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4" r:id="rId4"/>
    <p:sldMasterId id="2147483675"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Lst>
  <p:sldSz cy="5143500" cx="9144000"/>
  <p:notesSz cx="6858000" cy="9144000"/>
  <p:embeddedFontLst>
    <p:embeddedFont>
      <p:font typeface="Roboto"/>
      <p:regular r:id="rId37"/>
      <p:bold r:id="rId38"/>
      <p:italic r:id="rId39"/>
      <p:boldItalic r:id="rId40"/>
    </p:embeddedFont>
    <p:embeddedFont>
      <p:font typeface="Montserrat Black"/>
      <p:bold r:id="rId41"/>
      <p:boldItalic r:id="rId42"/>
    </p:embeddedFont>
    <p:embeddedFont>
      <p:font typeface="Montserrat"/>
      <p:regular r:id="rId43"/>
      <p:bold r:id="rId44"/>
      <p:italic r:id="rId45"/>
      <p:boldItalic r:id="rId46"/>
    </p:embeddedFont>
    <p:embeddedFont>
      <p:font typeface="Saira Black"/>
      <p:bold r:id="rId47"/>
      <p:boldItalic r:id="rId48"/>
    </p:embeddedFont>
    <p:embeddedFont>
      <p:font typeface="Saira"/>
      <p:regular r:id="rId49"/>
      <p:bold r:id="rId50"/>
      <p:italic r:id="rId51"/>
      <p:boldItalic r:id="rId52"/>
    </p:embeddedFont>
    <p:embeddedFont>
      <p:font typeface="League Gothic"/>
      <p:regular r:id="rId53"/>
    </p:embeddedFont>
    <p:embeddedFont>
      <p:font typeface="Open Sans"/>
      <p:regular r:id="rId54"/>
      <p:bold r:id="rId55"/>
      <p:italic r:id="rId56"/>
      <p:boldItalic r:id="rId5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Roboto-boldItalic.fntdata"/><Relationship Id="rId42" Type="http://schemas.openxmlformats.org/officeDocument/2006/relationships/font" Target="fonts/MontserratBlack-boldItalic.fntdata"/><Relationship Id="rId41" Type="http://schemas.openxmlformats.org/officeDocument/2006/relationships/font" Target="fonts/MontserratBlack-bold.fntdata"/><Relationship Id="rId44" Type="http://schemas.openxmlformats.org/officeDocument/2006/relationships/font" Target="fonts/Montserrat-bold.fntdata"/><Relationship Id="rId43" Type="http://schemas.openxmlformats.org/officeDocument/2006/relationships/font" Target="fonts/Montserrat-regular.fntdata"/><Relationship Id="rId46" Type="http://schemas.openxmlformats.org/officeDocument/2006/relationships/font" Target="fonts/Montserrat-boldItalic.fntdata"/><Relationship Id="rId45" Type="http://schemas.openxmlformats.org/officeDocument/2006/relationships/font" Target="fonts/Montserrat-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48" Type="http://schemas.openxmlformats.org/officeDocument/2006/relationships/font" Target="fonts/SairaBlack-boldItalic.fntdata"/><Relationship Id="rId47" Type="http://schemas.openxmlformats.org/officeDocument/2006/relationships/font" Target="fonts/SairaBlack-bold.fntdata"/><Relationship Id="rId49" Type="http://schemas.openxmlformats.org/officeDocument/2006/relationships/font" Target="fonts/Saira-regular.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font" Target="fonts/Roboto-regular.fntdata"/><Relationship Id="rId36" Type="http://schemas.openxmlformats.org/officeDocument/2006/relationships/slide" Target="slides/slide30.xml"/><Relationship Id="rId39" Type="http://schemas.openxmlformats.org/officeDocument/2006/relationships/font" Target="fonts/Roboto-italic.fntdata"/><Relationship Id="rId38" Type="http://schemas.openxmlformats.org/officeDocument/2006/relationships/font" Target="fonts/Roboto-bold.fntdata"/><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Saira-italic.fntdata"/><Relationship Id="rId50" Type="http://schemas.openxmlformats.org/officeDocument/2006/relationships/font" Target="fonts/Saira-bold.fntdata"/><Relationship Id="rId53" Type="http://schemas.openxmlformats.org/officeDocument/2006/relationships/font" Target="fonts/LeagueGothic-regular.fntdata"/><Relationship Id="rId52" Type="http://schemas.openxmlformats.org/officeDocument/2006/relationships/font" Target="fonts/Saira-boldItalic.fntdata"/><Relationship Id="rId11" Type="http://schemas.openxmlformats.org/officeDocument/2006/relationships/slide" Target="slides/slide5.xml"/><Relationship Id="rId55" Type="http://schemas.openxmlformats.org/officeDocument/2006/relationships/font" Target="fonts/OpenSans-bold.fntdata"/><Relationship Id="rId10" Type="http://schemas.openxmlformats.org/officeDocument/2006/relationships/slide" Target="slides/slide4.xml"/><Relationship Id="rId54" Type="http://schemas.openxmlformats.org/officeDocument/2006/relationships/font" Target="fonts/OpenSans-regular.fntdata"/><Relationship Id="rId13" Type="http://schemas.openxmlformats.org/officeDocument/2006/relationships/slide" Target="slides/slide7.xml"/><Relationship Id="rId57" Type="http://schemas.openxmlformats.org/officeDocument/2006/relationships/font" Target="fonts/OpenSans-boldItalic.fntdata"/><Relationship Id="rId12" Type="http://schemas.openxmlformats.org/officeDocument/2006/relationships/slide" Target="slides/slide6.xml"/><Relationship Id="rId56" Type="http://schemas.openxmlformats.org/officeDocument/2006/relationships/font" Target="fonts/OpenSans-italic.fnt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29b857efcbe_0_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g29b857efcbe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29e4119eda4_2_1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7" name="Google Shape;277;g29e4119eda4_2_11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just">
              <a:lnSpc>
                <a:spcPct val="107000"/>
              </a:lnSpc>
              <a:spcBef>
                <a:spcPts val="0"/>
              </a:spcBef>
              <a:spcAft>
                <a:spcPts val="0"/>
              </a:spcAft>
              <a:buSzPts val="1400"/>
              <a:buNone/>
            </a:pPr>
            <a:r>
              <a:rPr b="1" lang="en" sz="1100">
                <a:latin typeface="Montserrat"/>
                <a:ea typeface="Montserrat"/>
                <a:cs typeface="Montserrat"/>
                <a:sym typeface="Montserrat"/>
              </a:rPr>
              <a:t>Set saving goals </a:t>
            </a:r>
            <a:endParaRPr sz="1100">
              <a:latin typeface="Calibri"/>
              <a:ea typeface="Calibri"/>
              <a:cs typeface="Calibri"/>
              <a:sym typeface="Calibri"/>
            </a:endParaRPr>
          </a:p>
          <a:p>
            <a:pPr indent="0" lvl="0" marL="0" marR="0" rtl="0" algn="just">
              <a:lnSpc>
                <a:spcPct val="107000"/>
              </a:lnSpc>
              <a:spcBef>
                <a:spcPts val="800"/>
              </a:spcBef>
              <a:spcAft>
                <a:spcPts val="0"/>
              </a:spcAft>
              <a:buSzPts val="1400"/>
              <a:buNone/>
            </a:pPr>
            <a:r>
              <a:rPr lang="en" sz="1100">
                <a:latin typeface="Montserrat"/>
                <a:ea typeface="Montserrat"/>
                <a:cs typeface="Montserrat"/>
                <a:sym typeface="Montserrat"/>
              </a:rPr>
              <a:t>Before settling on methods for saving your money, you should determine a reason to save. This goal may center around purchasing new equipment, hiring more employees, making improvements to your place of business, or simply saving for unplanned expenses. Having this end goal in sight will help you reach that milestone. To jump-start your savings, consider designating a certain amount per month rather than just a one-time deposit.</a:t>
            </a:r>
            <a:endParaRPr/>
          </a:p>
          <a:p>
            <a:pPr indent="0" lvl="0" marL="0" marR="0" rtl="0" algn="just">
              <a:lnSpc>
                <a:spcPct val="107000"/>
              </a:lnSpc>
              <a:spcBef>
                <a:spcPts val="800"/>
              </a:spcBef>
              <a:spcAft>
                <a:spcPts val="0"/>
              </a:spcAft>
              <a:buSzPts val="1400"/>
              <a:buNone/>
            </a:pPr>
            <a:r>
              <a:rPr b="1" lang="en" sz="1100">
                <a:latin typeface="Montserrat"/>
                <a:ea typeface="Montserrat"/>
                <a:cs typeface="Montserrat"/>
                <a:sym typeface="Montserrat"/>
              </a:rPr>
              <a:t>SMART goals</a:t>
            </a:r>
            <a:endParaRPr sz="1100">
              <a:latin typeface="Calibri"/>
              <a:ea typeface="Calibri"/>
              <a:cs typeface="Calibri"/>
              <a:sym typeface="Calibri"/>
            </a:endParaRPr>
          </a:p>
          <a:p>
            <a:pPr indent="0" lvl="0" marL="0" marR="0" rtl="0" algn="just">
              <a:lnSpc>
                <a:spcPct val="107000"/>
              </a:lnSpc>
              <a:spcBef>
                <a:spcPts val="800"/>
              </a:spcBef>
              <a:spcAft>
                <a:spcPts val="0"/>
              </a:spcAft>
              <a:buSzPts val="1400"/>
              <a:buNone/>
            </a:pPr>
            <a:r>
              <a:rPr lang="en" sz="1100">
                <a:latin typeface="Montserrat"/>
                <a:ea typeface="Montserrat"/>
                <a:cs typeface="Montserrat"/>
                <a:sym typeface="Montserrat"/>
              </a:rPr>
              <a:t>Real-life reasons to save are good motivators. Think about short-term goals (current month or year purchases) and long-term objectives (for important events and big expenses) using this SMART goal guideline:</a:t>
            </a:r>
            <a:endParaRPr sz="1100">
              <a:latin typeface="Calibri"/>
              <a:ea typeface="Calibri"/>
              <a:cs typeface="Calibri"/>
              <a:sym typeface="Calibri"/>
            </a:endParaRPr>
          </a:p>
          <a:p>
            <a:pPr indent="-342900" lvl="0" marL="342900" marR="0" rtl="0" algn="just">
              <a:lnSpc>
                <a:spcPct val="107000"/>
              </a:lnSpc>
              <a:spcBef>
                <a:spcPts val="800"/>
              </a:spcBef>
              <a:spcAft>
                <a:spcPts val="0"/>
              </a:spcAft>
              <a:buSzPts val="1400"/>
              <a:buFont typeface="Arial"/>
              <a:buChar char="•"/>
            </a:pPr>
            <a:r>
              <a:rPr b="1" lang="en" sz="1100">
                <a:latin typeface="Montserrat"/>
                <a:ea typeface="Montserrat"/>
                <a:cs typeface="Montserrat"/>
                <a:sym typeface="Montserrat"/>
              </a:rPr>
              <a:t>Specific </a:t>
            </a:r>
            <a:r>
              <a:rPr lang="en" sz="1100">
                <a:latin typeface="Montserrat"/>
                <a:ea typeface="Montserrat"/>
                <a:cs typeface="Montserrat"/>
                <a:sym typeface="Montserrat"/>
              </a:rPr>
              <a:t>goals inspire. Setting a clear goal with specific outcomes will help you focus on saving.</a:t>
            </a:r>
            <a:endParaRPr sz="1100">
              <a:latin typeface="Calibri"/>
              <a:ea typeface="Calibri"/>
              <a:cs typeface="Calibri"/>
              <a:sym typeface="Calibri"/>
            </a:endParaRPr>
          </a:p>
          <a:p>
            <a:pPr indent="-342900" lvl="0" marL="342900" marR="0" rtl="0" algn="just">
              <a:lnSpc>
                <a:spcPct val="107000"/>
              </a:lnSpc>
              <a:spcBef>
                <a:spcPts val="800"/>
              </a:spcBef>
              <a:spcAft>
                <a:spcPts val="0"/>
              </a:spcAft>
              <a:buSzPts val="1400"/>
              <a:buFont typeface="Arial"/>
              <a:buChar char="•"/>
            </a:pPr>
            <a:r>
              <a:rPr b="1" lang="en" sz="1100">
                <a:latin typeface="Montserrat"/>
                <a:ea typeface="Montserrat"/>
                <a:cs typeface="Montserrat"/>
                <a:sym typeface="Montserrat"/>
              </a:rPr>
              <a:t>Measurable</a:t>
            </a:r>
            <a:r>
              <a:rPr lang="en" sz="1100">
                <a:latin typeface="Montserrat"/>
                <a:ea typeface="Montserrat"/>
                <a:cs typeface="Montserrat"/>
                <a:sym typeface="Montserrat"/>
              </a:rPr>
              <a:t> goals let you see the real task at hand. By using real numbers, you can measure your progress along the way.</a:t>
            </a:r>
            <a:endParaRPr sz="1100">
              <a:latin typeface="Calibri"/>
              <a:ea typeface="Calibri"/>
              <a:cs typeface="Calibri"/>
              <a:sym typeface="Calibri"/>
            </a:endParaRPr>
          </a:p>
          <a:p>
            <a:pPr indent="-342900" lvl="0" marL="342900" marR="0" rtl="0" algn="just">
              <a:lnSpc>
                <a:spcPct val="107000"/>
              </a:lnSpc>
              <a:spcBef>
                <a:spcPts val="800"/>
              </a:spcBef>
              <a:spcAft>
                <a:spcPts val="0"/>
              </a:spcAft>
              <a:buSzPts val="1400"/>
              <a:buFont typeface="Arial"/>
              <a:buChar char="•"/>
            </a:pPr>
            <a:r>
              <a:rPr b="1" lang="en" sz="1100">
                <a:latin typeface="Montserrat"/>
                <a:ea typeface="Montserrat"/>
                <a:cs typeface="Montserrat"/>
                <a:sym typeface="Montserrat"/>
              </a:rPr>
              <a:t>Attainable</a:t>
            </a:r>
            <a:r>
              <a:rPr lang="en" sz="1100">
                <a:latin typeface="Montserrat"/>
                <a:ea typeface="Montserrat"/>
                <a:cs typeface="Montserrat"/>
                <a:sym typeface="Montserrat"/>
              </a:rPr>
              <a:t> goals pay off. When setting your goal, ensure that it is within your reach.</a:t>
            </a:r>
            <a:endParaRPr sz="1100">
              <a:latin typeface="Calibri"/>
              <a:ea typeface="Calibri"/>
              <a:cs typeface="Calibri"/>
              <a:sym typeface="Calibri"/>
            </a:endParaRPr>
          </a:p>
          <a:p>
            <a:pPr indent="-342900" lvl="0" marL="342900" marR="0" rtl="0" algn="just">
              <a:lnSpc>
                <a:spcPct val="107000"/>
              </a:lnSpc>
              <a:spcBef>
                <a:spcPts val="800"/>
              </a:spcBef>
              <a:spcAft>
                <a:spcPts val="0"/>
              </a:spcAft>
              <a:buSzPts val="1400"/>
              <a:buFont typeface="Arial"/>
              <a:buChar char="•"/>
            </a:pPr>
            <a:r>
              <a:rPr b="1" lang="en" sz="1100">
                <a:latin typeface="Montserrat"/>
                <a:ea typeface="Montserrat"/>
                <a:cs typeface="Montserrat"/>
                <a:sym typeface="Montserrat"/>
              </a:rPr>
              <a:t>Relevant</a:t>
            </a:r>
            <a:r>
              <a:rPr lang="en" sz="1100">
                <a:latin typeface="Montserrat"/>
                <a:ea typeface="Montserrat"/>
                <a:cs typeface="Montserrat"/>
                <a:sym typeface="Montserrat"/>
              </a:rPr>
              <a:t> goals make good sense. Set a goal only if you know it will be meaningful in the long run.</a:t>
            </a:r>
            <a:endParaRPr sz="1100">
              <a:latin typeface="Calibri"/>
              <a:ea typeface="Calibri"/>
              <a:cs typeface="Calibri"/>
              <a:sym typeface="Calibri"/>
            </a:endParaRPr>
          </a:p>
          <a:p>
            <a:pPr indent="-342900" lvl="0" marL="342900" marR="0" rtl="0" algn="just">
              <a:lnSpc>
                <a:spcPct val="107000"/>
              </a:lnSpc>
              <a:spcBef>
                <a:spcPts val="800"/>
              </a:spcBef>
              <a:spcAft>
                <a:spcPts val="0"/>
              </a:spcAft>
              <a:buSzPts val="1400"/>
              <a:buFont typeface="Arial"/>
              <a:buChar char="•"/>
            </a:pPr>
            <a:r>
              <a:rPr b="1" lang="en" sz="1100">
                <a:latin typeface="Montserrat"/>
                <a:ea typeface="Montserrat"/>
                <a:cs typeface="Montserrat"/>
                <a:sym typeface="Montserrat"/>
              </a:rPr>
              <a:t>Time-bound goals </a:t>
            </a:r>
            <a:r>
              <a:rPr lang="en" sz="1100">
                <a:latin typeface="Montserrat"/>
                <a:ea typeface="Montserrat"/>
                <a:cs typeface="Montserrat"/>
                <a:sym typeface="Montserrat"/>
              </a:rPr>
              <a:t>have a real deadline. Setting a time frame for your goal will help you stay committed to reaching it.</a:t>
            </a:r>
            <a:endParaRPr sz="1100">
              <a:latin typeface="Calibri"/>
              <a:ea typeface="Calibri"/>
              <a:cs typeface="Calibri"/>
              <a:sym typeface="Calibri"/>
            </a:endParaRPr>
          </a:p>
          <a:p>
            <a:pPr indent="0" lvl="0" marL="0" marR="0" rtl="0" algn="l">
              <a:lnSpc>
                <a:spcPct val="107000"/>
              </a:lnSpc>
              <a:spcBef>
                <a:spcPts val="800"/>
              </a:spcBef>
              <a:spcAft>
                <a:spcPts val="0"/>
              </a:spcAft>
              <a:buSzPts val="1400"/>
              <a:buNone/>
            </a:pPr>
            <a:r>
              <a:rPr lang="en" sz="1100">
                <a:latin typeface="Montserrat"/>
                <a:ea typeface="Montserrat"/>
                <a:cs typeface="Montserrat"/>
                <a:sym typeface="Montserrat"/>
              </a:rPr>
              <a:t>Once you’ve set your financial goals, it’s time to start saving. Choosing the right savings method is dependent on a few factors: how much money you hope to save, how you will access your funds and when you’ll want to withdraw them. The first step is evaluating the options available.</a:t>
            </a:r>
            <a:endParaRPr sz="1100">
              <a:latin typeface="Calibri"/>
              <a:ea typeface="Calibri"/>
              <a:cs typeface="Calibri"/>
              <a:sym typeface="Calibri"/>
            </a:endParaRPr>
          </a:p>
          <a:p>
            <a:pPr indent="0" lvl="0" marL="0" marR="0" rtl="0" algn="just">
              <a:lnSpc>
                <a:spcPct val="107000"/>
              </a:lnSpc>
              <a:spcBef>
                <a:spcPts val="800"/>
              </a:spcBef>
              <a:spcAft>
                <a:spcPts val="800"/>
              </a:spcAft>
              <a:buSzPts val="1400"/>
              <a:buNone/>
            </a:pPr>
            <a:r>
              <a:t/>
            </a:r>
            <a:endParaRPr sz="1100">
              <a:latin typeface="Calibri"/>
              <a:ea typeface="Calibri"/>
              <a:cs typeface="Calibri"/>
              <a:sym typeface="Calibri"/>
            </a:endParaRPr>
          </a:p>
        </p:txBody>
      </p:sp>
      <p:sp>
        <p:nvSpPr>
          <p:cNvPr id="278" name="Google Shape;278;g29e4119eda4_2_11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None/>
            </a:pPr>
            <a:fld id="{00000000-1234-1234-1234-123412341234}" type="slidenum">
              <a:rPr lang="en" sz="1200">
                <a:solidFill>
                  <a:schemeClr val="dk1"/>
                </a:solidFill>
              </a:rPr>
              <a:t>‹#›</a:t>
            </a:fld>
            <a:endParaRPr sz="1200">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29e4119eda4_2_1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8" name="Google Shape;308;g29e4119eda4_2_15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309" name="Google Shape;309;g29e4119eda4_2_15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None/>
            </a:pPr>
            <a:fld id="{00000000-1234-1234-1234-123412341234}" type="slidenum">
              <a:rPr lang="en" sz="1200">
                <a:solidFill>
                  <a:schemeClr val="dk1"/>
                </a:solidFill>
              </a:rPr>
              <a:t>‹#›</a:t>
            </a:fld>
            <a:endParaRPr sz="1200">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g2a1b5ab5cce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343" name="Google Shape;343;g2a1b5ab5cce_0_1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g2b8f6586703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shortfall/surplus</a:t>
            </a:r>
            <a:endParaRPr/>
          </a:p>
        </p:txBody>
      </p:sp>
      <p:sp>
        <p:nvSpPr>
          <p:cNvPr id="352" name="Google Shape;352;g2b8f6586703_0_3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g2b8f6586703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shortfall/surplus</a:t>
            </a:r>
            <a:endParaRPr/>
          </a:p>
        </p:txBody>
      </p:sp>
      <p:sp>
        <p:nvSpPr>
          <p:cNvPr id="363" name="Google Shape;363;g2b8f6586703_0_4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g2a1b5ab5cce_0_2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Now we have your total income and expenses</a:t>
            </a:r>
            <a:endParaRPr>
              <a:solidFill>
                <a:schemeClr val="dk1"/>
              </a:solidFill>
            </a:endParaRPr>
          </a:p>
          <a:p>
            <a:pPr indent="0" lvl="0" marL="0" rtl="0" algn="l">
              <a:spcBef>
                <a:spcPts val="0"/>
              </a:spcBef>
              <a:spcAft>
                <a:spcPts val="0"/>
              </a:spcAft>
              <a:buNone/>
            </a:pPr>
            <a:r>
              <a:rPr lang="en">
                <a:solidFill>
                  <a:schemeClr val="dk1"/>
                </a:solidFill>
              </a:rPr>
              <a:t>How do check you are financially healthy</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 so we use this 3 main ratios</a:t>
            </a:r>
            <a:endParaRPr/>
          </a:p>
        </p:txBody>
      </p:sp>
      <p:sp>
        <p:nvSpPr>
          <p:cNvPr id="374" name="Google Shape;374;g2a1b5ab5cce_0_21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g29e4119eda4_2_384: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g29e4119eda4_2_38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g2a1b5ab5cce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404" name="Google Shape;404;g2a1b5ab5cce_0_5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g2a1b5ab5cce_0_36: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g2a1b5ab5cce_0_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g2ac8008fa09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2" name="Google Shape;422;g2ac8008fa09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lang="en"/>
              <a:t>FOR STUDENT NO NEED MASUKKAN LOANS</a:t>
            </a:r>
            <a:endParaRPr/>
          </a:p>
        </p:txBody>
      </p:sp>
      <p:sp>
        <p:nvSpPr>
          <p:cNvPr id="423" name="Google Shape;423;g2ac8008fa09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None/>
            </a:pPr>
            <a:fld id="{00000000-1234-1234-1234-123412341234}" type="slidenum">
              <a:rPr lang="en" sz="1200">
                <a:solidFill>
                  <a:schemeClr val="dk1"/>
                </a:solidFill>
              </a:rPr>
              <a:t>‹#›</a:t>
            </a:fld>
            <a:endParaRPr sz="1200">
              <a:solidFill>
                <a:schemeClr val="dk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29e4119eda4_2_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g29e4119eda4_2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g29e4119eda4_2_2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7" name="Google Shape;437;g29e4119eda4_2_2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lang="en" sz="1100">
                <a:solidFill>
                  <a:schemeClr val="dk1"/>
                </a:solidFill>
                <a:latin typeface="Montserrat"/>
                <a:ea typeface="Montserrat"/>
                <a:cs typeface="Montserrat"/>
                <a:sym typeface="Montserrat"/>
              </a:rPr>
              <a:t>It costs money to start a business, and funding your business is one of the first — and most important — financial choices you're likely to make as the owner. Keep in mind that how you choose to fund your business can affect everything from its structure to operations.</a:t>
            </a:r>
            <a:endParaRPr/>
          </a:p>
          <a:p>
            <a:pPr indent="0" lvl="0" marL="0" rtl="0" algn="l">
              <a:lnSpc>
                <a:spcPct val="100000"/>
              </a:lnSpc>
              <a:spcBef>
                <a:spcPts val="0"/>
              </a:spcBef>
              <a:spcAft>
                <a:spcPts val="0"/>
              </a:spcAft>
              <a:buSzPts val="1400"/>
              <a:buNone/>
            </a:pPr>
            <a:r>
              <a:t/>
            </a:r>
            <a:endParaRPr sz="1100"/>
          </a:p>
        </p:txBody>
      </p:sp>
      <p:sp>
        <p:nvSpPr>
          <p:cNvPr id="438" name="Google Shape;438;g29e4119eda4_2_21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None/>
            </a:pPr>
            <a:fld id="{00000000-1234-1234-1234-123412341234}" type="slidenum">
              <a:rPr lang="en" sz="1200">
                <a:solidFill>
                  <a:schemeClr val="dk1"/>
                </a:solidFill>
              </a:rPr>
              <a:t>‹#›</a:t>
            </a:fld>
            <a:endParaRPr sz="1200">
              <a:solidFill>
                <a:schemeClr val="dk1"/>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g2ac8008fa09_0_7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8" name="Google Shape;448;g2ac8008fa09_0_7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800"/>
              </a:spcBef>
              <a:spcAft>
                <a:spcPts val="0"/>
              </a:spcAft>
              <a:buClr>
                <a:srgbClr val="000000"/>
              </a:buClr>
              <a:buSzPts val="1400"/>
              <a:buFont typeface="Arial"/>
              <a:buNone/>
            </a:pPr>
            <a:r>
              <a:t/>
            </a:r>
            <a:endParaRPr b="1" sz="1100">
              <a:solidFill>
                <a:schemeClr val="lt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400"/>
              <a:buFont typeface="Arial"/>
              <a:buNone/>
            </a:pPr>
            <a:r>
              <a:rPr b="1" lang="en" sz="1100">
                <a:solidFill>
                  <a:schemeClr val="lt1"/>
                </a:solidFill>
                <a:latin typeface="Montserrat"/>
                <a:ea typeface="Montserrat"/>
                <a:cs typeface="Montserrat"/>
                <a:sym typeface="Montserrat"/>
              </a:rPr>
              <a:t>Self-funding</a:t>
            </a:r>
            <a:endParaRPr sz="1100"/>
          </a:p>
          <a:p>
            <a:pPr indent="0" lvl="0" marL="0" marR="0" rtl="0" algn="l">
              <a:lnSpc>
                <a:spcPct val="100000"/>
              </a:lnSpc>
              <a:spcBef>
                <a:spcPts val="0"/>
              </a:spcBef>
              <a:spcAft>
                <a:spcPts val="0"/>
              </a:spcAft>
              <a:buClr>
                <a:srgbClr val="000000"/>
              </a:buClr>
              <a:buSzPts val="1400"/>
              <a:buFont typeface="Arial"/>
              <a:buNone/>
            </a:pPr>
            <a:r>
              <a:rPr b="1" lang="en" sz="1100">
                <a:solidFill>
                  <a:schemeClr val="lt1"/>
                </a:solidFill>
                <a:latin typeface="Montserrat"/>
                <a:ea typeface="Montserrat"/>
                <a:cs typeface="Montserrat"/>
                <a:sym typeface="Montserrat"/>
              </a:rPr>
              <a:t>Friends &amp; Family</a:t>
            </a:r>
            <a:endParaRPr b="1" sz="1100"/>
          </a:p>
          <a:p>
            <a:pPr indent="0" lvl="0" marL="0" marR="0" rtl="0" algn="l">
              <a:lnSpc>
                <a:spcPct val="100000"/>
              </a:lnSpc>
              <a:spcBef>
                <a:spcPts val="0"/>
              </a:spcBef>
              <a:spcAft>
                <a:spcPts val="0"/>
              </a:spcAft>
              <a:buClr>
                <a:schemeClr val="dk1"/>
              </a:buClr>
              <a:buSzPts val="1800"/>
              <a:buFont typeface="Arial"/>
              <a:buNone/>
            </a:pPr>
            <a:r>
              <a:rPr b="0" i="0" lang="en" sz="1100" u="none" strike="noStrike">
                <a:solidFill>
                  <a:schemeClr val="dk1"/>
                </a:solidFill>
                <a:latin typeface="Montserrat"/>
                <a:ea typeface="Montserrat"/>
                <a:cs typeface="Montserrat"/>
                <a:sym typeface="Montserrat"/>
              </a:rPr>
              <a:t>These investors know you, the skills you bring, and your passion for the business.</a:t>
            </a:r>
            <a:endParaRPr/>
          </a:p>
          <a:p>
            <a:pPr indent="0" lvl="0" marL="0" marR="0" rtl="0" algn="l">
              <a:lnSpc>
                <a:spcPct val="100000"/>
              </a:lnSpc>
              <a:spcBef>
                <a:spcPts val="0"/>
              </a:spcBef>
              <a:spcAft>
                <a:spcPts val="0"/>
              </a:spcAft>
              <a:buClr>
                <a:schemeClr val="dk1"/>
              </a:buClr>
              <a:buSzPts val="1800"/>
              <a:buFont typeface="Arial"/>
              <a:buNone/>
            </a:pPr>
            <a:r>
              <a:rPr b="0" i="0" lang="en" sz="1100" u="none" strike="noStrike">
                <a:solidFill>
                  <a:schemeClr val="dk1"/>
                </a:solidFill>
                <a:latin typeface="Montserrat"/>
                <a:ea typeface="Montserrat"/>
                <a:cs typeface="Montserrat"/>
                <a:sym typeface="Montserrat"/>
              </a:rPr>
              <a:t>Be sure to thoroughly explain the risk they’re taking by supplying funds.</a:t>
            </a:r>
            <a:endParaRPr sz="1100">
              <a:solidFill>
                <a:schemeClr val="dk1"/>
              </a:solidFill>
              <a:latin typeface="Montserrat"/>
              <a:ea typeface="Montserrat"/>
              <a:cs typeface="Montserrat"/>
              <a:sym typeface="Montserrat"/>
            </a:endParaRPr>
          </a:p>
          <a:p>
            <a:pPr indent="0" lvl="0" marL="0" rtl="0" algn="l">
              <a:lnSpc>
                <a:spcPct val="100000"/>
              </a:lnSpc>
              <a:spcBef>
                <a:spcPts val="0"/>
              </a:spcBef>
              <a:spcAft>
                <a:spcPts val="0"/>
              </a:spcAft>
              <a:buSzPts val="1400"/>
              <a:buNone/>
            </a:pPr>
            <a:r>
              <a:t/>
            </a:r>
            <a:endParaRPr sz="1100"/>
          </a:p>
          <a:p>
            <a:pPr indent="0" lvl="0" marL="0" marR="0" rtl="0" algn="l">
              <a:lnSpc>
                <a:spcPct val="100000"/>
              </a:lnSpc>
              <a:spcBef>
                <a:spcPts val="0"/>
              </a:spcBef>
              <a:spcAft>
                <a:spcPts val="0"/>
              </a:spcAft>
              <a:buClr>
                <a:srgbClr val="000000"/>
              </a:buClr>
              <a:buSzPts val="1400"/>
              <a:buFont typeface="Arial"/>
              <a:buNone/>
            </a:pPr>
            <a:r>
              <a:rPr b="1" lang="en" sz="1100">
                <a:solidFill>
                  <a:schemeClr val="lt1"/>
                </a:solidFill>
                <a:latin typeface="Montserrat"/>
                <a:ea typeface="Montserrat"/>
                <a:cs typeface="Montserrat"/>
                <a:sym typeface="Montserrat"/>
              </a:rPr>
              <a:t>Loans</a:t>
            </a:r>
            <a:endParaRPr b="1" sz="1100">
              <a:latin typeface="Montserrat"/>
              <a:ea typeface="Montserrat"/>
              <a:cs typeface="Montserrat"/>
              <a:sym typeface="Montserrat"/>
            </a:endParaRPr>
          </a:p>
          <a:p>
            <a:pPr indent="0" lvl="0" marL="0" marR="0" rtl="0" algn="l">
              <a:lnSpc>
                <a:spcPct val="100000"/>
              </a:lnSpc>
              <a:spcBef>
                <a:spcPts val="0"/>
              </a:spcBef>
              <a:spcAft>
                <a:spcPts val="0"/>
              </a:spcAft>
              <a:buSzPts val="1400"/>
              <a:buNone/>
            </a:pPr>
            <a:r>
              <a:rPr b="0" i="0" lang="en" sz="1100" u="none" strike="noStrike">
                <a:solidFill>
                  <a:schemeClr val="dk1"/>
                </a:solidFill>
                <a:latin typeface="Montserrat"/>
                <a:ea typeface="Montserrat"/>
                <a:cs typeface="Montserrat"/>
                <a:sym typeface="Montserrat"/>
              </a:rPr>
              <a:t>Compare interest rates, repayment lengths and potential loan amounts among financial institutions.</a:t>
            </a:r>
            <a:endParaRPr/>
          </a:p>
          <a:p>
            <a:pPr indent="0" lvl="0" marL="0" marR="0" rtl="0" algn="l">
              <a:lnSpc>
                <a:spcPct val="100000"/>
              </a:lnSpc>
              <a:spcBef>
                <a:spcPts val="0"/>
              </a:spcBef>
              <a:spcAft>
                <a:spcPts val="0"/>
              </a:spcAft>
              <a:buSzPts val="1400"/>
              <a:buNone/>
            </a:pPr>
            <a:r>
              <a:rPr b="0" i="0" lang="en" sz="1100" u="none" strike="noStrike">
                <a:solidFill>
                  <a:schemeClr val="dk1"/>
                </a:solidFill>
                <a:latin typeface="Montserrat"/>
                <a:ea typeface="Montserrat"/>
                <a:cs typeface="Montserrat"/>
                <a:sym typeface="Montserrat"/>
              </a:rPr>
              <a:t>Require you to show your business plan and a financial documents.</a:t>
            </a:r>
            <a:endParaRPr sz="1100">
              <a:solidFill>
                <a:schemeClr val="dk1"/>
              </a:solidFill>
              <a:latin typeface="Montserrat"/>
              <a:ea typeface="Montserrat"/>
              <a:cs typeface="Montserrat"/>
              <a:sym typeface="Montserrat"/>
            </a:endParaRPr>
          </a:p>
          <a:p>
            <a:pPr indent="0" lvl="0" marL="0" rtl="0" algn="l">
              <a:lnSpc>
                <a:spcPct val="100000"/>
              </a:lnSpc>
              <a:spcBef>
                <a:spcPts val="0"/>
              </a:spcBef>
              <a:spcAft>
                <a:spcPts val="0"/>
              </a:spcAft>
              <a:buSzPts val="1400"/>
              <a:buNone/>
            </a:pPr>
            <a:r>
              <a:t/>
            </a:r>
            <a:endParaRPr sz="1100"/>
          </a:p>
          <a:p>
            <a:pPr indent="0" lvl="0" marL="0" marR="0" rtl="0" algn="l">
              <a:lnSpc>
                <a:spcPct val="100000"/>
              </a:lnSpc>
              <a:spcBef>
                <a:spcPts val="0"/>
              </a:spcBef>
              <a:spcAft>
                <a:spcPts val="0"/>
              </a:spcAft>
              <a:buClr>
                <a:srgbClr val="000000"/>
              </a:buClr>
              <a:buSzPts val="1400"/>
              <a:buFont typeface="Arial"/>
              <a:buNone/>
            </a:pPr>
            <a:r>
              <a:rPr b="1" lang="en" sz="1100">
                <a:solidFill>
                  <a:schemeClr val="lt1"/>
                </a:solidFill>
                <a:latin typeface="Montserrat"/>
                <a:ea typeface="Montserrat"/>
                <a:cs typeface="Montserrat"/>
                <a:sym typeface="Montserrat"/>
              </a:rPr>
              <a:t>Investors</a:t>
            </a:r>
            <a:endParaRPr b="1" sz="1100">
              <a:latin typeface="Montserrat"/>
              <a:ea typeface="Montserrat"/>
              <a:cs typeface="Montserrat"/>
              <a:sym typeface="Montserrat"/>
            </a:endParaRPr>
          </a:p>
          <a:p>
            <a:pPr indent="0" lvl="0" marL="0" marR="0" rtl="0" algn="l">
              <a:lnSpc>
                <a:spcPct val="100000"/>
              </a:lnSpc>
              <a:spcBef>
                <a:spcPts val="0"/>
              </a:spcBef>
              <a:spcAft>
                <a:spcPts val="0"/>
              </a:spcAft>
              <a:buSzPts val="1400"/>
              <a:buNone/>
            </a:pPr>
            <a:r>
              <a:rPr b="0" i="0" lang="en" sz="1100" u="none" strike="noStrike">
                <a:solidFill>
                  <a:schemeClr val="dk1"/>
                </a:solidFill>
                <a:latin typeface="Montserrat"/>
                <a:ea typeface="Montserrat"/>
                <a:cs typeface="Montserrat"/>
                <a:sym typeface="Montserrat"/>
              </a:rPr>
              <a:t>Venture capitalists: offer larger loans to established businesses in exchange for partial ownership and an active role in the company.</a:t>
            </a:r>
            <a:endParaRPr/>
          </a:p>
          <a:p>
            <a:pPr indent="0" lvl="0" marL="0" marR="0" rtl="0" algn="l">
              <a:lnSpc>
                <a:spcPct val="100000"/>
              </a:lnSpc>
              <a:spcBef>
                <a:spcPts val="0"/>
              </a:spcBef>
              <a:spcAft>
                <a:spcPts val="0"/>
              </a:spcAft>
              <a:buSzPts val="1400"/>
              <a:buNone/>
            </a:pPr>
            <a:r>
              <a:rPr b="0" i="0" lang="en" sz="1100" u="none" strike="noStrike">
                <a:solidFill>
                  <a:schemeClr val="dk1"/>
                </a:solidFill>
                <a:latin typeface="Montserrat"/>
                <a:ea typeface="Montserrat"/>
                <a:cs typeface="Montserrat"/>
                <a:sym typeface="Montserrat"/>
              </a:rPr>
              <a:t>Angel investors: focus on helping businesses that are just starting out with small investments.</a:t>
            </a:r>
            <a:endParaRPr/>
          </a:p>
          <a:p>
            <a:pPr indent="0" lvl="0" marL="0" marR="0" rtl="0" algn="l">
              <a:lnSpc>
                <a:spcPct val="100000"/>
              </a:lnSpc>
              <a:spcBef>
                <a:spcPts val="0"/>
              </a:spcBef>
              <a:spcAft>
                <a:spcPts val="0"/>
              </a:spcAft>
              <a:buClr>
                <a:srgbClr val="000000"/>
              </a:buClr>
              <a:buSzPts val="1400"/>
              <a:buFont typeface="Arial"/>
              <a:buNone/>
            </a:pPr>
            <a:r>
              <a:t/>
            </a:r>
            <a:endParaRPr sz="1100">
              <a:solidFill>
                <a:schemeClr val="lt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400"/>
              <a:buFont typeface="Arial"/>
              <a:buNone/>
            </a:pPr>
            <a:r>
              <a:rPr b="1" lang="en" sz="1100">
                <a:solidFill>
                  <a:schemeClr val="lt1"/>
                </a:solidFill>
                <a:latin typeface="Montserrat"/>
                <a:ea typeface="Montserrat"/>
                <a:cs typeface="Montserrat"/>
                <a:sym typeface="Montserrat"/>
              </a:rPr>
              <a:t>Seller financing</a:t>
            </a:r>
            <a:endParaRPr/>
          </a:p>
          <a:p>
            <a:pPr indent="0" lvl="0" marL="0" marR="0" rtl="0" algn="l">
              <a:lnSpc>
                <a:spcPct val="100000"/>
              </a:lnSpc>
              <a:spcBef>
                <a:spcPts val="0"/>
              </a:spcBef>
              <a:spcAft>
                <a:spcPts val="0"/>
              </a:spcAft>
              <a:buClr>
                <a:srgbClr val="000000"/>
              </a:buClr>
              <a:buSzPts val="1400"/>
              <a:buFont typeface="Arial"/>
              <a:buNone/>
            </a:pPr>
            <a:r>
              <a:rPr b="0" i="0" lang="en" sz="1100" u="none" strike="noStrike">
                <a:solidFill>
                  <a:schemeClr val="dk1"/>
                </a:solidFill>
                <a:latin typeface="Montserrat"/>
                <a:ea typeface="Montserrat"/>
                <a:cs typeface="Montserrat"/>
                <a:sym typeface="Montserrat"/>
              </a:rPr>
              <a:t>You pay for a portion of the purchase upfront (down payment) and borrow the rest of the money from the seller. Then repay the loan, plus interest, over time.</a:t>
            </a:r>
            <a:endParaRPr b="0" sz="1100">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400"/>
              <a:buFont typeface="Arial"/>
              <a:buNone/>
            </a:pPr>
            <a:r>
              <a:t/>
            </a:r>
            <a:endParaRPr sz="1100">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400"/>
              <a:buFont typeface="Arial"/>
              <a:buNone/>
            </a:pPr>
            <a:r>
              <a:rPr b="1" lang="en" sz="1100">
                <a:solidFill>
                  <a:schemeClr val="lt1"/>
                </a:solidFill>
                <a:latin typeface="Montserrat"/>
                <a:ea typeface="Montserrat"/>
                <a:cs typeface="Montserrat"/>
                <a:sym typeface="Montserrat"/>
              </a:rPr>
              <a:t>Crowdfunding</a:t>
            </a:r>
            <a:endParaRPr b="1" sz="1100">
              <a:latin typeface="Montserrat"/>
              <a:ea typeface="Montserrat"/>
              <a:cs typeface="Montserrat"/>
              <a:sym typeface="Montserrat"/>
            </a:endParaRPr>
          </a:p>
          <a:p>
            <a:pPr indent="0" lvl="0" marL="0" marR="0" rtl="0" algn="l">
              <a:lnSpc>
                <a:spcPct val="100000"/>
              </a:lnSpc>
              <a:spcBef>
                <a:spcPts val="0"/>
              </a:spcBef>
              <a:spcAft>
                <a:spcPts val="0"/>
              </a:spcAft>
              <a:buSzPts val="1400"/>
              <a:buNone/>
            </a:pPr>
            <a:r>
              <a:rPr b="0" i="0" lang="en" sz="1100" u="none" strike="noStrike">
                <a:solidFill>
                  <a:schemeClr val="dk1"/>
                </a:solidFill>
                <a:latin typeface="Montserrat"/>
                <a:ea typeface="Montserrat"/>
                <a:cs typeface="Montserrat"/>
                <a:sym typeface="Montserrat"/>
              </a:rPr>
              <a:t>3 basic types: Donations, Rewards &amp; Equity.</a:t>
            </a:r>
            <a:endParaRPr/>
          </a:p>
          <a:p>
            <a:pPr indent="0" lvl="0" marL="0" marR="0" rtl="0" algn="l">
              <a:lnSpc>
                <a:spcPct val="100000"/>
              </a:lnSpc>
              <a:spcBef>
                <a:spcPts val="0"/>
              </a:spcBef>
              <a:spcAft>
                <a:spcPts val="0"/>
              </a:spcAft>
              <a:buSzPts val="1400"/>
              <a:buNone/>
            </a:pPr>
            <a:r>
              <a:rPr b="0" i="0" lang="en" sz="1100" u="none" strike="noStrike">
                <a:solidFill>
                  <a:schemeClr val="dk1"/>
                </a:solidFill>
                <a:latin typeface="Montserrat"/>
                <a:ea typeface="Montserrat"/>
                <a:cs typeface="Montserrat"/>
                <a:sym typeface="Montserrat"/>
              </a:rPr>
              <a:t>A great way to increase awareness and exposure, there are risks associated with it as well.</a:t>
            </a:r>
            <a:endParaRPr sz="1100">
              <a:solidFill>
                <a:schemeClr val="dk1"/>
              </a:solidFill>
              <a:latin typeface="Montserrat"/>
              <a:ea typeface="Montserrat"/>
              <a:cs typeface="Montserrat"/>
              <a:sym typeface="Montserrat"/>
            </a:endParaRPr>
          </a:p>
          <a:p>
            <a:pPr indent="0" lvl="0" marL="0" rtl="0" algn="l">
              <a:lnSpc>
                <a:spcPct val="100000"/>
              </a:lnSpc>
              <a:spcBef>
                <a:spcPts val="0"/>
              </a:spcBef>
              <a:spcAft>
                <a:spcPts val="0"/>
              </a:spcAft>
              <a:buSzPts val="1400"/>
              <a:buNone/>
            </a:pPr>
            <a:r>
              <a:t/>
            </a:r>
            <a:endParaRPr sz="1100"/>
          </a:p>
        </p:txBody>
      </p:sp>
      <p:sp>
        <p:nvSpPr>
          <p:cNvPr id="449" name="Google Shape;449;g2ac8008fa09_0_7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None/>
            </a:pPr>
            <a:fld id="{00000000-1234-1234-1234-123412341234}" type="slidenum">
              <a:rPr lang="en" sz="1200">
                <a:solidFill>
                  <a:schemeClr val="dk1"/>
                </a:solidFill>
              </a:rPr>
              <a:t>‹#›</a:t>
            </a:fld>
            <a:endParaRPr sz="1200">
              <a:solidFill>
                <a:schemeClr val="dk1"/>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g29e4119eda4_2_28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7" name="Google Shape;467;g29e4119eda4_2_28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just">
              <a:lnSpc>
                <a:spcPct val="107000"/>
              </a:lnSpc>
              <a:spcBef>
                <a:spcPts val="0"/>
              </a:spcBef>
              <a:spcAft>
                <a:spcPts val="0"/>
              </a:spcAft>
              <a:buSzPts val="1400"/>
              <a:buNone/>
            </a:pPr>
            <a:r>
              <a:rPr lang="en" sz="1100">
                <a:latin typeface="Montserrat"/>
                <a:ea typeface="Montserrat"/>
                <a:cs typeface="Montserrat"/>
                <a:sym typeface="Montserrat"/>
              </a:rPr>
              <a:t>Debt may be necessary for many small business owners, especially when they're first starting out. Borrowing money can help you open and run your business, but interest payments are also a business expense that take away from your profits and can cause uncertainty.</a:t>
            </a:r>
            <a:endParaRPr sz="1100">
              <a:latin typeface="Calibri"/>
              <a:ea typeface="Calibri"/>
              <a:cs typeface="Calibri"/>
              <a:sym typeface="Calibri"/>
            </a:endParaRPr>
          </a:p>
          <a:p>
            <a:pPr indent="0" lvl="0" marL="0" marR="0" rtl="0" algn="just">
              <a:lnSpc>
                <a:spcPct val="107000"/>
              </a:lnSpc>
              <a:spcBef>
                <a:spcPts val="800"/>
              </a:spcBef>
              <a:spcAft>
                <a:spcPts val="0"/>
              </a:spcAft>
              <a:buSzPts val="1400"/>
              <a:buNone/>
            </a:pPr>
            <a:r>
              <a:rPr lang="en" sz="1100">
                <a:latin typeface="Montserrat"/>
                <a:ea typeface="Montserrat"/>
                <a:cs typeface="Montserrat"/>
                <a:sym typeface="Montserrat"/>
              </a:rPr>
              <a:t>In time, it's possible to get on solid financial ground and run a profitable, debt-free business. Alternatively, some business owners find that they can use debt to invest in their business and make more money than they spend on interest or fees.</a:t>
            </a:r>
            <a:endParaRPr sz="1100">
              <a:latin typeface="Calibri"/>
              <a:ea typeface="Calibri"/>
              <a:cs typeface="Calibri"/>
              <a:sym typeface="Calibri"/>
            </a:endParaRPr>
          </a:p>
          <a:p>
            <a:pPr indent="0" lvl="0" marL="0" marR="0" rtl="0" algn="just">
              <a:lnSpc>
                <a:spcPct val="107000"/>
              </a:lnSpc>
              <a:spcBef>
                <a:spcPts val="800"/>
              </a:spcBef>
              <a:spcAft>
                <a:spcPts val="800"/>
              </a:spcAft>
              <a:buSzPts val="1400"/>
              <a:buNone/>
            </a:pPr>
            <a:r>
              <a:rPr lang="en" sz="1100">
                <a:latin typeface="Montserrat"/>
                <a:ea typeface="Montserrat"/>
                <a:cs typeface="Montserrat"/>
                <a:sym typeface="Montserrat"/>
              </a:rPr>
              <a:t>Either option can lead to success. In both cases, figuring out when you should borrow money, and where you should borrow money from, are important skills for business owners.</a:t>
            </a:r>
            <a:endParaRPr sz="1100">
              <a:latin typeface="Calibri"/>
              <a:ea typeface="Calibri"/>
              <a:cs typeface="Calibri"/>
              <a:sym typeface="Calibri"/>
            </a:endParaRPr>
          </a:p>
        </p:txBody>
      </p:sp>
      <p:sp>
        <p:nvSpPr>
          <p:cNvPr id="468" name="Google Shape;468;g29e4119eda4_2_28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None/>
            </a:pPr>
            <a:fld id="{00000000-1234-1234-1234-123412341234}" type="slidenum">
              <a:rPr lang="en" sz="1200">
                <a:solidFill>
                  <a:schemeClr val="dk1"/>
                </a:solidFill>
              </a:rPr>
              <a:t>‹#›</a:t>
            </a:fld>
            <a:endParaRPr sz="1200">
              <a:solidFill>
                <a:schemeClr val="dk1"/>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8" name="Shape 478"/>
        <p:cNvGrpSpPr/>
        <p:nvPr/>
      </p:nvGrpSpPr>
      <p:grpSpPr>
        <a:xfrm>
          <a:off x="0" y="0"/>
          <a:ext cx="0" cy="0"/>
          <a:chOff x="0" y="0"/>
          <a:chExt cx="0" cy="0"/>
        </a:xfrm>
      </p:grpSpPr>
      <p:sp>
        <p:nvSpPr>
          <p:cNvPr id="479" name="Google Shape;479;g2ac8008fa09_0_1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0" name="Google Shape;480;g2ac8008fa09_0_1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Loan - where we can get loans - credibility (credit score</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g29b857efcbe_0_3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8" name="Google Shape;488;g29b857efcbe_0_32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b="1" lang="en" sz="1200">
                <a:latin typeface="Montserrat"/>
                <a:ea typeface="Montserrat"/>
                <a:cs typeface="Montserrat"/>
                <a:sym typeface="Montserrat"/>
              </a:rPr>
              <a:t>Why digitization?</a:t>
            </a:r>
            <a:endParaRPr b="1" sz="1200" u="none" cap="none" strike="noStrike">
              <a:latin typeface="Montserrat"/>
              <a:ea typeface="Montserrat"/>
              <a:cs typeface="Montserrat"/>
              <a:sym typeface="Montserrat"/>
            </a:endParaRPr>
          </a:p>
          <a:p>
            <a:pPr indent="-285750" lvl="0" marL="412750" rtl="0" algn="l">
              <a:lnSpc>
                <a:spcPct val="100000"/>
              </a:lnSpc>
              <a:spcBef>
                <a:spcPts val="0"/>
              </a:spcBef>
              <a:spcAft>
                <a:spcPts val="0"/>
              </a:spcAft>
              <a:buClr>
                <a:schemeClr val="dk1"/>
              </a:buClr>
              <a:buSzPts val="1600"/>
              <a:buFont typeface="Arial"/>
              <a:buChar char="•"/>
            </a:pPr>
            <a:r>
              <a:rPr lang="en" sz="1200">
                <a:latin typeface="Montserrat"/>
                <a:ea typeface="Montserrat"/>
                <a:cs typeface="Montserrat"/>
                <a:sym typeface="Montserrat"/>
              </a:rPr>
              <a:t>Can help cut costs and save you time.</a:t>
            </a:r>
            <a:endParaRPr/>
          </a:p>
          <a:p>
            <a:pPr indent="-285750" lvl="0" marL="412750" rtl="0" algn="l">
              <a:lnSpc>
                <a:spcPct val="100000"/>
              </a:lnSpc>
              <a:spcBef>
                <a:spcPts val="1000"/>
              </a:spcBef>
              <a:spcAft>
                <a:spcPts val="0"/>
              </a:spcAft>
              <a:buClr>
                <a:schemeClr val="dk1"/>
              </a:buClr>
              <a:buSzPts val="1600"/>
              <a:buFont typeface="Arial"/>
              <a:buChar char="•"/>
            </a:pPr>
            <a:r>
              <a:rPr lang="en" sz="1200">
                <a:latin typeface="Montserrat"/>
                <a:ea typeface="Montserrat"/>
                <a:cs typeface="Montserrat"/>
                <a:sym typeface="Montserrat"/>
              </a:rPr>
              <a:t>Provides solutions to organizational problems, allowing business owners to gain more control over their business operations.</a:t>
            </a:r>
            <a:endParaRPr/>
          </a:p>
          <a:p>
            <a:pPr indent="-285750" lvl="0" marL="412750" rtl="0" algn="l">
              <a:lnSpc>
                <a:spcPct val="100000"/>
              </a:lnSpc>
              <a:spcBef>
                <a:spcPts val="1000"/>
              </a:spcBef>
              <a:spcAft>
                <a:spcPts val="0"/>
              </a:spcAft>
              <a:buClr>
                <a:schemeClr val="dk1"/>
              </a:buClr>
              <a:buSzPts val="1600"/>
              <a:buFont typeface="Arial"/>
              <a:buChar char="•"/>
            </a:pPr>
            <a:r>
              <a:rPr lang="en" sz="1200">
                <a:latin typeface="Montserrat"/>
                <a:ea typeface="Montserrat"/>
                <a:cs typeface="Montserrat"/>
                <a:sym typeface="Montserrat"/>
              </a:rPr>
              <a:t>Helps you maintain a competitive edge and improve the efficiency of your business.</a:t>
            </a:r>
            <a:endParaRPr/>
          </a:p>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489" name="Google Shape;489;g29b857efcbe_0_32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None/>
            </a:pPr>
            <a:fld id="{00000000-1234-1234-1234-123412341234}" type="slidenum">
              <a:rPr lang="en" sz="1200">
                <a:solidFill>
                  <a:schemeClr val="dk1"/>
                </a:solidFill>
              </a:rPr>
              <a:t>‹#›</a:t>
            </a:fld>
            <a:endParaRPr sz="1200">
              <a:solidFill>
                <a:schemeClr val="dk1"/>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7" name="Shape 497"/>
        <p:cNvGrpSpPr/>
        <p:nvPr/>
      </p:nvGrpSpPr>
      <p:grpSpPr>
        <a:xfrm>
          <a:off x="0" y="0"/>
          <a:ext cx="0" cy="0"/>
          <a:chOff x="0" y="0"/>
          <a:chExt cx="0" cy="0"/>
        </a:xfrm>
      </p:grpSpPr>
      <p:sp>
        <p:nvSpPr>
          <p:cNvPr id="498" name="Google Shape;498;g29b857efcbe_0_39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9" name="Google Shape;499;g29b857efcbe_0_39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1400"/>
              <a:buFont typeface="Arial"/>
              <a:buNone/>
            </a:pPr>
            <a:r>
              <a:rPr b="0" i="0" lang="en" sz="1100" u="none" cap="none" strike="noStrike">
                <a:solidFill>
                  <a:schemeClr val="dk1"/>
                </a:solidFill>
                <a:latin typeface="Montserrat"/>
                <a:ea typeface="Montserrat"/>
                <a:cs typeface="Montserrat"/>
                <a:sym typeface="Montserrat"/>
              </a:rPr>
              <a:t>Introducing digital promotion opportunities to your business could help you reach more customers and increase your earnings. This could take the form of a website, digital marketing and other digital promotions.</a:t>
            </a:r>
            <a:endParaRPr/>
          </a:p>
          <a:p>
            <a:pPr indent="0" lvl="0" marL="0" marR="0" rtl="0" algn="just">
              <a:lnSpc>
                <a:spcPct val="100000"/>
              </a:lnSpc>
              <a:spcBef>
                <a:spcPts val="600"/>
              </a:spcBef>
              <a:spcAft>
                <a:spcPts val="0"/>
              </a:spcAft>
              <a:buClr>
                <a:srgbClr val="000000"/>
              </a:buClr>
              <a:buSzPts val="1400"/>
              <a:buFont typeface="Arial"/>
              <a:buNone/>
            </a:pPr>
            <a:r>
              <a:rPr b="1" i="0" lang="en" sz="1100" u="none" cap="none" strike="noStrike">
                <a:solidFill>
                  <a:schemeClr val="dk1"/>
                </a:solidFill>
                <a:latin typeface="Montserrat"/>
                <a:ea typeface="Montserrat"/>
                <a:cs typeface="Montserrat"/>
                <a:sym typeface="Montserrat"/>
              </a:rPr>
              <a:t>Take your marketing and promotions online</a:t>
            </a:r>
            <a:endParaRPr/>
          </a:p>
          <a:p>
            <a:pPr indent="0" lvl="0" marL="0" marR="0" rtl="0" algn="just">
              <a:lnSpc>
                <a:spcPct val="100000"/>
              </a:lnSpc>
              <a:spcBef>
                <a:spcPts val="600"/>
              </a:spcBef>
              <a:spcAft>
                <a:spcPts val="0"/>
              </a:spcAft>
              <a:buClr>
                <a:srgbClr val="000000"/>
              </a:buClr>
              <a:buSzPts val="1400"/>
              <a:buFont typeface="Arial"/>
              <a:buNone/>
            </a:pPr>
            <a:r>
              <a:rPr b="0" i="0" lang="en" sz="1100" u="none" cap="none" strike="noStrike">
                <a:solidFill>
                  <a:schemeClr val="dk1"/>
                </a:solidFill>
                <a:latin typeface="Montserrat"/>
                <a:ea typeface="Montserrat"/>
                <a:cs typeface="Montserrat"/>
                <a:sym typeface="Montserrat"/>
              </a:rPr>
              <a:t>You can use a variety of marketing and promotional tools and tactics to grow your business. For example, you could try creating different ads and giving each one a unique promotion code. You can then track the codes that customers use, which helps you understand which ads are worth continuing and which you should stop paying for.</a:t>
            </a:r>
            <a:endParaRPr b="0" i="0" sz="1100" u="none" cap="none" strike="noStrike">
              <a:solidFill>
                <a:srgbClr val="000000"/>
              </a:solidFill>
              <a:latin typeface="Montserrat"/>
              <a:ea typeface="Montserrat"/>
              <a:cs typeface="Montserrat"/>
              <a:sym typeface="Montserrat"/>
            </a:endParaRPr>
          </a:p>
          <a:p>
            <a:pPr indent="0" lvl="0" marL="0" marR="0" rtl="0" algn="just">
              <a:lnSpc>
                <a:spcPct val="100000"/>
              </a:lnSpc>
              <a:spcBef>
                <a:spcPts val="600"/>
              </a:spcBef>
              <a:spcAft>
                <a:spcPts val="600"/>
              </a:spcAft>
              <a:buClr>
                <a:srgbClr val="000000"/>
              </a:buClr>
              <a:buSzPts val="1400"/>
              <a:buFont typeface="Arial"/>
              <a:buNone/>
            </a:pPr>
            <a:r>
              <a:rPr b="0" i="0" lang="en" sz="1100" u="none" cap="none" strike="noStrike">
                <a:solidFill>
                  <a:schemeClr val="dk1"/>
                </a:solidFill>
                <a:latin typeface="Montserrat"/>
                <a:ea typeface="Montserrat"/>
                <a:cs typeface="Montserrat"/>
                <a:sym typeface="Montserrat"/>
              </a:rPr>
              <a:t>With digital advertising, you can also target the specific types of people who are most likely to become your customers, helping you make the most of your marketing budget. </a:t>
            </a:r>
            <a:endParaRPr/>
          </a:p>
        </p:txBody>
      </p:sp>
      <p:sp>
        <p:nvSpPr>
          <p:cNvPr id="500" name="Google Shape;500;g29b857efcbe_0_39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None/>
            </a:pPr>
            <a:fld id="{00000000-1234-1234-1234-123412341234}" type="slidenum">
              <a:rPr lang="en" sz="1200">
                <a:solidFill>
                  <a:schemeClr val="dk1"/>
                </a:solidFill>
              </a:rPr>
              <a:t>‹#›</a:t>
            </a:fld>
            <a:endParaRPr sz="1200">
              <a:solidFill>
                <a:schemeClr val="dk1"/>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7" name="Shape 507"/>
        <p:cNvGrpSpPr/>
        <p:nvPr/>
      </p:nvGrpSpPr>
      <p:grpSpPr>
        <a:xfrm>
          <a:off x="0" y="0"/>
          <a:ext cx="0" cy="0"/>
          <a:chOff x="0" y="0"/>
          <a:chExt cx="0" cy="0"/>
        </a:xfrm>
      </p:grpSpPr>
      <p:sp>
        <p:nvSpPr>
          <p:cNvPr id="508" name="Google Shape;508;g29a333f62f0_0_4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9" name="Google Shape;509;g29a333f62f0_0_42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Clr>
                <a:schemeClr val="dk1"/>
              </a:buClr>
              <a:buSzPts val="1600"/>
              <a:buNone/>
            </a:pPr>
            <a:r>
              <a:rPr b="1" lang="en" sz="1100">
                <a:solidFill>
                  <a:schemeClr val="dk1"/>
                </a:solidFill>
                <a:latin typeface="Montserrat"/>
                <a:ea typeface="Montserrat"/>
                <a:cs typeface="Montserrat"/>
                <a:sym typeface="Montserrat"/>
              </a:rPr>
              <a:t>What is Google Drive?</a:t>
            </a:r>
            <a:endParaRPr/>
          </a:p>
          <a:p>
            <a:pPr indent="-285750" lvl="0" marL="285750" rtl="0" algn="just">
              <a:lnSpc>
                <a:spcPct val="100000"/>
              </a:lnSpc>
              <a:spcBef>
                <a:spcPts val="600"/>
              </a:spcBef>
              <a:spcAft>
                <a:spcPts val="0"/>
              </a:spcAft>
              <a:buClr>
                <a:schemeClr val="dk1"/>
              </a:buClr>
              <a:buSzPts val="1600"/>
              <a:buFont typeface="Arial"/>
              <a:buChar char="•"/>
            </a:pPr>
            <a:r>
              <a:rPr lang="en" sz="1100">
                <a:solidFill>
                  <a:schemeClr val="dk1"/>
                </a:solidFill>
                <a:latin typeface="Montserrat"/>
                <a:ea typeface="Montserrat"/>
                <a:cs typeface="Montserrat"/>
                <a:sym typeface="Montserrat"/>
              </a:rPr>
              <a:t>Google Drive is a storage service that functions as a cloud-based external hard-drive. You can easily store, manage, and share content such as documents, images, and audio files. </a:t>
            </a:r>
            <a:endParaRPr/>
          </a:p>
          <a:p>
            <a:pPr indent="-285750" lvl="0" marL="285750" rtl="0" algn="just">
              <a:lnSpc>
                <a:spcPct val="100000"/>
              </a:lnSpc>
              <a:spcBef>
                <a:spcPts val="600"/>
              </a:spcBef>
              <a:spcAft>
                <a:spcPts val="0"/>
              </a:spcAft>
              <a:buClr>
                <a:schemeClr val="dk1"/>
              </a:buClr>
              <a:buSzPts val="1600"/>
              <a:buFont typeface="Arial"/>
              <a:buChar char="•"/>
            </a:pPr>
            <a:r>
              <a:rPr lang="en" sz="1100">
                <a:solidFill>
                  <a:schemeClr val="dk1"/>
                </a:solidFill>
                <a:latin typeface="Montserrat"/>
                <a:ea typeface="Montserrat"/>
                <a:cs typeface="Montserrat"/>
                <a:sym typeface="Montserrat"/>
              </a:rPr>
              <a:t>Uploading and downloading files as you need them, organize them in intuitive folder structures, and share them with the right people. </a:t>
            </a:r>
            <a:endParaRPr/>
          </a:p>
          <a:p>
            <a:pPr indent="-285750" lvl="0" marL="285750" rtl="0" algn="just">
              <a:lnSpc>
                <a:spcPct val="100000"/>
              </a:lnSpc>
              <a:spcBef>
                <a:spcPts val="600"/>
              </a:spcBef>
              <a:spcAft>
                <a:spcPts val="0"/>
              </a:spcAft>
              <a:buClr>
                <a:schemeClr val="dk1"/>
              </a:buClr>
              <a:buSzPts val="1600"/>
              <a:buFont typeface="Arial"/>
              <a:buChar char="•"/>
            </a:pPr>
            <a:r>
              <a:rPr lang="en" sz="1100">
                <a:solidFill>
                  <a:schemeClr val="dk1"/>
                </a:solidFill>
                <a:latin typeface="Montserrat"/>
                <a:ea typeface="Montserrat"/>
                <a:cs typeface="Montserrat"/>
                <a:sym typeface="Montserrat"/>
              </a:rPr>
              <a:t>Google Drive’s intuitive interface and integration with other Google apps have made it convenient for private use as well as small- and medium-sized businesses and startups.</a:t>
            </a:r>
            <a:endParaRPr/>
          </a:p>
          <a:p>
            <a:pPr indent="0" lvl="0" marL="0" rtl="0" algn="just">
              <a:lnSpc>
                <a:spcPct val="100000"/>
              </a:lnSpc>
              <a:spcBef>
                <a:spcPts val="1800"/>
              </a:spcBef>
              <a:spcAft>
                <a:spcPts val="0"/>
              </a:spcAft>
              <a:buClr>
                <a:schemeClr val="dk1"/>
              </a:buClr>
              <a:buSzPts val="1600"/>
              <a:buNone/>
            </a:pPr>
            <a:r>
              <a:rPr b="1" lang="en" sz="1100">
                <a:solidFill>
                  <a:schemeClr val="dk1"/>
                </a:solidFill>
                <a:latin typeface="Montserrat"/>
                <a:ea typeface="Montserrat"/>
                <a:cs typeface="Montserrat"/>
                <a:sym typeface="Montserrat"/>
              </a:rPr>
              <a:t>Using Google Drive for Knowledge Management</a:t>
            </a:r>
            <a:endParaRPr/>
          </a:p>
          <a:p>
            <a:pPr indent="0" lvl="0" marL="0" rtl="0" algn="just">
              <a:lnSpc>
                <a:spcPct val="100000"/>
              </a:lnSpc>
              <a:spcBef>
                <a:spcPts val="600"/>
              </a:spcBef>
              <a:spcAft>
                <a:spcPts val="0"/>
              </a:spcAft>
              <a:buClr>
                <a:schemeClr val="dk1"/>
              </a:buClr>
              <a:buSzPts val="1600"/>
              <a:buNone/>
            </a:pPr>
            <a:r>
              <a:rPr lang="en" sz="1100">
                <a:solidFill>
                  <a:schemeClr val="dk1"/>
                </a:solidFill>
                <a:latin typeface="Montserrat"/>
                <a:ea typeface="Montserrat"/>
                <a:cs typeface="Montserrat"/>
                <a:sym typeface="Montserrat"/>
              </a:rPr>
              <a:t>Google Drive can be the first step in the right direction of ensuring that organizational knowledge is properly stored and shared. Gathering content in one place helps improve the issue with information silos, where important documents and content become stuck on hard drives or in someone’s email inbox.</a:t>
            </a:r>
            <a:endParaRPr/>
          </a:p>
          <a:p>
            <a:pPr indent="0" lvl="0" marL="0" rtl="0" algn="just">
              <a:lnSpc>
                <a:spcPct val="100000"/>
              </a:lnSpc>
              <a:spcBef>
                <a:spcPts val="1800"/>
              </a:spcBef>
              <a:spcAft>
                <a:spcPts val="0"/>
              </a:spcAft>
              <a:buClr>
                <a:schemeClr val="dk1"/>
              </a:buClr>
              <a:buSzPts val="1600"/>
              <a:buNone/>
            </a:pPr>
            <a:r>
              <a:rPr b="1" lang="en" sz="1100">
                <a:solidFill>
                  <a:schemeClr val="dk1"/>
                </a:solidFill>
                <a:latin typeface="Montserrat"/>
                <a:ea typeface="Montserrat"/>
                <a:cs typeface="Montserrat"/>
                <a:sym typeface="Montserrat"/>
              </a:rPr>
              <a:t>So, how can a business use Google Drive? </a:t>
            </a:r>
            <a:r>
              <a:rPr lang="en" sz="1100">
                <a:solidFill>
                  <a:schemeClr val="dk1"/>
                </a:solidFill>
                <a:latin typeface="Montserrat"/>
                <a:ea typeface="Montserrat"/>
                <a:cs typeface="Montserrat"/>
                <a:sym typeface="Montserrat"/>
              </a:rPr>
              <a:t>Common ways of using it include:</a:t>
            </a:r>
            <a:endParaRPr/>
          </a:p>
          <a:p>
            <a:pPr indent="-285750" lvl="0" marL="285750" rtl="0" algn="just">
              <a:lnSpc>
                <a:spcPct val="100000"/>
              </a:lnSpc>
              <a:spcBef>
                <a:spcPts val="600"/>
              </a:spcBef>
              <a:spcAft>
                <a:spcPts val="0"/>
              </a:spcAft>
              <a:buSzPts val="1400"/>
              <a:buFont typeface="Arial"/>
              <a:buChar char="•"/>
            </a:pPr>
            <a:r>
              <a:rPr lang="en" sz="1100">
                <a:solidFill>
                  <a:schemeClr val="dk1"/>
                </a:solidFill>
                <a:latin typeface="Montserrat"/>
                <a:ea typeface="Montserrat"/>
                <a:cs typeface="Montserrat"/>
                <a:sym typeface="Montserrat"/>
              </a:rPr>
              <a:t>Storing reports and policy documents</a:t>
            </a:r>
            <a:endParaRPr/>
          </a:p>
          <a:p>
            <a:pPr indent="-285750" lvl="0" marL="285750" rtl="0" algn="just">
              <a:lnSpc>
                <a:spcPct val="100000"/>
              </a:lnSpc>
              <a:spcBef>
                <a:spcPts val="600"/>
              </a:spcBef>
              <a:spcAft>
                <a:spcPts val="0"/>
              </a:spcAft>
              <a:buSzPts val="1400"/>
              <a:buFont typeface="Arial"/>
              <a:buChar char="•"/>
            </a:pPr>
            <a:r>
              <a:rPr lang="en" sz="1100">
                <a:solidFill>
                  <a:schemeClr val="dk1"/>
                </a:solidFill>
                <a:latin typeface="Montserrat"/>
                <a:ea typeface="Montserrat"/>
                <a:cs typeface="Montserrat"/>
                <a:sym typeface="Montserrat"/>
              </a:rPr>
              <a:t>Sharing media assets, such as photos, logos, and press releases</a:t>
            </a:r>
            <a:endParaRPr/>
          </a:p>
          <a:p>
            <a:pPr indent="-285750" lvl="0" marL="285750" rtl="0" algn="just">
              <a:lnSpc>
                <a:spcPct val="100000"/>
              </a:lnSpc>
              <a:spcBef>
                <a:spcPts val="600"/>
              </a:spcBef>
              <a:spcAft>
                <a:spcPts val="0"/>
              </a:spcAft>
              <a:buSzPts val="1400"/>
              <a:buFont typeface="Arial"/>
              <a:buChar char="•"/>
            </a:pPr>
            <a:r>
              <a:rPr lang="en" sz="1100">
                <a:solidFill>
                  <a:schemeClr val="dk1"/>
                </a:solidFill>
                <a:latin typeface="Montserrat"/>
                <a:ea typeface="Montserrat"/>
                <a:cs typeface="Montserrat"/>
                <a:sym typeface="Montserrat"/>
              </a:rPr>
              <a:t>Gathering images and other media files to keep handy in the workflow</a:t>
            </a:r>
            <a:endParaRPr/>
          </a:p>
          <a:p>
            <a:pPr indent="-228600" lvl="0" marL="457200" marR="0" rtl="0" algn="l">
              <a:lnSpc>
                <a:spcPct val="100000"/>
              </a:lnSpc>
              <a:spcBef>
                <a:spcPts val="600"/>
              </a:spcBef>
              <a:spcAft>
                <a:spcPts val="0"/>
              </a:spcAft>
              <a:buClr>
                <a:srgbClr val="000000"/>
              </a:buClr>
              <a:buSzPts val="1400"/>
              <a:buFont typeface="Arial"/>
              <a:buNone/>
            </a:pPr>
            <a:r>
              <a:t/>
            </a:r>
            <a:endParaRPr sz="1100"/>
          </a:p>
        </p:txBody>
      </p:sp>
      <p:sp>
        <p:nvSpPr>
          <p:cNvPr id="510" name="Google Shape;510;g29a333f62f0_0_42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None/>
            </a:pPr>
            <a:fld id="{00000000-1234-1234-1234-123412341234}" type="slidenum">
              <a:rPr lang="en" sz="1200">
                <a:solidFill>
                  <a:schemeClr val="dk1"/>
                </a:solidFill>
              </a:rPr>
              <a:t>‹#›</a:t>
            </a:fld>
            <a:endParaRPr sz="1200">
              <a:solidFill>
                <a:schemeClr val="dk1"/>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9" name="Shape 519"/>
        <p:cNvGrpSpPr/>
        <p:nvPr/>
      </p:nvGrpSpPr>
      <p:grpSpPr>
        <a:xfrm>
          <a:off x="0" y="0"/>
          <a:ext cx="0" cy="0"/>
          <a:chOff x="0" y="0"/>
          <a:chExt cx="0" cy="0"/>
        </a:xfrm>
      </p:grpSpPr>
      <p:sp>
        <p:nvSpPr>
          <p:cNvPr id="520" name="Google Shape;520;g29b857efcbe_0_18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1" name="Google Shape;521;g29b857efcbe_0_18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1400"/>
              <a:buFont typeface="Arial"/>
              <a:buNone/>
            </a:pPr>
            <a:r>
              <a:rPr b="0" i="0" lang="en" sz="1200" u="none" cap="none" strike="noStrike">
                <a:solidFill>
                  <a:srgbClr val="3D3D3D"/>
                </a:solidFill>
                <a:latin typeface="Montserrat"/>
                <a:ea typeface="Montserrat"/>
                <a:cs typeface="Montserrat"/>
                <a:sym typeface="Montserrat"/>
              </a:rPr>
              <a:t>For small business owners </a:t>
            </a:r>
            <a:r>
              <a:rPr b="0" i="0" lang="en" sz="1200" u="none" cap="none" strike="noStrike">
                <a:solidFill>
                  <a:schemeClr val="dk1"/>
                </a:solidFill>
                <a:latin typeface="Montserrat"/>
                <a:ea typeface="Montserrat"/>
                <a:cs typeface="Montserrat"/>
                <a:sym typeface="Montserrat"/>
              </a:rPr>
              <a:t>everywhere, </a:t>
            </a:r>
            <a:r>
              <a:rPr lang="en">
                <a:solidFill>
                  <a:schemeClr val="dk1"/>
                </a:solidFill>
                <a:latin typeface="Montserrat"/>
                <a:ea typeface="Montserrat"/>
                <a:cs typeface="Montserrat"/>
                <a:sym typeface="Montserrat"/>
              </a:rPr>
              <a:t>record-</a:t>
            </a:r>
            <a:r>
              <a:rPr b="0" i="0" lang="en" sz="1200" u="none" cap="none" strike="noStrike">
                <a:solidFill>
                  <a:schemeClr val="dk1"/>
                </a:solidFill>
                <a:latin typeface="Montserrat"/>
                <a:ea typeface="Montserrat"/>
                <a:cs typeface="Montserrat"/>
                <a:sym typeface="Montserrat"/>
              </a:rPr>
              <a:t>keeping and  book-keeping is a necessary and sometimes tricky part of making sure a business runs smoothly. R</a:t>
            </a:r>
            <a:r>
              <a:rPr lang="en">
                <a:solidFill>
                  <a:schemeClr val="dk1"/>
                </a:solidFill>
                <a:latin typeface="Montserrat"/>
                <a:ea typeface="Montserrat"/>
                <a:cs typeface="Montserrat"/>
                <a:sym typeface="Montserrat"/>
              </a:rPr>
              <a:t>ecord-keeping is the process of keeping </a:t>
            </a:r>
            <a:r>
              <a:rPr b="1" lang="en">
                <a:solidFill>
                  <a:schemeClr val="dk1"/>
                </a:solidFill>
                <a:latin typeface="Montserrat"/>
                <a:ea typeface="Montserrat"/>
                <a:cs typeface="Montserrat"/>
                <a:sym typeface="Montserrat"/>
              </a:rPr>
              <a:t>ALL </a:t>
            </a:r>
            <a:r>
              <a:rPr lang="en">
                <a:solidFill>
                  <a:schemeClr val="dk1"/>
                </a:solidFill>
                <a:latin typeface="Montserrat"/>
                <a:ea typeface="Montserrat"/>
                <a:cs typeface="Montserrat"/>
                <a:sym typeface="Montserrat"/>
              </a:rPr>
              <a:t>records of a business while Book-keeping refers to the recording of</a:t>
            </a:r>
            <a:r>
              <a:rPr b="1" lang="en">
                <a:solidFill>
                  <a:schemeClr val="dk1"/>
                </a:solidFill>
                <a:latin typeface="Montserrat"/>
                <a:ea typeface="Montserrat"/>
                <a:cs typeface="Montserrat"/>
                <a:sym typeface="Montserrat"/>
              </a:rPr>
              <a:t> financial information</a:t>
            </a:r>
            <a:r>
              <a:rPr lang="en">
                <a:solidFill>
                  <a:schemeClr val="dk1"/>
                </a:solidFill>
                <a:latin typeface="Montserrat"/>
                <a:ea typeface="Montserrat"/>
                <a:cs typeface="Montserrat"/>
                <a:sym typeface="Montserrat"/>
              </a:rPr>
              <a:t> of a business. </a:t>
            </a:r>
            <a:endParaRPr/>
          </a:p>
          <a:p>
            <a:pPr indent="0" lvl="0" marL="0" marR="0" rtl="0" algn="just">
              <a:lnSpc>
                <a:spcPct val="100000"/>
              </a:lnSpc>
              <a:spcBef>
                <a:spcPts val="1200"/>
              </a:spcBef>
              <a:spcAft>
                <a:spcPts val="0"/>
              </a:spcAft>
              <a:buClr>
                <a:srgbClr val="000000"/>
              </a:buClr>
              <a:buSzPts val="1400"/>
              <a:buFont typeface="Arial"/>
              <a:buNone/>
            </a:pPr>
            <a:r>
              <a:rPr b="0" i="0" lang="en" sz="1200" u="none" cap="none" strike="noStrike">
                <a:solidFill>
                  <a:srgbClr val="3D3D3D"/>
                </a:solidFill>
                <a:latin typeface="Montserrat"/>
                <a:ea typeface="Montserrat"/>
                <a:cs typeface="Montserrat"/>
                <a:sym typeface="Montserrat"/>
              </a:rPr>
              <a:t>Keeping clear records of income, expenses, employees, and accounts isn’t just good business. It can bring you peace of mind, help you monitor progress toward goals and save you time and money.</a:t>
            </a:r>
            <a:endParaRPr/>
          </a:p>
          <a:p>
            <a:pPr indent="0" lvl="0" marL="0" marR="0" rtl="0" algn="just">
              <a:lnSpc>
                <a:spcPct val="100000"/>
              </a:lnSpc>
              <a:spcBef>
                <a:spcPts val="1200"/>
              </a:spcBef>
              <a:spcAft>
                <a:spcPts val="0"/>
              </a:spcAft>
              <a:buClr>
                <a:srgbClr val="000000"/>
              </a:buClr>
              <a:buSzPts val="1400"/>
              <a:buFont typeface="Arial"/>
              <a:buNone/>
            </a:pPr>
            <a:r>
              <a:rPr b="0" i="0" lang="en" sz="1200" u="none" cap="none" strike="noStrike">
                <a:solidFill>
                  <a:srgbClr val="3D3D3D"/>
                </a:solidFill>
                <a:latin typeface="Montserrat"/>
                <a:ea typeface="Montserrat"/>
                <a:cs typeface="Montserrat"/>
                <a:sym typeface="Montserrat"/>
              </a:rPr>
              <a:t>Basic records include:</a:t>
            </a:r>
            <a:endParaRPr b="0" i="0" sz="1200" u="none" cap="none" strike="noStrike">
              <a:solidFill>
                <a:srgbClr val="000000"/>
              </a:solidFill>
              <a:latin typeface="Montserrat"/>
              <a:ea typeface="Montserrat"/>
              <a:cs typeface="Montserrat"/>
              <a:sym typeface="Montserrat"/>
            </a:endParaRPr>
          </a:p>
          <a:p>
            <a:pPr indent="-263525" lvl="0" marL="263525" rtl="0" algn="l">
              <a:lnSpc>
                <a:spcPct val="100000"/>
              </a:lnSpc>
              <a:spcBef>
                <a:spcPts val="1200"/>
              </a:spcBef>
              <a:spcAft>
                <a:spcPts val="0"/>
              </a:spcAft>
              <a:buClr>
                <a:srgbClr val="525252"/>
              </a:buClr>
              <a:buSzPts val="1400"/>
              <a:buFont typeface="Arial"/>
              <a:buChar char="•"/>
            </a:pPr>
            <a:r>
              <a:rPr lang="en" u="none">
                <a:solidFill>
                  <a:schemeClr val="dk1"/>
                </a:solidFill>
                <a:latin typeface="Montserrat"/>
                <a:ea typeface="Montserrat"/>
                <a:cs typeface="Montserrat"/>
                <a:sym typeface="Montserrat"/>
              </a:rPr>
              <a:t>Business expenses</a:t>
            </a:r>
            <a:endParaRPr u="none">
              <a:solidFill>
                <a:schemeClr val="dk1"/>
              </a:solidFill>
              <a:latin typeface="Montserrat"/>
              <a:ea typeface="Montserrat"/>
              <a:cs typeface="Montserrat"/>
              <a:sym typeface="Montserrat"/>
            </a:endParaRPr>
          </a:p>
          <a:p>
            <a:pPr indent="-263525" lvl="0" marL="263525" rtl="0" algn="l">
              <a:lnSpc>
                <a:spcPct val="100000"/>
              </a:lnSpc>
              <a:spcBef>
                <a:spcPts val="600"/>
              </a:spcBef>
              <a:spcAft>
                <a:spcPts val="0"/>
              </a:spcAft>
              <a:buClr>
                <a:srgbClr val="525252"/>
              </a:buClr>
              <a:buSzPts val="1400"/>
              <a:buFont typeface="Arial"/>
              <a:buChar char="•"/>
            </a:pPr>
            <a:r>
              <a:rPr lang="en" u="none">
                <a:solidFill>
                  <a:schemeClr val="dk1"/>
                </a:solidFill>
                <a:latin typeface="Montserrat"/>
                <a:ea typeface="Montserrat"/>
                <a:cs typeface="Montserrat"/>
                <a:sym typeface="Montserrat"/>
              </a:rPr>
              <a:t>Sales records</a:t>
            </a:r>
            <a:endParaRPr u="none">
              <a:solidFill>
                <a:schemeClr val="dk1"/>
              </a:solidFill>
              <a:latin typeface="Montserrat"/>
              <a:ea typeface="Montserrat"/>
              <a:cs typeface="Montserrat"/>
              <a:sym typeface="Montserrat"/>
            </a:endParaRPr>
          </a:p>
          <a:p>
            <a:pPr indent="-263525" lvl="0" marL="263525" rtl="0" algn="l">
              <a:lnSpc>
                <a:spcPct val="100000"/>
              </a:lnSpc>
              <a:spcBef>
                <a:spcPts val="600"/>
              </a:spcBef>
              <a:spcAft>
                <a:spcPts val="0"/>
              </a:spcAft>
              <a:buClr>
                <a:srgbClr val="3051B2"/>
              </a:buClr>
              <a:buSzPts val="1400"/>
              <a:buFont typeface="Arial"/>
              <a:buChar char="•"/>
            </a:pPr>
            <a:r>
              <a:rPr lang="en" u="none">
                <a:solidFill>
                  <a:schemeClr val="dk1"/>
                </a:solidFill>
                <a:latin typeface="Montserrat"/>
                <a:ea typeface="Montserrat"/>
                <a:cs typeface="Montserrat"/>
                <a:sym typeface="Montserrat"/>
              </a:rPr>
              <a:t>Accounts receivable</a:t>
            </a:r>
            <a:endParaRPr/>
          </a:p>
          <a:p>
            <a:pPr indent="-263525" lvl="0" marL="263525" rtl="0" algn="l">
              <a:lnSpc>
                <a:spcPct val="100000"/>
              </a:lnSpc>
              <a:spcBef>
                <a:spcPts val="600"/>
              </a:spcBef>
              <a:spcAft>
                <a:spcPts val="0"/>
              </a:spcAft>
              <a:buClr>
                <a:srgbClr val="3051B2"/>
              </a:buClr>
              <a:buSzPts val="1400"/>
              <a:buFont typeface="Arial"/>
              <a:buChar char="•"/>
            </a:pPr>
            <a:r>
              <a:rPr lang="en" u="none">
                <a:solidFill>
                  <a:schemeClr val="dk1"/>
                </a:solidFill>
                <a:latin typeface="Montserrat"/>
                <a:ea typeface="Montserrat"/>
                <a:cs typeface="Montserrat"/>
                <a:sym typeface="Montserrat"/>
              </a:rPr>
              <a:t>Accounts payable</a:t>
            </a:r>
            <a:endParaRPr/>
          </a:p>
          <a:p>
            <a:pPr indent="-263525" lvl="0" marL="263525" rtl="0" algn="l">
              <a:lnSpc>
                <a:spcPct val="100000"/>
              </a:lnSpc>
              <a:spcBef>
                <a:spcPts val="600"/>
              </a:spcBef>
              <a:spcAft>
                <a:spcPts val="0"/>
              </a:spcAft>
              <a:buClr>
                <a:srgbClr val="3051B2"/>
              </a:buClr>
              <a:buSzPts val="1400"/>
              <a:buFont typeface="Arial"/>
              <a:buChar char="•"/>
            </a:pPr>
            <a:r>
              <a:rPr lang="en" u="none">
                <a:solidFill>
                  <a:schemeClr val="dk1"/>
                </a:solidFill>
                <a:latin typeface="Montserrat"/>
                <a:ea typeface="Montserrat"/>
                <a:cs typeface="Montserrat"/>
                <a:sym typeface="Montserrat"/>
              </a:rPr>
              <a:t>Customer list</a:t>
            </a:r>
            <a:endParaRPr/>
          </a:p>
          <a:p>
            <a:pPr indent="-263525" lvl="0" marL="263525" rtl="0" algn="l">
              <a:lnSpc>
                <a:spcPct val="100000"/>
              </a:lnSpc>
              <a:spcBef>
                <a:spcPts val="600"/>
              </a:spcBef>
              <a:spcAft>
                <a:spcPts val="0"/>
              </a:spcAft>
              <a:buClr>
                <a:srgbClr val="3051B2"/>
              </a:buClr>
              <a:buSzPts val="1400"/>
              <a:buFont typeface="Arial"/>
              <a:buChar char="•"/>
            </a:pPr>
            <a:r>
              <a:rPr lang="en" u="none">
                <a:solidFill>
                  <a:schemeClr val="dk1"/>
                </a:solidFill>
                <a:latin typeface="Montserrat"/>
                <a:ea typeface="Montserrat"/>
                <a:cs typeface="Montserrat"/>
                <a:sym typeface="Montserrat"/>
              </a:rPr>
              <a:t>Vendors</a:t>
            </a:r>
            <a:endParaRPr/>
          </a:p>
          <a:p>
            <a:pPr indent="-263525" lvl="0" marL="263525" rtl="0" algn="l">
              <a:lnSpc>
                <a:spcPct val="100000"/>
              </a:lnSpc>
              <a:spcBef>
                <a:spcPts val="600"/>
              </a:spcBef>
              <a:spcAft>
                <a:spcPts val="0"/>
              </a:spcAft>
              <a:buClr>
                <a:srgbClr val="525252"/>
              </a:buClr>
              <a:buSzPts val="1400"/>
              <a:buFont typeface="Arial"/>
              <a:buChar char="•"/>
            </a:pPr>
            <a:r>
              <a:rPr lang="en" u="none">
                <a:solidFill>
                  <a:schemeClr val="dk1"/>
                </a:solidFill>
                <a:latin typeface="Montserrat"/>
                <a:ea typeface="Montserrat"/>
                <a:cs typeface="Montserrat"/>
                <a:sym typeface="Montserrat"/>
              </a:rPr>
              <a:t>Employee information</a:t>
            </a:r>
            <a:endParaRPr/>
          </a:p>
          <a:p>
            <a:pPr indent="-263525" lvl="0" marL="263525" rtl="0" algn="l">
              <a:lnSpc>
                <a:spcPct val="100000"/>
              </a:lnSpc>
              <a:spcBef>
                <a:spcPts val="600"/>
              </a:spcBef>
              <a:spcAft>
                <a:spcPts val="0"/>
              </a:spcAft>
              <a:buClr>
                <a:srgbClr val="525252"/>
              </a:buClr>
              <a:buSzPts val="1400"/>
              <a:buFont typeface="Arial"/>
              <a:buChar char="•"/>
            </a:pPr>
            <a:r>
              <a:rPr lang="en" u="none">
                <a:solidFill>
                  <a:schemeClr val="dk1"/>
                </a:solidFill>
                <a:latin typeface="Montserrat"/>
                <a:ea typeface="Montserrat"/>
                <a:cs typeface="Montserrat"/>
                <a:sym typeface="Montserrat"/>
              </a:rPr>
              <a:t>Tax documents</a:t>
            </a:r>
            <a:endParaRPr u="none">
              <a:solidFill>
                <a:schemeClr val="dk1"/>
              </a:solidFill>
              <a:latin typeface="Montserrat"/>
              <a:ea typeface="Montserrat"/>
              <a:cs typeface="Montserrat"/>
              <a:sym typeface="Montserrat"/>
            </a:endParaRPr>
          </a:p>
          <a:p>
            <a:pPr indent="-263525" lvl="0" marL="263525" rtl="0" algn="l">
              <a:lnSpc>
                <a:spcPct val="100000"/>
              </a:lnSpc>
              <a:spcBef>
                <a:spcPts val="600"/>
              </a:spcBef>
              <a:spcAft>
                <a:spcPts val="0"/>
              </a:spcAft>
              <a:buClr>
                <a:srgbClr val="3051B2"/>
              </a:buClr>
              <a:buSzPts val="1400"/>
              <a:buFont typeface="Arial"/>
              <a:buChar char="•"/>
            </a:pPr>
            <a:r>
              <a:rPr lang="en" u="none">
                <a:solidFill>
                  <a:schemeClr val="dk1"/>
                </a:solidFill>
                <a:latin typeface="Montserrat"/>
                <a:ea typeface="Montserrat"/>
                <a:cs typeface="Montserrat"/>
                <a:sym typeface="Montserrat"/>
              </a:rPr>
              <a:t>Invoices</a:t>
            </a:r>
            <a:endParaRPr/>
          </a:p>
          <a:p>
            <a:pPr indent="-263525" lvl="0" marL="263525" rtl="0" algn="l">
              <a:lnSpc>
                <a:spcPct val="100000"/>
              </a:lnSpc>
              <a:spcBef>
                <a:spcPts val="600"/>
              </a:spcBef>
              <a:spcAft>
                <a:spcPts val="0"/>
              </a:spcAft>
              <a:buClr>
                <a:srgbClr val="3051B2"/>
              </a:buClr>
              <a:buSzPts val="1400"/>
              <a:buFont typeface="Arial"/>
              <a:buChar char="•"/>
            </a:pPr>
            <a:r>
              <a:rPr lang="en" u="none">
                <a:solidFill>
                  <a:schemeClr val="dk1"/>
                </a:solidFill>
                <a:latin typeface="Montserrat"/>
                <a:ea typeface="Montserrat"/>
                <a:cs typeface="Montserrat"/>
                <a:sym typeface="Montserrat"/>
              </a:rPr>
              <a:t>Purchase orders</a:t>
            </a:r>
            <a:endParaRPr/>
          </a:p>
          <a:p>
            <a:pPr indent="-263525" lvl="0" marL="263525" rtl="0" algn="l">
              <a:lnSpc>
                <a:spcPct val="100000"/>
              </a:lnSpc>
              <a:spcBef>
                <a:spcPts val="600"/>
              </a:spcBef>
              <a:spcAft>
                <a:spcPts val="0"/>
              </a:spcAft>
              <a:buClr>
                <a:srgbClr val="525252"/>
              </a:buClr>
              <a:buSzPts val="1400"/>
              <a:buFont typeface="Arial"/>
              <a:buChar char="•"/>
            </a:pPr>
            <a:r>
              <a:rPr lang="en" u="none">
                <a:solidFill>
                  <a:schemeClr val="dk1"/>
                </a:solidFill>
                <a:latin typeface="Montserrat"/>
                <a:ea typeface="Montserrat"/>
                <a:cs typeface="Montserrat"/>
                <a:sym typeface="Montserrat"/>
              </a:rPr>
              <a:t>Receipts</a:t>
            </a:r>
            <a:endParaRPr u="none">
              <a:solidFill>
                <a:schemeClr val="dk1"/>
              </a:solidFill>
              <a:latin typeface="Montserrat"/>
              <a:ea typeface="Montserrat"/>
              <a:cs typeface="Montserrat"/>
              <a:sym typeface="Montserrat"/>
            </a:endParaRPr>
          </a:p>
          <a:p>
            <a:pPr indent="-263525" lvl="0" marL="263525" rtl="0" algn="l">
              <a:lnSpc>
                <a:spcPct val="100000"/>
              </a:lnSpc>
              <a:spcBef>
                <a:spcPts val="600"/>
              </a:spcBef>
              <a:spcAft>
                <a:spcPts val="0"/>
              </a:spcAft>
              <a:buClr>
                <a:srgbClr val="525252"/>
              </a:buClr>
              <a:buSzPts val="1400"/>
              <a:buFont typeface="Arial"/>
              <a:buChar char="•"/>
            </a:pPr>
            <a:r>
              <a:rPr lang="en" u="none">
                <a:solidFill>
                  <a:schemeClr val="dk1"/>
                </a:solidFill>
                <a:latin typeface="Montserrat"/>
                <a:ea typeface="Montserrat"/>
                <a:cs typeface="Montserrat"/>
                <a:sym typeface="Montserrat"/>
              </a:rPr>
              <a:t>Bank statements</a:t>
            </a:r>
            <a:endParaRPr u="none">
              <a:solidFill>
                <a:schemeClr val="dk1"/>
              </a:solidFill>
              <a:latin typeface="Montserrat"/>
              <a:ea typeface="Montserrat"/>
              <a:cs typeface="Montserrat"/>
              <a:sym typeface="Montserrat"/>
            </a:endParaRPr>
          </a:p>
          <a:p>
            <a:pPr indent="-263525" lvl="0" marL="263525" rtl="0" algn="l">
              <a:lnSpc>
                <a:spcPct val="100000"/>
              </a:lnSpc>
              <a:spcBef>
                <a:spcPts val="600"/>
              </a:spcBef>
              <a:spcAft>
                <a:spcPts val="0"/>
              </a:spcAft>
              <a:buClr>
                <a:srgbClr val="525252"/>
              </a:buClr>
              <a:buSzPts val="1400"/>
              <a:buFont typeface="Arial"/>
              <a:buChar char="•"/>
            </a:pPr>
            <a:r>
              <a:rPr lang="en" u="none">
                <a:solidFill>
                  <a:schemeClr val="dk1"/>
                </a:solidFill>
                <a:latin typeface="Montserrat"/>
                <a:ea typeface="Montserrat"/>
                <a:cs typeface="Montserrat"/>
                <a:sym typeface="Montserrat"/>
              </a:rPr>
              <a:t>Contracts</a:t>
            </a:r>
            <a:endParaRPr/>
          </a:p>
          <a:p>
            <a:pPr indent="0" lvl="0" marL="0" marR="0" rtl="0" algn="just">
              <a:lnSpc>
                <a:spcPct val="100000"/>
              </a:lnSpc>
              <a:spcBef>
                <a:spcPts val="600"/>
              </a:spcBef>
              <a:spcAft>
                <a:spcPts val="1200"/>
              </a:spcAft>
              <a:buClr>
                <a:srgbClr val="000000"/>
              </a:buClr>
              <a:buSzPts val="1400"/>
              <a:buFont typeface="Arial"/>
              <a:buNone/>
            </a:pPr>
            <a:r>
              <a:t/>
            </a:r>
            <a:endParaRPr b="0" i="0" sz="1200" u="none" cap="none" strike="noStrike">
              <a:solidFill>
                <a:srgbClr val="000000"/>
              </a:solidFill>
              <a:latin typeface="Montserrat"/>
              <a:ea typeface="Montserrat"/>
              <a:cs typeface="Montserrat"/>
              <a:sym typeface="Montserrat"/>
            </a:endParaRPr>
          </a:p>
        </p:txBody>
      </p:sp>
      <p:sp>
        <p:nvSpPr>
          <p:cNvPr id="522" name="Google Shape;522;g29b857efcbe_0_18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None/>
            </a:pPr>
            <a:fld id="{00000000-1234-1234-1234-123412341234}" type="slidenum">
              <a:rPr lang="en" sz="1200">
                <a:solidFill>
                  <a:schemeClr val="dk1"/>
                </a:solidFill>
              </a:rPr>
              <a:t>‹#›</a:t>
            </a:fld>
            <a:endParaRPr sz="1200">
              <a:solidFill>
                <a:schemeClr val="dk1"/>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3" name="Shape 533"/>
        <p:cNvGrpSpPr/>
        <p:nvPr/>
      </p:nvGrpSpPr>
      <p:grpSpPr>
        <a:xfrm>
          <a:off x="0" y="0"/>
          <a:ext cx="0" cy="0"/>
          <a:chOff x="0" y="0"/>
          <a:chExt cx="0" cy="0"/>
        </a:xfrm>
      </p:grpSpPr>
      <p:sp>
        <p:nvSpPr>
          <p:cNvPr id="534" name="Google Shape;534;g2a1b5ab5cce_0_4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5" name="Google Shape;535;g2a1b5ab5cce_0_4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3" name="Shape 543"/>
        <p:cNvGrpSpPr/>
        <p:nvPr/>
      </p:nvGrpSpPr>
      <p:grpSpPr>
        <a:xfrm>
          <a:off x="0" y="0"/>
          <a:ext cx="0" cy="0"/>
          <a:chOff x="0" y="0"/>
          <a:chExt cx="0" cy="0"/>
        </a:xfrm>
      </p:grpSpPr>
      <p:sp>
        <p:nvSpPr>
          <p:cNvPr id="544" name="Google Shape;544;g2a1b5ab5cce_0_11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g2a1b5ab5cce_0_1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2a1b5ab5cce_0_137: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g2a1b5ab5cce_0_1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2" name="Shape 552"/>
        <p:cNvGrpSpPr/>
        <p:nvPr/>
      </p:nvGrpSpPr>
      <p:grpSpPr>
        <a:xfrm>
          <a:off x="0" y="0"/>
          <a:ext cx="0" cy="0"/>
          <a:chOff x="0" y="0"/>
          <a:chExt cx="0" cy="0"/>
        </a:xfrm>
      </p:grpSpPr>
      <p:sp>
        <p:nvSpPr>
          <p:cNvPr id="553" name="Google Shape;553;g29b857efcbe_0_1007: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g29b857efcbe_0_100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29e4119eda4_2_501: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g29e4119eda4_2_50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2a6e5c7b323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6" name="Google Shape;206;g2a6e5c7b323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207" name="Google Shape;207;g2a6e5c7b323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None/>
            </a:pPr>
            <a:fld id="{00000000-1234-1234-1234-123412341234}" type="slidenum">
              <a:rPr lang="en" sz="1200">
                <a:solidFill>
                  <a:schemeClr val="dk1"/>
                </a:solidFill>
              </a:rPr>
              <a:t>‹#›</a:t>
            </a:fld>
            <a:endParaRPr sz="1200">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29e4119eda4_9_1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900">
                <a:solidFill>
                  <a:schemeClr val="dk1"/>
                </a:solidFill>
              </a:rPr>
              <a:t>Its the same like medical health check if you to the clinic</a:t>
            </a:r>
            <a:endParaRPr sz="900">
              <a:solidFill>
                <a:schemeClr val="dk1"/>
              </a:solidFill>
            </a:endParaRPr>
          </a:p>
          <a:p>
            <a:pPr indent="0" lvl="0" marL="0" rtl="0" algn="l">
              <a:spcBef>
                <a:spcPts val="0"/>
              </a:spcBef>
              <a:spcAft>
                <a:spcPts val="0"/>
              </a:spcAft>
              <a:buClr>
                <a:schemeClr val="dk1"/>
              </a:buClr>
              <a:buSzPts val="1100"/>
              <a:buFont typeface="Arial"/>
              <a:buNone/>
            </a:pPr>
            <a:r>
              <a:rPr lang="en" sz="900">
                <a:solidFill>
                  <a:schemeClr val="dk1"/>
                </a:solidFill>
              </a:rPr>
              <a:t>But in this case, its a way to see how well your money is doing and to make sure everything is in a good shape</a:t>
            </a:r>
            <a:endParaRPr sz="900">
              <a:solidFill>
                <a:schemeClr val="dk1"/>
              </a:solidFill>
            </a:endParaRPr>
          </a:p>
          <a:p>
            <a:pPr indent="0" lvl="0" marL="0" rtl="0" algn="l">
              <a:spcBef>
                <a:spcPts val="0"/>
              </a:spcBef>
              <a:spcAft>
                <a:spcPts val="0"/>
              </a:spcAft>
              <a:buClr>
                <a:schemeClr val="dk1"/>
              </a:buClr>
              <a:buSzPts val="1100"/>
              <a:buFont typeface="Arial"/>
              <a:buNone/>
            </a:pPr>
            <a:r>
              <a:t/>
            </a:r>
            <a:endParaRPr sz="900">
              <a:solidFill>
                <a:schemeClr val="dk1"/>
              </a:solidFill>
            </a:endParaRPr>
          </a:p>
          <a:p>
            <a:pPr indent="0" lvl="0" marL="0" rtl="0" algn="l">
              <a:spcBef>
                <a:spcPts val="0"/>
              </a:spcBef>
              <a:spcAft>
                <a:spcPts val="0"/>
              </a:spcAft>
              <a:buClr>
                <a:schemeClr val="dk1"/>
              </a:buClr>
              <a:buSzPts val="1100"/>
              <a:buFont typeface="Arial"/>
              <a:buNone/>
            </a:pPr>
            <a:r>
              <a:t/>
            </a:r>
            <a:endParaRPr sz="900">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FOR FHC, we NEED TO UNDERSTAND WHAT IS BUDGETING AND SAVINGS FOR YOU TO START A BUSINESS AND REACH YOUR GOALS</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sz="900">
                <a:solidFill>
                  <a:schemeClr val="dk1"/>
                </a:solidFill>
              </a:rPr>
              <a:t>Later, we’re gonna go through financial health check so we can know whether you are financially healthy or not</a:t>
            </a:r>
            <a:endParaRPr sz="900">
              <a:solidFill>
                <a:schemeClr val="dk1"/>
              </a:solidFill>
            </a:endParaRPr>
          </a:p>
          <a:p>
            <a:pPr indent="0" lvl="0" marL="0" rtl="0" algn="l">
              <a:spcBef>
                <a:spcPts val="0"/>
              </a:spcBef>
              <a:spcAft>
                <a:spcPts val="0"/>
              </a:spcAft>
              <a:buNone/>
            </a:pPr>
            <a:r>
              <a:t/>
            </a:r>
            <a:endParaRPr sz="1200">
              <a:solidFill>
                <a:srgbClr val="374151"/>
              </a:solidFill>
              <a:latin typeface="Roboto"/>
              <a:ea typeface="Roboto"/>
              <a:cs typeface="Roboto"/>
              <a:sym typeface="Roboto"/>
            </a:endParaRPr>
          </a:p>
          <a:p>
            <a:pPr indent="0" lvl="0" marL="0" rtl="0" algn="l">
              <a:spcBef>
                <a:spcPts val="0"/>
              </a:spcBef>
              <a:spcAft>
                <a:spcPts val="0"/>
              </a:spcAft>
              <a:buNone/>
            </a:pPr>
            <a:r>
              <a:t/>
            </a:r>
            <a:endParaRPr/>
          </a:p>
        </p:txBody>
      </p:sp>
      <p:sp>
        <p:nvSpPr>
          <p:cNvPr id="227" name="Google Shape;227;g29e4119eda4_9_18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29e4119eda4_2_4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5" name="Google Shape;235;g29e4119eda4_2_46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800"/>
              </a:spcBef>
              <a:spcAft>
                <a:spcPts val="0"/>
              </a:spcAft>
              <a:buNone/>
            </a:pPr>
            <a:r>
              <a:rPr lang="en">
                <a:solidFill>
                  <a:schemeClr val="dk1"/>
                </a:solidFill>
                <a:latin typeface="Calibri"/>
                <a:ea typeface="Calibri"/>
                <a:cs typeface="Calibri"/>
                <a:sym typeface="Calibri"/>
              </a:rPr>
              <a:t>BUDGETING IS A WAY FOR YOU TO REACH YOUR FINANCIAL GOALS FOR EXAMPLE; BUY A HOUSE, START A BUSINESS, to travel</a:t>
            </a:r>
            <a:endParaRPr b="1">
              <a:latin typeface="Calibri"/>
              <a:ea typeface="Calibri"/>
              <a:cs typeface="Calibri"/>
              <a:sym typeface="Calibri"/>
            </a:endParaRPr>
          </a:p>
        </p:txBody>
      </p:sp>
      <p:sp>
        <p:nvSpPr>
          <p:cNvPr id="236" name="Google Shape;236;g29e4119eda4_2_46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None/>
            </a:pPr>
            <a:fld id="{00000000-1234-1234-1234-123412341234}" type="slidenum">
              <a:rPr lang="en" sz="1200">
                <a:solidFill>
                  <a:schemeClr val="dk1"/>
                </a:solidFill>
              </a:rPr>
              <a:t>‹#›</a:t>
            </a:fld>
            <a:endParaRPr sz="1200">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2b8f9ce4c29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2b8f9ce4c29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My ubd allowance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29e4119eda4_2_6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6" name="Google Shape;256;g29e4119eda4_2_6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just">
              <a:lnSpc>
                <a:spcPct val="107000"/>
              </a:lnSpc>
              <a:spcBef>
                <a:spcPts val="0"/>
              </a:spcBef>
              <a:spcAft>
                <a:spcPts val="0"/>
              </a:spcAft>
              <a:buSzPts val="1400"/>
              <a:buNone/>
            </a:pPr>
            <a:r>
              <a:rPr b="1" lang="en" sz="1100">
                <a:latin typeface="Montserrat"/>
                <a:ea typeface="Montserrat"/>
                <a:cs typeface="Montserrat"/>
                <a:sym typeface="Montserrat"/>
              </a:rPr>
              <a:t>How can you save?</a:t>
            </a:r>
            <a:endParaRPr sz="1100">
              <a:latin typeface="Calibri"/>
              <a:ea typeface="Calibri"/>
              <a:cs typeface="Calibri"/>
              <a:sym typeface="Calibri"/>
            </a:endParaRPr>
          </a:p>
          <a:p>
            <a:pPr indent="0" lvl="0" marL="0" marR="0" rtl="0" algn="just">
              <a:lnSpc>
                <a:spcPct val="107000"/>
              </a:lnSpc>
              <a:spcBef>
                <a:spcPts val="800"/>
              </a:spcBef>
              <a:spcAft>
                <a:spcPts val="0"/>
              </a:spcAft>
              <a:buSzPts val="1400"/>
              <a:buNone/>
            </a:pPr>
            <a:r>
              <a:rPr lang="en" sz="1100">
                <a:latin typeface="Montserrat"/>
                <a:ea typeface="Montserrat"/>
                <a:cs typeface="Montserrat"/>
                <a:sym typeface="Montserrat"/>
              </a:rPr>
              <a:t>If you’re reluctant to start saving or believe it isn’t possible, think of it as a path to exciting opportunities rather than a burden. Chances are you’ll need the funds for unexpected situations in your business, good and bad. Here are some basic steps to get you started.</a:t>
            </a:r>
            <a:endParaRPr sz="1100">
              <a:latin typeface="Calibri"/>
              <a:ea typeface="Calibri"/>
              <a:cs typeface="Calibri"/>
              <a:sym typeface="Calibri"/>
            </a:endParaRPr>
          </a:p>
          <a:p>
            <a:pPr indent="-342900" lvl="0" marL="342900" marR="0" rtl="0" algn="just">
              <a:lnSpc>
                <a:spcPct val="107000"/>
              </a:lnSpc>
              <a:spcBef>
                <a:spcPts val="800"/>
              </a:spcBef>
              <a:spcAft>
                <a:spcPts val="0"/>
              </a:spcAft>
              <a:buSzPts val="1400"/>
              <a:buFont typeface="Arial"/>
              <a:buChar char="•"/>
            </a:pPr>
            <a:r>
              <a:rPr b="1" lang="en" sz="1100">
                <a:latin typeface="Montserrat"/>
                <a:ea typeface="Montserrat"/>
                <a:cs typeface="Montserrat"/>
                <a:sym typeface="Montserrat"/>
              </a:rPr>
              <a:t>Create a budget and stick to it. </a:t>
            </a:r>
            <a:r>
              <a:rPr lang="en" sz="1100">
                <a:latin typeface="Montserrat"/>
                <a:ea typeface="Montserrat"/>
                <a:cs typeface="Montserrat"/>
                <a:sym typeface="Montserrat"/>
              </a:rPr>
              <a:t>When you make a monthly budget, consider overestimating your expected costs. This way, you’ll likely end up with leftover funds, which can go right into savings.</a:t>
            </a:r>
            <a:endParaRPr sz="1100">
              <a:latin typeface="Calibri"/>
              <a:ea typeface="Calibri"/>
              <a:cs typeface="Calibri"/>
              <a:sym typeface="Calibri"/>
            </a:endParaRPr>
          </a:p>
          <a:p>
            <a:pPr indent="-342900" lvl="0" marL="342900" marR="0" rtl="0" algn="just">
              <a:lnSpc>
                <a:spcPct val="107000"/>
              </a:lnSpc>
              <a:spcBef>
                <a:spcPts val="800"/>
              </a:spcBef>
              <a:spcAft>
                <a:spcPts val="0"/>
              </a:spcAft>
              <a:buSzPts val="1400"/>
              <a:buFont typeface="Arial"/>
              <a:buChar char="•"/>
            </a:pPr>
            <a:r>
              <a:rPr b="1" lang="en" sz="1100">
                <a:latin typeface="Montserrat"/>
                <a:ea typeface="Montserrat"/>
                <a:cs typeface="Montserrat"/>
                <a:sym typeface="Montserrat"/>
              </a:rPr>
              <a:t>Pay yourself first. </a:t>
            </a:r>
            <a:r>
              <a:rPr lang="en" sz="1100">
                <a:latin typeface="Montserrat"/>
                <a:ea typeface="Montserrat"/>
                <a:cs typeface="Montserrat"/>
                <a:sym typeface="Montserrat"/>
              </a:rPr>
              <a:t>Determine a set amount of money to put away every month and treat it like any other bill. Put away part of your revenue and watch your personal savings grow.</a:t>
            </a:r>
            <a:endParaRPr sz="1100">
              <a:latin typeface="Calibri"/>
              <a:ea typeface="Calibri"/>
              <a:cs typeface="Calibri"/>
              <a:sym typeface="Calibri"/>
            </a:endParaRPr>
          </a:p>
          <a:p>
            <a:pPr indent="-342900" lvl="0" marL="342900" marR="0" rtl="0" algn="just">
              <a:lnSpc>
                <a:spcPct val="107000"/>
              </a:lnSpc>
              <a:spcBef>
                <a:spcPts val="800"/>
              </a:spcBef>
              <a:spcAft>
                <a:spcPts val="0"/>
              </a:spcAft>
              <a:buSzPts val="1400"/>
              <a:buFont typeface="Arial"/>
              <a:buChar char="•"/>
            </a:pPr>
            <a:r>
              <a:rPr b="1" lang="en" sz="1100">
                <a:latin typeface="Montserrat"/>
                <a:ea typeface="Montserrat"/>
                <a:cs typeface="Montserrat"/>
                <a:sym typeface="Montserrat"/>
              </a:rPr>
              <a:t>Save wisely. </a:t>
            </a:r>
            <a:r>
              <a:rPr lang="en" sz="1100">
                <a:latin typeface="Montserrat"/>
                <a:ea typeface="Montserrat"/>
                <a:cs typeface="Montserrat"/>
                <a:sym typeface="Montserrat"/>
              </a:rPr>
              <a:t>Choose the savings methods that best match your goals. You can research multiple financial institutions to see what types of accounts are available and how much interest each one offers.</a:t>
            </a:r>
            <a:endParaRPr sz="1100">
              <a:latin typeface="Calibri"/>
              <a:ea typeface="Calibri"/>
              <a:cs typeface="Calibri"/>
              <a:sym typeface="Calibri"/>
            </a:endParaRPr>
          </a:p>
          <a:p>
            <a:pPr indent="-342900" lvl="0" marL="342900" marR="0" rtl="0" algn="just">
              <a:lnSpc>
                <a:spcPct val="107000"/>
              </a:lnSpc>
              <a:spcBef>
                <a:spcPts val="800"/>
              </a:spcBef>
              <a:spcAft>
                <a:spcPts val="0"/>
              </a:spcAft>
              <a:buSzPts val="1400"/>
              <a:buFont typeface="Arial"/>
              <a:buChar char="•"/>
            </a:pPr>
            <a:r>
              <a:rPr b="1" lang="en" sz="1100">
                <a:latin typeface="Montserrat"/>
                <a:ea typeface="Montserrat"/>
                <a:cs typeface="Montserrat"/>
                <a:sym typeface="Montserrat"/>
              </a:rPr>
              <a:t>Be ready for the unknown. </a:t>
            </a:r>
            <a:r>
              <a:rPr lang="en" sz="1100">
                <a:latin typeface="Montserrat"/>
                <a:ea typeface="Montserrat"/>
                <a:cs typeface="Montserrat"/>
                <a:sym typeface="Montserrat"/>
              </a:rPr>
              <a:t>Create an emergency fund with three to six months’ worth of business expenses. All businesses encounter hard times. With savings to help you get through three to six months, you’ll be more equipped to make sure your business stays open.</a:t>
            </a:r>
            <a:endParaRPr sz="1100">
              <a:latin typeface="Calibri"/>
              <a:ea typeface="Calibri"/>
              <a:cs typeface="Calibri"/>
              <a:sym typeface="Calibri"/>
            </a:endParaRPr>
          </a:p>
          <a:p>
            <a:pPr indent="-342900" lvl="0" marL="342900" marR="0" rtl="0" algn="just">
              <a:lnSpc>
                <a:spcPct val="107000"/>
              </a:lnSpc>
              <a:spcBef>
                <a:spcPts val="800"/>
              </a:spcBef>
              <a:spcAft>
                <a:spcPts val="0"/>
              </a:spcAft>
              <a:buSzPts val="1400"/>
              <a:buFont typeface="Arial"/>
              <a:buChar char="•"/>
            </a:pPr>
            <a:r>
              <a:rPr b="1" lang="en" sz="1100">
                <a:latin typeface="Montserrat"/>
                <a:ea typeface="Montserrat"/>
                <a:cs typeface="Montserrat"/>
                <a:sym typeface="Montserrat"/>
              </a:rPr>
              <a:t>Set financial goals to stay on track. </a:t>
            </a:r>
            <a:r>
              <a:rPr lang="en" sz="1100">
                <a:latin typeface="Montserrat"/>
                <a:ea typeface="Montserrat"/>
                <a:cs typeface="Montserrat"/>
                <a:sym typeface="Montserrat"/>
              </a:rPr>
              <a:t>Use SMART goals so you know exactly how much you want to save and how long it will take to get there. When you set clear goals, it’s easier to stay motivated and track your progress.</a:t>
            </a:r>
            <a:endParaRPr sz="1100">
              <a:latin typeface="Montserrat"/>
              <a:ea typeface="Montserrat"/>
              <a:cs typeface="Montserrat"/>
              <a:sym typeface="Montserrat"/>
            </a:endParaRPr>
          </a:p>
          <a:p>
            <a:pPr indent="0" lvl="0" marL="0" marR="0" rtl="0" algn="just">
              <a:lnSpc>
                <a:spcPct val="107000"/>
              </a:lnSpc>
              <a:spcBef>
                <a:spcPts val="800"/>
              </a:spcBef>
              <a:spcAft>
                <a:spcPts val="0"/>
              </a:spcAft>
              <a:buNone/>
            </a:pPr>
            <a:r>
              <a:rPr lang="en">
                <a:latin typeface="Montserrat"/>
                <a:ea typeface="Montserrat"/>
                <a:cs typeface="Montserrat"/>
                <a:sym typeface="Montserrat"/>
              </a:rPr>
              <a:t>LONG TERM SAVINGS</a:t>
            </a:r>
            <a:endParaRPr>
              <a:latin typeface="Montserrat"/>
              <a:ea typeface="Montserrat"/>
              <a:cs typeface="Montserrat"/>
              <a:sym typeface="Montserrat"/>
            </a:endParaRPr>
          </a:p>
          <a:p>
            <a:pPr indent="0" lvl="0" marL="0" marR="0" rtl="0" algn="just">
              <a:lnSpc>
                <a:spcPct val="107000"/>
              </a:lnSpc>
              <a:spcBef>
                <a:spcPts val="800"/>
              </a:spcBef>
              <a:spcAft>
                <a:spcPts val="0"/>
              </a:spcAft>
              <a:buNone/>
            </a:pPr>
            <a:r>
              <a:rPr lang="en">
                <a:latin typeface="Montserrat"/>
                <a:ea typeface="Montserrat"/>
                <a:cs typeface="Montserrat"/>
                <a:sym typeface="Montserrat"/>
              </a:rPr>
              <a:t>SHORT TERM SAVINGS</a:t>
            </a:r>
            <a:endParaRPr>
              <a:latin typeface="Montserrat"/>
              <a:ea typeface="Montserrat"/>
              <a:cs typeface="Montserrat"/>
              <a:sym typeface="Montserrat"/>
            </a:endParaRPr>
          </a:p>
          <a:p>
            <a:pPr indent="0" lvl="0" marL="0" marR="0" rtl="0" algn="just">
              <a:lnSpc>
                <a:spcPct val="107000"/>
              </a:lnSpc>
              <a:spcBef>
                <a:spcPts val="800"/>
              </a:spcBef>
              <a:spcAft>
                <a:spcPts val="800"/>
              </a:spcAft>
              <a:buNone/>
            </a:pPr>
            <a:r>
              <a:rPr lang="en">
                <a:latin typeface="Montserrat"/>
                <a:ea typeface="Montserrat"/>
                <a:cs typeface="Montserrat"/>
                <a:sym typeface="Montserrat"/>
              </a:rPr>
              <a:t>EMERGENCIES FUND</a:t>
            </a:r>
            <a:endParaRPr>
              <a:latin typeface="Montserrat"/>
              <a:ea typeface="Montserrat"/>
              <a:cs typeface="Montserrat"/>
              <a:sym typeface="Montserrat"/>
            </a:endParaRPr>
          </a:p>
        </p:txBody>
      </p:sp>
      <p:sp>
        <p:nvSpPr>
          <p:cNvPr id="257" name="Google Shape;257;g29e4119eda4_2_6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None/>
            </a:pPr>
            <a:fld id="{00000000-1234-1234-1234-123412341234}" type="slidenum">
              <a:rPr lang="en" sz="1200">
                <a:solidFill>
                  <a:schemeClr val="dk1"/>
                </a:solidFill>
              </a:rPr>
              <a:t>‹#›</a:t>
            </a:fld>
            <a:endParaRPr sz="1200">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4.png"/><Relationship Id="rId4" Type="http://schemas.openxmlformats.org/officeDocument/2006/relationships/image" Target="../media/image1.png"/><Relationship Id="rId5" Type="http://schemas.openxmlformats.org/officeDocument/2006/relationships/image" Target="../media/image6.png"/><Relationship Id="rId6" Type="http://schemas.openxmlformats.org/officeDocument/2006/relationships/image" Target="../media/image5.png"/><Relationship Id="rId7"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4.png"/><Relationship Id="rId4" Type="http://schemas.openxmlformats.org/officeDocument/2006/relationships/image" Target="../media/image1.png"/><Relationship Id="rId5" Type="http://schemas.openxmlformats.org/officeDocument/2006/relationships/image" Target="../media/image6.png"/><Relationship Id="rId6" Type="http://schemas.openxmlformats.org/officeDocument/2006/relationships/image" Target="../media/image5.png"/><Relationship Id="rId7"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Only">
  <p:cSld name="1_Title Only">
    <p:spTree>
      <p:nvGrpSpPr>
        <p:cNvPr id="50" name="Shape 50"/>
        <p:cNvGrpSpPr/>
        <p:nvPr/>
      </p:nvGrpSpPr>
      <p:grpSpPr>
        <a:xfrm>
          <a:off x="0" y="0"/>
          <a:ext cx="0" cy="0"/>
          <a:chOff x="0" y="0"/>
          <a:chExt cx="0" cy="0"/>
        </a:xfrm>
      </p:grpSpPr>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oogle Cover Slide">
  <p:cSld name="Google Cover Slide">
    <p:bg>
      <p:bgPr>
        <a:solidFill>
          <a:srgbClr val="FFFFFF"/>
        </a:solidFill>
      </p:bgPr>
    </p:bg>
    <p:spTree>
      <p:nvGrpSpPr>
        <p:cNvPr id="51" name="Shape 51"/>
        <p:cNvGrpSpPr/>
        <p:nvPr/>
      </p:nvGrpSpPr>
      <p:grpSpPr>
        <a:xfrm>
          <a:off x="0" y="0"/>
          <a:ext cx="0" cy="0"/>
          <a:chOff x="0" y="0"/>
          <a:chExt cx="0" cy="0"/>
        </a:xfrm>
      </p:grpSpPr>
      <p:sp>
        <p:nvSpPr>
          <p:cNvPr id="52" name="Google Shape;52;p14"/>
          <p:cNvSpPr txBox="1"/>
          <p:nvPr>
            <p:ph idx="12" type="sldNum"/>
          </p:nvPr>
        </p:nvSpPr>
        <p:spPr>
          <a:xfrm>
            <a:off x="8556784" y="4749851"/>
            <a:ext cx="548700" cy="393600"/>
          </a:xfrm>
          <a:prstGeom prst="rect">
            <a:avLst/>
          </a:prstGeom>
          <a:noFill/>
          <a:ln>
            <a:noFill/>
          </a:ln>
        </p:spPr>
        <p:txBody>
          <a:bodyPr anchorCtr="0" anchor="t" bIns="68575" lIns="68575" spcFirstLastPara="1" rIns="68575" wrap="square" tIns="68575">
            <a:normAutofit/>
          </a:bodyPr>
          <a:lstStyle>
            <a:lvl1pPr indent="0" lvl="0" marL="0" marR="0" rtl="0" algn="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grpSp>
        <p:nvGrpSpPr>
          <p:cNvPr id="53" name="Google Shape;53;p14"/>
          <p:cNvGrpSpPr/>
          <p:nvPr/>
        </p:nvGrpSpPr>
        <p:grpSpPr>
          <a:xfrm>
            <a:off x="522581" y="319550"/>
            <a:ext cx="1968246" cy="271125"/>
            <a:chOff x="522575" y="1097292"/>
            <a:chExt cx="2624328" cy="361500"/>
          </a:xfrm>
        </p:grpSpPr>
        <p:pic>
          <p:nvPicPr>
            <p:cNvPr id="54" name="Google Shape;54;p14"/>
            <p:cNvPicPr preferRelativeResize="0"/>
            <p:nvPr/>
          </p:nvPicPr>
          <p:blipFill rotWithShape="1">
            <a:blip r:embed="rId2">
              <a:alphaModFix/>
            </a:blip>
            <a:srcRect b="0" l="0" r="-4482" t="0"/>
            <a:stretch/>
          </p:blipFill>
          <p:spPr>
            <a:xfrm>
              <a:off x="522575" y="1118022"/>
              <a:ext cx="1040600" cy="320040"/>
            </a:xfrm>
            <a:prstGeom prst="rect">
              <a:avLst/>
            </a:prstGeom>
            <a:noFill/>
            <a:ln>
              <a:noFill/>
            </a:ln>
          </p:spPr>
        </p:pic>
        <p:pic>
          <p:nvPicPr>
            <p:cNvPr id="55" name="Google Shape;55;p14"/>
            <p:cNvPicPr preferRelativeResize="0"/>
            <p:nvPr/>
          </p:nvPicPr>
          <p:blipFill rotWithShape="1">
            <a:blip r:embed="rId3">
              <a:alphaModFix/>
            </a:blip>
            <a:srcRect b="0" l="0" r="0" t="0"/>
            <a:stretch/>
          </p:blipFill>
          <p:spPr>
            <a:xfrm>
              <a:off x="1979276" y="1168375"/>
              <a:ext cx="1167627" cy="219334"/>
            </a:xfrm>
            <a:prstGeom prst="rect">
              <a:avLst/>
            </a:prstGeom>
            <a:noFill/>
            <a:ln>
              <a:noFill/>
            </a:ln>
          </p:spPr>
        </p:pic>
        <p:cxnSp>
          <p:nvCxnSpPr>
            <p:cNvPr id="56" name="Google Shape;56;p14"/>
            <p:cNvCxnSpPr/>
            <p:nvPr/>
          </p:nvCxnSpPr>
          <p:spPr>
            <a:xfrm>
              <a:off x="1771226" y="1097292"/>
              <a:ext cx="0" cy="361500"/>
            </a:xfrm>
            <a:prstGeom prst="straightConnector1">
              <a:avLst/>
            </a:prstGeom>
            <a:noFill/>
            <a:ln cap="flat" cmpd="sng" w="9525">
              <a:solidFill>
                <a:srgbClr val="5F6368"/>
              </a:solidFill>
              <a:prstDash val="solid"/>
              <a:round/>
              <a:headEnd len="sm" w="sm" type="none"/>
              <a:tailEnd len="sm" w="sm" type="none"/>
            </a:ln>
          </p:spPr>
        </p:cxnSp>
      </p:grpSp>
      <p:cxnSp>
        <p:nvCxnSpPr>
          <p:cNvPr id="57" name="Google Shape;57;p14"/>
          <p:cNvCxnSpPr/>
          <p:nvPr/>
        </p:nvCxnSpPr>
        <p:spPr>
          <a:xfrm>
            <a:off x="6233948" y="4879750"/>
            <a:ext cx="0" cy="126300"/>
          </a:xfrm>
          <a:prstGeom prst="straightConnector1">
            <a:avLst/>
          </a:prstGeom>
          <a:noFill/>
          <a:ln cap="flat" cmpd="sng" w="9525">
            <a:solidFill>
              <a:srgbClr val="999999"/>
            </a:solidFill>
            <a:prstDash val="solid"/>
            <a:round/>
            <a:headEnd len="sm" w="sm" type="none"/>
            <a:tailEnd len="sm" w="sm" type="none"/>
          </a:ln>
        </p:spPr>
      </p:cxnSp>
      <p:pic>
        <p:nvPicPr>
          <p:cNvPr id="58" name="Google Shape;58;p14"/>
          <p:cNvPicPr preferRelativeResize="0"/>
          <p:nvPr/>
        </p:nvPicPr>
        <p:blipFill rotWithShape="1">
          <a:blip r:embed="rId4">
            <a:alphaModFix/>
          </a:blip>
          <a:srcRect b="0" l="406" r="416" t="0"/>
          <a:stretch/>
        </p:blipFill>
        <p:spPr>
          <a:xfrm>
            <a:off x="5712032" y="4900595"/>
            <a:ext cx="486869" cy="92110"/>
          </a:xfrm>
          <a:prstGeom prst="rect">
            <a:avLst/>
          </a:prstGeom>
          <a:noFill/>
          <a:ln>
            <a:noFill/>
          </a:ln>
        </p:spPr>
      </p:pic>
      <p:pic>
        <p:nvPicPr>
          <p:cNvPr id="59" name="Google Shape;59;p14"/>
          <p:cNvPicPr preferRelativeResize="0"/>
          <p:nvPr/>
        </p:nvPicPr>
        <p:blipFill rotWithShape="1">
          <a:blip r:embed="rId5">
            <a:alphaModFix/>
          </a:blip>
          <a:srcRect b="0" l="0" r="0" t="0"/>
          <a:stretch/>
        </p:blipFill>
        <p:spPr>
          <a:xfrm>
            <a:off x="7931876" y="4877254"/>
            <a:ext cx="548701" cy="114499"/>
          </a:xfrm>
          <a:prstGeom prst="rect">
            <a:avLst/>
          </a:prstGeom>
          <a:noFill/>
          <a:ln>
            <a:noFill/>
          </a:ln>
        </p:spPr>
      </p:pic>
      <p:pic>
        <p:nvPicPr>
          <p:cNvPr id="60" name="Google Shape;60;p14"/>
          <p:cNvPicPr preferRelativeResize="0"/>
          <p:nvPr/>
        </p:nvPicPr>
        <p:blipFill rotWithShape="1">
          <a:blip r:embed="rId6">
            <a:alphaModFix/>
          </a:blip>
          <a:srcRect b="0" l="51590" r="0" t="0"/>
          <a:stretch/>
        </p:blipFill>
        <p:spPr>
          <a:xfrm>
            <a:off x="6244051" y="4687312"/>
            <a:ext cx="989901" cy="511178"/>
          </a:xfrm>
          <a:prstGeom prst="rect">
            <a:avLst/>
          </a:prstGeom>
          <a:noFill/>
          <a:ln>
            <a:noFill/>
          </a:ln>
        </p:spPr>
      </p:pic>
      <p:cxnSp>
        <p:nvCxnSpPr>
          <p:cNvPr id="61" name="Google Shape;61;p14"/>
          <p:cNvCxnSpPr/>
          <p:nvPr/>
        </p:nvCxnSpPr>
        <p:spPr>
          <a:xfrm>
            <a:off x="7244048" y="4871350"/>
            <a:ext cx="0" cy="126300"/>
          </a:xfrm>
          <a:prstGeom prst="straightConnector1">
            <a:avLst/>
          </a:prstGeom>
          <a:noFill/>
          <a:ln cap="flat" cmpd="sng" w="9525">
            <a:solidFill>
              <a:srgbClr val="999999"/>
            </a:solidFill>
            <a:prstDash val="solid"/>
            <a:round/>
            <a:headEnd len="sm" w="sm" type="none"/>
            <a:tailEnd len="sm" w="sm" type="none"/>
          </a:ln>
        </p:spPr>
      </p:cxnSp>
      <p:sp>
        <p:nvSpPr>
          <p:cNvPr id="62" name="Google Shape;62;p14"/>
          <p:cNvSpPr txBox="1"/>
          <p:nvPr/>
        </p:nvSpPr>
        <p:spPr>
          <a:xfrm>
            <a:off x="7184775" y="4796051"/>
            <a:ext cx="846000" cy="276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600"/>
              <a:buFont typeface="Arial"/>
              <a:buNone/>
            </a:pPr>
            <a:r>
              <a:rPr b="0" i="0" lang="en" sz="600" u="none" cap="none" strike="noStrike">
                <a:solidFill>
                  <a:srgbClr val="000000"/>
                </a:solidFill>
                <a:latin typeface="Arial"/>
                <a:ea typeface="Arial"/>
                <a:cs typeface="Arial"/>
                <a:sym typeface="Arial"/>
              </a:rPr>
              <a:t>with support from</a:t>
            </a:r>
            <a:endParaRPr b="0" i="0" sz="600" u="none" cap="none" strike="noStrike">
              <a:solidFill>
                <a:srgbClr val="000000"/>
              </a:solidFill>
              <a:latin typeface="Arial"/>
              <a:ea typeface="Arial"/>
              <a:cs typeface="Arial"/>
              <a:sym typeface="Arial"/>
            </a:endParaRPr>
          </a:p>
        </p:txBody>
      </p:sp>
      <p:pic>
        <p:nvPicPr>
          <p:cNvPr id="63" name="Google Shape;63;p14"/>
          <p:cNvPicPr preferRelativeResize="0"/>
          <p:nvPr/>
        </p:nvPicPr>
        <p:blipFill rotWithShape="1">
          <a:blip r:embed="rId7">
            <a:alphaModFix/>
          </a:blip>
          <a:srcRect b="0" l="0" r="0" t="0"/>
          <a:stretch/>
        </p:blipFill>
        <p:spPr>
          <a:xfrm>
            <a:off x="8610575" y="4845650"/>
            <a:ext cx="177700" cy="177700"/>
          </a:xfrm>
          <a:prstGeom prst="rect">
            <a:avLst/>
          </a:prstGeom>
          <a:noFill/>
          <a:ln>
            <a:noFill/>
          </a:ln>
        </p:spPr>
      </p:pic>
      <p:cxnSp>
        <p:nvCxnSpPr>
          <p:cNvPr id="64" name="Google Shape;64;p14"/>
          <p:cNvCxnSpPr/>
          <p:nvPr/>
        </p:nvCxnSpPr>
        <p:spPr>
          <a:xfrm>
            <a:off x="8545573" y="4871350"/>
            <a:ext cx="0" cy="126300"/>
          </a:xfrm>
          <a:prstGeom prst="straightConnector1">
            <a:avLst/>
          </a:prstGeom>
          <a:noFill/>
          <a:ln cap="flat" cmpd="sng" w="9525">
            <a:solidFill>
              <a:srgbClr val="999999"/>
            </a:solidFill>
            <a:prstDash val="solid"/>
            <a:round/>
            <a:headEnd len="sm" w="sm" type="none"/>
            <a:tailEnd len="sm" w="sm" type="none"/>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1" name="Shape 71"/>
        <p:cNvGrpSpPr/>
        <p:nvPr/>
      </p:nvGrpSpPr>
      <p:grpSpPr>
        <a:xfrm>
          <a:off x="0" y="0"/>
          <a:ext cx="0" cy="0"/>
          <a:chOff x="0" y="0"/>
          <a:chExt cx="0" cy="0"/>
        </a:xfrm>
      </p:grpSpPr>
      <p:sp>
        <p:nvSpPr>
          <p:cNvPr id="72" name="Google Shape;72;p16"/>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73" name="Google Shape;73;p16"/>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74" name="Google Shape;74;p16"/>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75" name="Shape 75"/>
        <p:cNvGrpSpPr/>
        <p:nvPr/>
      </p:nvGrpSpPr>
      <p:grpSpPr>
        <a:xfrm>
          <a:off x="0" y="0"/>
          <a:ext cx="0" cy="0"/>
          <a:chOff x="0" y="0"/>
          <a:chExt cx="0" cy="0"/>
        </a:xfrm>
      </p:grpSpPr>
      <p:sp>
        <p:nvSpPr>
          <p:cNvPr id="76" name="Google Shape;76;p17"/>
          <p:cNvSpPr txBox="1"/>
          <p:nvPr>
            <p:ph type="ctrTitle"/>
          </p:nvPr>
        </p:nvSpPr>
        <p:spPr>
          <a:xfrm>
            <a:off x="342900" y="1065213"/>
            <a:ext cx="3886200" cy="735013"/>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77" name="Google Shape;77;p17"/>
          <p:cNvSpPr txBox="1"/>
          <p:nvPr>
            <p:ph idx="1" type="subTitle"/>
          </p:nvPr>
        </p:nvSpPr>
        <p:spPr>
          <a:xfrm>
            <a:off x="685800" y="1943100"/>
            <a:ext cx="3200400" cy="876300"/>
          </a:xfrm>
          <a:prstGeom prst="rect">
            <a:avLst/>
          </a:prstGeom>
          <a:noFill/>
          <a:ln>
            <a:noFill/>
          </a:ln>
        </p:spPr>
        <p:txBody>
          <a:bodyPr anchorCtr="0" anchor="t" bIns="22850" lIns="45725" spcFirstLastPara="1" rIns="45725" wrap="square" tIns="22850">
            <a:normAutofit/>
          </a:bodyPr>
          <a:lstStyle>
            <a:lvl1pPr lvl="0" algn="ctr">
              <a:spcBef>
                <a:spcPts val="300"/>
              </a:spcBef>
              <a:spcAft>
                <a:spcPts val="0"/>
              </a:spcAft>
              <a:buClr>
                <a:srgbClr val="888888"/>
              </a:buClr>
              <a:buSzPts val="1600"/>
              <a:buNone/>
              <a:defRPr>
                <a:solidFill>
                  <a:srgbClr val="888888"/>
                </a:solidFill>
              </a:defRPr>
            </a:lvl1pPr>
            <a:lvl2pPr lvl="1" algn="ctr">
              <a:spcBef>
                <a:spcPts val="300"/>
              </a:spcBef>
              <a:spcAft>
                <a:spcPts val="0"/>
              </a:spcAft>
              <a:buClr>
                <a:srgbClr val="888888"/>
              </a:buClr>
              <a:buSzPts val="1400"/>
              <a:buNone/>
              <a:defRPr>
                <a:solidFill>
                  <a:srgbClr val="888888"/>
                </a:solidFill>
              </a:defRPr>
            </a:lvl2pPr>
            <a:lvl3pPr lvl="2" algn="ctr">
              <a:spcBef>
                <a:spcPts val="200"/>
              </a:spcBef>
              <a:spcAft>
                <a:spcPts val="0"/>
              </a:spcAft>
              <a:buClr>
                <a:srgbClr val="888888"/>
              </a:buClr>
              <a:buSzPts val="1200"/>
              <a:buNone/>
              <a:defRPr>
                <a:solidFill>
                  <a:srgbClr val="888888"/>
                </a:solidFill>
              </a:defRPr>
            </a:lvl3pPr>
            <a:lvl4pPr lvl="3" algn="ctr">
              <a:spcBef>
                <a:spcPts val="200"/>
              </a:spcBef>
              <a:spcAft>
                <a:spcPts val="0"/>
              </a:spcAft>
              <a:buClr>
                <a:srgbClr val="888888"/>
              </a:buClr>
              <a:buSzPts val="1000"/>
              <a:buNone/>
              <a:defRPr>
                <a:solidFill>
                  <a:srgbClr val="888888"/>
                </a:solidFill>
              </a:defRPr>
            </a:lvl4pPr>
            <a:lvl5pPr lvl="4" algn="ctr">
              <a:spcBef>
                <a:spcPts val="200"/>
              </a:spcBef>
              <a:spcAft>
                <a:spcPts val="0"/>
              </a:spcAft>
              <a:buClr>
                <a:srgbClr val="888888"/>
              </a:buClr>
              <a:buSzPts val="1000"/>
              <a:buNone/>
              <a:defRPr>
                <a:solidFill>
                  <a:srgbClr val="888888"/>
                </a:solidFill>
              </a:defRPr>
            </a:lvl5pPr>
            <a:lvl6pPr lvl="5" algn="ctr">
              <a:spcBef>
                <a:spcPts val="200"/>
              </a:spcBef>
              <a:spcAft>
                <a:spcPts val="0"/>
              </a:spcAft>
              <a:buClr>
                <a:srgbClr val="888888"/>
              </a:buClr>
              <a:buSzPts val="1000"/>
              <a:buNone/>
              <a:defRPr>
                <a:solidFill>
                  <a:srgbClr val="888888"/>
                </a:solidFill>
              </a:defRPr>
            </a:lvl6pPr>
            <a:lvl7pPr lvl="6" algn="ctr">
              <a:spcBef>
                <a:spcPts val="200"/>
              </a:spcBef>
              <a:spcAft>
                <a:spcPts val="0"/>
              </a:spcAft>
              <a:buClr>
                <a:srgbClr val="888888"/>
              </a:buClr>
              <a:buSzPts val="1000"/>
              <a:buNone/>
              <a:defRPr>
                <a:solidFill>
                  <a:srgbClr val="888888"/>
                </a:solidFill>
              </a:defRPr>
            </a:lvl7pPr>
            <a:lvl8pPr lvl="7" algn="ctr">
              <a:spcBef>
                <a:spcPts val="200"/>
              </a:spcBef>
              <a:spcAft>
                <a:spcPts val="0"/>
              </a:spcAft>
              <a:buClr>
                <a:srgbClr val="888888"/>
              </a:buClr>
              <a:buSzPts val="1000"/>
              <a:buNone/>
              <a:defRPr>
                <a:solidFill>
                  <a:srgbClr val="888888"/>
                </a:solidFill>
              </a:defRPr>
            </a:lvl8pPr>
            <a:lvl9pPr lvl="8" algn="ctr">
              <a:spcBef>
                <a:spcPts val="200"/>
              </a:spcBef>
              <a:spcAft>
                <a:spcPts val="0"/>
              </a:spcAft>
              <a:buClr>
                <a:srgbClr val="888888"/>
              </a:buClr>
              <a:buSzPts val="1000"/>
              <a:buNone/>
              <a:defRPr>
                <a:solidFill>
                  <a:srgbClr val="888888"/>
                </a:solidFill>
              </a:defRPr>
            </a:lvl9pPr>
          </a:lstStyle>
          <a:p/>
        </p:txBody>
      </p:sp>
      <p:sp>
        <p:nvSpPr>
          <p:cNvPr id="78" name="Google Shape;78;p17"/>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79" name="Google Shape;79;p17"/>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80" name="Google Shape;80;p17"/>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81" name="Shape 81"/>
        <p:cNvGrpSpPr/>
        <p:nvPr/>
      </p:nvGrpSpPr>
      <p:grpSpPr>
        <a:xfrm>
          <a:off x="0" y="0"/>
          <a:ext cx="0" cy="0"/>
          <a:chOff x="0" y="0"/>
          <a:chExt cx="0" cy="0"/>
        </a:xfrm>
      </p:grpSpPr>
      <p:sp>
        <p:nvSpPr>
          <p:cNvPr id="82" name="Google Shape;82;p18"/>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83" name="Google Shape;83;p18"/>
          <p:cNvSpPr txBox="1"/>
          <p:nvPr>
            <p:ph idx="1" type="body"/>
          </p:nvPr>
        </p:nvSpPr>
        <p:spPr>
          <a:xfrm>
            <a:off x="228600" y="800100"/>
            <a:ext cx="4114800" cy="2262982"/>
          </a:xfrm>
          <a:prstGeom prst="rect">
            <a:avLst/>
          </a:prstGeom>
          <a:noFill/>
          <a:ln>
            <a:noFill/>
          </a:ln>
        </p:spPr>
        <p:txBody>
          <a:bodyPr anchorCtr="0" anchor="t" bIns="22850" lIns="45725" spcFirstLastPara="1" rIns="45725" wrap="square" tIns="22850">
            <a:normAutofit/>
          </a:bodyPr>
          <a:lstStyle>
            <a:lvl1pPr indent="-285750" lvl="0" marL="457200" algn="l">
              <a:spcBef>
                <a:spcPts val="200"/>
              </a:spcBef>
              <a:spcAft>
                <a:spcPts val="0"/>
              </a:spcAft>
              <a:buClr>
                <a:schemeClr val="dk1"/>
              </a:buClr>
              <a:buSzPts val="900"/>
              <a:buChar char="•"/>
              <a:defRPr/>
            </a:lvl1pPr>
            <a:lvl2pPr indent="-285750" lvl="1" marL="914400" algn="l">
              <a:spcBef>
                <a:spcPts val="200"/>
              </a:spcBef>
              <a:spcAft>
                <a:spcPts val="0"/>
              </a:spcAft>
              <a:buClr>
                <a:schemeClr val="dk1"/>
              </a:buClr>
              <a:buSzPts val="900"/>
              <a:buChar char="–"/>
              <a:defRPr/>
            </a:lvl2pPr>
            <a:lvl3pPr indent="-285750" lvl="2" marL="1371600" algn="l">
              <a:spcBef>
                <a:spcPts val="200"/>
              </a:spcBef>
              <a:spcAft>
                <a:spcPts val="0"/>
              </a:spcAft>
              <a:buClr>
                <a:schemeClr val="dk1"/>
              </a:buClr>
              <a:buSzPts val="900"/>
              <a:buChar char="•"/>
              <a:defRPr/>
            </a:lvl3pPr>
            <a:lvl4pPr indent="-285750" lvl="3" marL="1828800" algn="l">
              <a:spcBef>
                <a:spcPts val="200"/>
              </a:spcBef>
              <a:spcAft>
                <a:spcPts val="0"/>
              </a:spcAft>
              <a:buClr>
                <a:schemeClr val="dk1"/>
              </a:buClr>
              <a:buSzPts val="900"/>
              <a:buChar char="–"/>
              <a:defRPr/>
            </a:lvl4pPr>
            <a:lvl5pPr indent="-285750" lvl="4" marL="2286000" algn="l">
              <a:spcBef>
                <a:spcPts val="200"/>
              </a:spcBef>
              <a:spcAft>
                <a:spcPts val="0"/>
              </a:spcAft>
              <a:buClr>
                <a:schemeClr val="dk1"/>
              </a:buClr>
              <a:buSzPts val="900"/>
              <a:buChar char="»"/>
              <a:defRPr/>
            </a:lvl5pPr>
            <a:lvl6pPr indent="-285750" lvl="5" marL="2743200" algn="l">
              <a:spcBef>
                <a:spcPts val="200"/>
              </a:spcBef>
              <a:spcAft>
                <a:spcPts val="0"/>
              </a:spcAft>
              <a:buClr>
                <a:schemeClr val="dk1"/>
              </a:buClr>
              <a:buSzPts val="900"/>
              <a:buChar char="•"/>
              <a:defRPr/>
            </a:lvl6pPr>
            <a:lvl7pPr indent="-285750" lvl="6" marL="3200400" algn="l">
              <a:spcBef>
                <a:spcPts val="200"/>
              </a:spcBef>
              <a:spcAft>
                <a:spcPts val="0"/>
              </a:spcAft>
              <a:buClr>
                <a:schemeClr val="dk1"/>
              </a:buClr>
              <a:buSzPts val="900"/>
              <a:buChar char="•"/>
              <a:defRPr/>
            </a:lvl7pPr>
            <a:lvl8pPr indent="-285750" lvl="7" marL="3657600" algn="l">
              <a:spcBef>
                <a:spcPts val="200"/>
              </a:spcBef>
              <a:spcAft>
                <a:spcPts val="0"/>
              </a:spcAft>
              <a:buClr>
                <a:schemeClr val="dk1"/>
              </a:buClr>
              <a:buSzPts val="900"/>
              <a:buChar char="•"/>
              <a:defRPr/>
            </a:lvl8pPr>
            <a:lvl9pPr indent="-285750" lvl="8" marL="4114800" algn="l">
              <a:spcBef>
                <a:spcPts val="200"/>
              </a:spcBef>
              <a:spcAft>
                <a:spcPts val="0"/>
              </a:spcAft>
              <a:buClr>
                <a:schemeClr val="dk1"/>
              </a:buClr>
              <a:buSzPts val="900"/>
              <a:buChar char="•"/>
              <a:defRPr/>
            </a:lvl9pPr>
          </a:lstStyle>
          <a:p/>
        </p:txBody>
      </p:sp>
      <p:sp>
        <p:nvSpPr>
          <p:cNvPr id="84" name="Google Shape;84;p18"/>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85" name="Google Shape;85;p18"/>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86" name="Google Shape;86;p18"/>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87" name="Shape 87"/>
        <p:cNvGrpSpPr/>
        <p:nvPr/>
      </p:nvGrpSpPr>
      <p:grpSpPr>
        <a:xfrm>
          <a:off x="0" y="0"/>
          <a:ext cx="0" cy="0"/>
          <a:chOff x="0" y="0"/>
          <a:chExt cx="0" cy="0"/>
        </a:xfrm>
      </p:grpSpPr>
      <p:sp>
        <p:nvSpPr>
          <p:cNvPr id="88" name="Google Shape;88;p19"/>
          <p:cNvSpPr txBox="1"/>
          <p:nvPr>
            <p:ph type="title"/>
          </p:nvPr>
        </p:nvSpPr>
        <p:spPr>
          <a:xfrm>
            <a:off x="361156" y="2203450"/>
            <a:ext cx="3886200" cy="681038"/>
          </a:xfrm>
          <a:prstGeom prst="rect">
            <a:avLst/>
          </a:prstGeom>
          <a:noFill/>
          <a:ln>
            <a:noFill/>
          </a:ln>
        </p:spPr>
        <p:txBody>
          <a:bodyPr anchorCtr="0" anchor="t" bIns="22850" lIns="45725" spcFirstLastPara="1" rIns="45725" wrap="square" tIns="22850">
            <a:normAutofit/>
          </a:bodyPr>
          <a:lstStyle>
            <a:lvl1pPr lvl="0" algn="l">
              <a:spcBef>
                <a:spcPts val="0"/>
              </a:spcBef>
              <a:spcAft>
                <a:spcPts val="0"/>
              </a:spcAft>
              <a:buClr>
                <a:schemeClr val="dk1"/>
              </a:buClr>
              <a:buSzPts val="2000"/>
              <a:buFont typeface="Calibri"/>
              <a:buNone/>
              <a:defRPr b="1" sz="2000" cap="none"/>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89" name="Google Shape;89;p19"/>
          <p:cNvSpPr txBox="1"/>
          <p:nvPr>
            <p:ph idx="1" type="body"/>
          </p:nvPr>
        </p:nvSpPr>
        <p:spPr>
          <a:xfrm>
            <a:off x="361156" y="1453357"/>
            <a:ext cx="3886200" cy="750094"/>
          </a:xfrm>
          <a:prstGeom prst="rect">
            <a:avLst/>
          </a:prstGeom>
          <a:noFill/>
          <a:ln>
            <a:noFill/>
          </a:ln>
        </p:spPr>
        <p:txBody>
          <a:bodyPr anchorCtr="0" anchor="b" bIns="22850" lIns="45725" spcFirstLastPara="1" rIns="45725" wrap="square" tIns="22850">
            <a:normAutofit/>
          </a:bodyPr>
          <a:lstStyle>
            <a:lvl1pPr indent="-228600" lvl="0" marL="457200" algn="l">
              <a:spcBef>
                <a:spcPts val="200"/>
              </a:spcBef>
              <a:spcAft>
                <a:spcPts val="0"/>
              </a:spcAft>
              <a:buClr>
                <a:srgbClr val="888888"/>
              </a:buClr>
              <a:buSzPts val="1000"/>
              <a:buNone/>
              <a:defRPr sz="1000">
                <a:solidFill>
                  <a:srgbClr val="888888"/>
                </a:solidFill>
              </a:defRPr>
            </a:lvl1pPr>
            <a:lvl2pPr indent="-228600" lvl="1" marL="914400" algn="l">
              <a:spcBef>
                <a:spcPts val="200"/>
              </a:spcBef>
              <a:spcAft>
                <a:spcPts val="0"/>
              </a:spcAft>
              <a:buClr>
                <a:srgbClr val="888888"/>
              </a:buClr>
              <a:buSzPts val="900"/>
              <a:buNone/>
              <a:defRPr sz="900">
                <a:solidFill>
                  <a:srgbClr val="888888"/>
                </a:solidFill>
              </a:defRPr>
            </a:lvl2pPr>
            <a:lvl3pPr indent="-228600" lvl="2" marL="1371600" algn="l">
              <a:spcBef>
                <a:spcPts val="200"/>
              </a:spcBef>
              <a:spcAft>
                <a:spcPts val="0"/>
              </a:spcAft>
              <a:buClr>
                <a:srgbClr val="888888"/>
              </a:buClr>
              <a:buSzPts val="800"/>
              <a:buNone/>
              <a:defRPr sz="800">
                <a:solidFill>
                  <a:srgbClr val="888888"/>
                </a:solidFill>
              </a:defRPr>
            </a:lvl3pPr>
            <a:lvl4pPr indent="-228600" lvl="3" marL="1828800" algn="l">
              <a:spcBef>
                <a:spcPts val="100"/>
              </a:spcBef>
              <a:spcAft>
                <a:spcPts val="0"/>
              </a:spcAft>
              <a:buClr>
                <a:srgbClr val="888888"/>
              </a:buClr>
              <a:buSzPts val="700"/>
              <a:buNone/>
              <a:defRPr sz="700">
                <a:solidFill>
                  <a:srgbClr val="888888"/>
                </a:solidFill>
              </a:defRPr>
            </a:lvl4pPr>
            <a:lvl5pPr indent="-228600" lvl="4" marL="2286000" algn="l">
              <a:spcBef>
                <a:spcPts val="100"/>
              </a:spcBef>
              <a:spcAft>
                <a:spcPts val="0"/>
              </a:spcAft>
              <a:buClr>
                <a:srgbClr val="888888"/>
              </a:buClr>
              <a:buSzPts val="700"/>
              <a:buNone/>
              <a:defRPr sz="700">
                <a:solidFill>
                  <a:srgbClr val="888888"/>
                </a:solidFill>
              </a:defRPr>
            </a:lvl5pPr>
            <a:lvl6pPr indent="-228600" lvl="5" marL="2743200" algn="l">
              <a:spcBef>
                <a:spcPts val="100"/>
              </a:spcBef>
              <a:spcAft>
                <a:spcPts val="0"/>
              </a:spcAft>
              <a:buClr>
                <a:srgbClr val="888888"/>
              </a:buClr>
              <a:buSzPts val="700"/>
              <a:buNone/>
              <a:defRPr sz="700">
                <a:solidFill>
                  <a:srgbClr val="888888"/>
                </a:solidFill>
              </a:defRPr>
            </a:lvl6pPr>
            <a:lvl7pPr indent="-228600" lvl="6" marL="3200400" algn="l">
              <a:spcBef>
                <a:spcPts val="100"/>
              </a:spcBef>
              <a:spcAft>
                <a:spcPts val="0"/>
              </a:spcAft>
              <a:buClr>
                <a:srgbClr val="888888"/>
              </a:buClr>
              <a:buSzPts val="700"/>
              <a:buNone/>
              <a:defRPr sz="700">
                <a:solidFill>
                  <a:srgbClr val="888888"/>
                </a:solidFill>
              </a:defRPr>
            </a:lvl7pPr>
            <a:lvl8pPr indent="-228600" lvl="7" marL="3657600" algn="l">
              <a:spcBef>
                <a:spcPts val="100"/>
              </a:spcBef>
              <a:spcAft>
                <a:spcPts val="0"/>
              </a:spcAft>
              <a:buClr>
                <a:srgbClr val="888888"/>
              </a:buClr>
              <a:buSzPts val="700"/>
              <a:buNone/>
              <a:defRPr sz="700">
                <a:solidFill>
                  <a:srgbClr val="888888"/>
                </a:solidFill>
              </a:defRPr>
            </a:lvl8pPr>
            <a:lvl9pPr indent="-228600" lvl="8" marL="4114800" algn="l">
              <a:spcBef>
                <a:spcPts val="100"/>
              </a:spcBef>
              <a:spcAft>
                <a:spcPts val="0"/>
              </a:spcAft>
              <a:buClr>
                <a:srgbClr val="888888"/>
              </a:buClr>
              <a:buSzPts val="700"/>
              <a:buNone/>
              <a:defRPr sz="700">
                <a:solidFill>
                  <a:srgbClr val="888888"/>
                </a:solidFill>
              </a:defRPr>
            </a:lvl9pPr>
          </a:lstStyle>
          <a:p/>
        </p:txBody>
      </p:sp>
      <p:sp>
        <p:nvSpPr>
          <p:cNvPr id="90" name="Google Shape;90;p19"/>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91" name="Google Shape;91;p19"/>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92" name="Google Shape;92;p19"/>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93" name="Shape 93"/>
        <p:cNvGrpSpPr/>
        <p:nvPr/>
      </p:nvGrpSpPr>
      <p:grpSpPr>
        <a:xfrm>
          <a:off x="0" y="0"/>
          <a:ext cx="0" cy="0"/>
          <a:chOff x="0" y="0"/>
          <a:chExt cx="0" cy="0"/>
        </a:xfrm>
      </p:grpSpPr>
      <p:sp>
        <p:nvSpPr>
          <p:cNvPr id="94" name="Google Shape;94;p20"/>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95" name="Google Shape;95;p20"/>
          <p:cNvSpPr txBox="1"/>
          <p:nvPr>
            <p:ph idx="1" type="body"/>
          </p:nvPr>
        </p:nvSpPr>
        <p:spPr>
          <a:xfrm>
            <a:off x="228600" y="800100"/>
            <a:ext cx="2019300" cy="2262982"/>
          </a:xfrm>
          <a:prstGeom prst="rect">
            <a:avLst/>
          </a:prstGeom>
          <a:noFill/>
          <a:ln>
            <a:noFill/>
          </a:ln>
        </p:spPr>
        <p:txBody>
          <a:bodyPr anchorCtr="0" anchor="t" bIns="22850" lIns="45725" spcFirstLastPara="1" rIns="45725" wrap="square" tIns="22850">
            <a:normAutofit/>
          </a:bodyPr>
          <a:lstStyle>
            <a:lvl1pPr indent="-317500" lvl="0" marL="457200" algn="l">
              <a:spcBef>
                <a:spcPts val="300"/>
              </a:spcBef>
              <a:spcAft>
                <a:spcPts val="0"/>
              </a:spcAft>
              <a:buClr>
                <a:schemeClr val="dk1"/>
              </a:buClr>
              <a:buSzPts val="1400"/>
              <a:buChar char="•"/>
              <a:defRPr sz="1400"/>
            </a:lvl1pPr>
            <a:lvl2pPr indent="-304800" lvl="1" marL="914400" algn="l">
              <a:spcBef>
                <a:spcPts val="200"/>
              </a:spcBef>
              <a:spcAft>
                <a:spcPts val="0"/>
              </a:spcAft>
              <a:buClr>
                <a:schemeClr val="dk1"/>
              </a:buClr>
              <a:buSzPts val="1200"/>
              <a:buChar char="–"/>
              <a:defRPr sz="1200"/>
            </a:lvl2pPr>
            <a:lvl3pPr indent="-292100" lvl="2" marL="1371600" algn="l">
              <a:spcBef>
                <a:spcPts val="200"/>
              </a:spcBef>
              <a:spcAft>
                <a:spcPts val="0"/>
              </a:spcAft>
              <a:buClr>
                <a:schemeClr val="dk1"/>
              </a:buClr>
              <a:buSzPts val="1000"/>
              <a:buChar char="•"/>
              <a:defRPr sz="1000"/>
            </a:lvl3pPr>
            <a:lvl4pPr indent="-285750" lvl="3" marL="1828800" algn="l">
              <a:spcBef>
                <a:spcPts val="200"/>
              </a:spcBef>
              <a:spcAft>
                <a:spcPts val="0"/>
              </a:spcAft>
              <a:buClr>
                <a:schemeClr val="dk1"/>
              </a:buClr>
              <a:buSzPts val="900"/>
              <a:buChar char="–"/>
              <a:defRPr sz="900"/>
            </a:lvl4pPr>
            <a:lvl5pPr indent="-285750" lvl="4" marL="2286000" algn="l">
              <a:spcBef>
                <a:spcPts val="200"/>
              </a:spcBef>
              <a:spcAft>
                <a:spcPts val="0"/>
              </a:spcAft>
              <a:buClr>
                <a:schemeClr val="dk1"/>
              </a:buClr>
              <a:buSzPts val="900"/>
              <a:buChar char="»"/>
              <a:defRPr sz="900"/>
            </a:lvl5pPr>
            <a:lvl6pPr indent="-285750" lvl="5" marL="2743200" algn="l">
              <a:spcBef>
                <a:spcPts val="200"/>
              </a:spcBef>
              <a:spcAft>
                <a:spcPts val="0"/>
              </a:spcAft>
              <a:buClr>
                <a:schemeClr val="dk1"/>
              </a:buClr>
              <a:buSzPts val="900"/>
              <a:buChar char="•"/>
              <a:defRPr sz="900"/>
            </a:lvl6pPr>
            <a:lvl7pPr indent="-285750" lvl="6" marL="3200400" algn="l">
              <a:spcBef>
                <a:spcPts val="200"/>
              </a:spcBef>
              <a:spcAft>
                <a:spcPts val="0"/>
              </a:spcAft>
              <a:buClr>
                <a:schemeClr val="dk1"/>
              </a:buClr>
              <a:buSzPts val="900"/>
              <a:buChar char="•"/>
              <a:defRPr sz="900"/>
            </a:lvl7pPr>
            <a:lvl8pPr indent="-285750" lvl="7" marL="3657600" algn="l">
              <a:spcBef>
                <a:spcPts val="200"/>
              </a:spcBef>
              <a:spcAft>
                <a:spcPts val="0"/>
              </a:spcAft>
              <a:buClr>
                <a:schemeClr val="dk1"/>
              </a:buClr>
              <a:buSzPts val="900"/>
              <a:buChar char="•"/>
              <a:defRPr sz="900"/>
            </a:lvl8pPr>
            <a:lvl9pPr indent="-285750" lvl="8" marL="4114800" algn="l">
              <a:spcBef>
                <a:spcPts val="200"/>
              </a:spcBef>
              <a:spcAft>
                <a:spcPts val="0"/>
              </a:spcAft>
              <a:buClr>
                <a:schemeClr val="dk1"/>
              </a:buClr>
              <a:buSzPts val="900"/>
              <a:buChar char="•"/>
              <a:defRPr sz="900"/>
            </a:lvl9pPr>
          </a:lstStyle>
          <a:p/>
        </p:txBody>
      </p:sp>
      <p:sp>
        <p:nvSpPr>
          <p:cNvPr id="96" name="Google Shape;96;p20"/>
          <p:cNvSpPr txBox="1"/>
          <p:nvPr>
            <p:ph idx="2" type="body"/>
          </p:nvPr>
        </p:nvSpPr>
        <p:spPr>
          <a:xfrm>
            <a:off x="2324100" y="800100"/>
            <a:ext cx="2019300" cy="2262982"/>
          </a:xfrm>
          <a:prstGeom prst="rect">
            <a:avLst/>
          </a:prstGeom>
          <a:noFill/>
          <a:ln>
            <a:noFill/>
          </a:ln>
        </p:spPr>
        <p:txBody>
          <a:bodyPr anchorCtr="0" anchor="t" bIns="22850" lIns="45725" spcFirstLastPara="1" rIns="45725" wrap="square" tIns="22850">
            <a:normAutofit/>
          </a:bodyPr>
          <a:lstStyle>
            <a:lvl1pPr indent="-317500" lvl="0" marL="457200" algn="l">
              <a:spcBef>
                <a:spcPts val="300"/>
              </a:spcBef>
              <a:spcAft>
                <a:spcPts val="0"/>
              </a:spcAft>
              <a:buClr>
                <a:schemeClr val="dk1"/>
              </a:buClr>
              <a:buSzPts val="1400"/>
              <a:buChar char="•"/>
              <a:defRPr sz="1400"/>
            </a:lvl1pPr>
            <a:lvl2pPr indent="-304800" lvl="1" marL="914400" algn="l">
              <a:spcBef>
                <a:spcPts val="200"/>
              </a:spcBef>
              <a:spcAft>
                <a:spcPts val="0"/>
              </a:spcAft>
              <a:buClr>
                <a:schemeClr val="dk1"/>
              </a:buClr>
              <a:buSzPts val="1200"/>
              <a:buChar char="–"/>
              <a:defRPr sz="1200"/>
            </a:lvl2pPr>
            <a:lvl3pPr indent="-292100" lvl="2" marL="1371600" algn="l">
              <a:spcBef>
                <a:spcPts val="200"/>
              </a:spcBef>
              <a:spcAft>
                <a:spcPts val="0"/>
              </a:spcAft>
              <a:buClr>
                <a:schemeClr val="dk1"/>
              </a:buClr>
              <a:buSzPts val="1000"/>
              <a:buChar char="•"/>
              <a:defRPr sz="1000"/>
            </a:lvl3pPr>
            <a:lvl4pPr indent="-285750" lvl="3" marL="1828800" algn="l">
              <a:spcBef>
                <a:spcPts val="200"/>
              </a:spcBef>
              <a:spcAft>
                <a:spcPts val="0"/>
              </a:spcAft>
              <a:buClr>
                <a:schemeClr val="dk1"/>
              </a:buClr>
              <a:buSzPts val="900"/>
              <a:buChar char="–"/>
              <a:defRPr sz="900"/>
            </a:lvl4pPr>
            <a:lvl5pPr indent="-285750" lvl="4" marL="2286000" algn="l">
              <a:spcBef>
                <a:spcPts val="200"/>
              </a:spcBef>
              <a:spcAft>
                <a:spcPts val="0"/>
              </a:spcAft>
              <a:buClr>
                <a:schemeClr val="dk1"/>
              </a:buClr>
              <a:buSzPts val="900"/>
              <a:buChar char="»"/>
              <a:defRPr sz="900"/>
            </a:lvl5pPr>
            <a:lvl6pPr indent="-285750" lvl="5" marL="2743200" algn="l">
              <a:spcBef>
                <a:spcPts val="200"/>
              </a:spcBef>
              <a:spcAft>
                <a:spcPts val="0"/>
              </a:spcAft>
              <a:buClr>
                <a:schemeClr val="dk1"/>
              </a:buClr>
              <a:buSzPts val="900"/>
              <a:buChar char="•"/>
              <a:defRPr sz="900"/>
            </a:lvl6pPr>
            <a:lvl7pPr indent="-285750" lvl="6" marL="3200400" algn="l">
              <a:spcBef>
                <a:spcPts val="200"/>
              </a:spcBef>
              <a:spcAft>
                <a:spcPts val="0"/>
              </a:spcAft>
              <a:buClr>
                <a:schemeClr val="dk1"/>
              </a:buClr>
              <a:buSzPts val="900"/>
              <a:buChar char="•"/>
              <a:defRPr sz="900"/>
            </a:lvl7pPr>
            <a:lvl8pPr indent="-285750" lvl="7" marL="3657600" algn="l">
              <a:spcBef>
                <a:spcPts val="200"/>
              </a:spcBef>
              <a:spcAft>
                <a:spcPts val="0"/>
              </a:spcAft>
              <a:buClr>
                <a:schemeClr val="dk1"/>
              </a:buClr>
              <a:buSzPts val="900"/>
              <a:buChar char="•"/>
              <a:defRPr sz="900"/>
            </a:lvl8pPr>
            <a:lvl9pPr indent="-285750" lvl="8" marL="4114800" algn="l">
              <a:spcBef>
                <a:spcPts val="200"/>
              </a:spcBef>
              <a:spcAft>
                <a:spcPts val="0"/>
              </a:spcAft>
              <a:buClr>
                <a:schemeClr val="dk1"/>
              </a:buClr>
              <a:buSzPts val="900"/>
              <a:buChar char="•"/>
              <a:defRPr sz="900"/>
            </a:lvl9pPr>
          </a:lstStyle>
          <a:p/>
        </p:txBody>
      </p:sp>
      <p:sp>
        <p:nvSpPr>
          <p:cNvPr id="97" name="Google Shape;97;p20"/>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98" name="Google Shape;98;p20"/>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99" name="Google Shape;99;p20"/>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00" name="Shape 100"/>
        <p:cNvGrpSpPr/>
        <p:nvPr/>
      </p:nvGrpSpPr>
      <p:grpSpPr>
        <a:xfrm>
          <a:off x="0" y="0"/>
          <a:ext cx="0" cy="0"/>
          <a:chOff x="0" y="0"/>
          <a:chExt cx="0" cy="0"/>
        </a:xfrm>
      </p:grpSpPr>
      <p:sp>
        <p:nvSpPr>
          <p:cNvPr id="101" name="Google Shape;101;p21"/>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2200"/>
              <a:buFont typeface="Calibri"/>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02" name="Google Shape;102;p21"/>
          <p:cNvSpPr txBox="1"/>
          <p:nvPr>
            <p:ph idx="1" type="body"/>
          </p:nvPr>
        </p:nvSpPr>
        <p:spPr>
          <a:xfrm>
            <a:off x="228600" y="767556"/>
            <a:ext cx="2020094" cy="319881"/>
          </a:xfrm>
          <a:prstGeom prst="rect">
            <a:avLst/>
          </a:prstGeom>
          <a:noFill/>
          <a:ln>
            <a:noFill/>
          </a:ln>
        </p:spPr>
        <p:txBody>
          <a:bodyPr anchorCtr="0" anchor="b" bIns="22850" lIns="45725" spcFirstLastPara="1" rIns="45725" wrap="square" tIns="22850">
            <a:normAutofit/>
          </a:bodyPr>
          <a:lstStyle>
            <a:lvl1pPr indent="-228600" lvl="0" marL="457200" algn="l">
              <a:spcBef>
                <a:spcPts val="200"/>
              </a:spcBef>
              <a:spcAft>
                <a:spcPts val="0"/>
              </a:spcAft>
              <a:buClr>
                <a:schemeClr val="dk1"/>
              </a:buClr>
              <a:buSzPts val="1200"/>
              <a:buNone/>
              <a:defRPr b="1" sz="1200"/>
            </a:lvl1pPr>
            <a:lvl2pPr indent="-228600" lvl="1" marL="914400" algn="l">
              <a:spcBef>
                <a:spcPts val="200"/>
              </a:spcBef>
              <a:spcAft>
                <a:spcPts val="0"/>
              </a:spcAft>
              <a:buClr>
                <a:schemeClr val="dk1"/>
              </a:buClr>
              <a:buSzPts val="1000"/>
              <a:buNone/>
              <a:defRPr b="1" sz="1000"/>
            </a:lvl2pPr>
            <a:lvl3pPr indent="-228600" lvl="2" marL="1371600" algn="l">
              <a:spcBef>
                <a:spcPts val="200"/>
              </a:spcBef>
              <a:spcAft>
                <a:spcPts val="0"/>
              </a:spcAft>
              <a:buClr>
                <a:schemeClr val="dk1"/>
              </a:buClr>
              <a:buSzPts val="900"/>
              <a:buNone/>
              <a:defRPr b="1" sz="900"/>
            </a:lvl3pPr>
            <a:lvl4pPr indent="-228600" lvl="3" marL="1828800" algn="l">
              <a:spcBef>
                <a:spcPts val="200"/>
              </a:spcBef>
              <a:spcAft>
                <a:spcPts val="0"/>
              </a:spcAft>
              <a:buClr>
                <a:schemeClr val="dk1"/>
              </a:buClr>
              <a:buSzPts val="800"/>
              <a:buNone/>
              <a:defRPr b="1" sz="800"/>
            </a:lvl4pPr>
            <a:lvl5pPr indent="-228600" lvl="4" marL="2286000" algn="l">
              <a:spcBef>
                <a:spcPts val="200"/>
              </a:spcBef>
              <a:spcAft>
                <a:spcPts val="0"/>
              </a:spcAft>
              <a:buClr>
                <a:schemeClr val="dk1"/>
              </a:buClr>
              <a:buSzPts val="800"/>
              <a:buNone/>
              <a:defRPr b="1" sz="800"/>
            </a:lvl5pPr>
            <a:lvl6pPr indent="-228600" lvl="5" marL="2743200" algn="l">
              <a:spcBef>
                <a:spcPts val="200"/>
              </a:spcBef>
              <a:spcAft>
                <a:spcPts val="0"/>
              </a:spcAft>
              <a:buClr>
                <a:schemeClr val="dk1"/>
              </a:buClr>
              <a:buSzPts val="800"/>
              <a:buNone/>
              <a:defRPr b="1" sz="800"/>
            </a:lvl6pPr>
            <a:lvl7pPr indent="-228600" lvl="6" marL="3200400" algn="l">
              <a:spcBef>
                <a:spcPts val="200"/>
              </a:spcBef>
              <a:spcAft>
                <a:spcPts val="0"/>
              </a:spcAft>
              <a:buClr>
                <a:schemeClr val="dk1"/>
              </a:buClr>
              <a:buSzPts val="800"/>
              <a:buNone/>
              <a:defRPr b="1" sz="800"/>
            </a:lvl7pPr>
            <a:lvl8pPr indent="-228600" lvl="7" marL="3657600" algn="l">
              <a:spcBef>
                <a:spcPts val="200"/>
              </a:spcBef>
              <a:spcAft>
                <a:spcPts val="0"/>
              </a:spcAft>
              <a:buClr>
                <a:schemeClr val="dk1"/>
              </a:buClr>
              <a:buSzPts val="800"/>
              <a:buNone/>
              <a:defRPr b="1" sz="800"/>
            </a:lvl8pPr>
            <a:lvl9pPr indent="-228600" lvl="8" marL="4114800" algn="l">
              <a:spcBef>
                <a:spcPts val="200"/>
              </a:spcBef>
              <a:spcAft>
                <a:spcPts val="0"/>
              </a:spcAft>
              <a:buClr>
                <a:schemeClr val="dk1"/>
              </a:buClr>
              <a:buSzPts val="800"/>
              <a:buNone/>
              <a:defRPr b="1" sz="800"/>
            </a:lvl9pPr>
          </a:lstStyle>
          <a:p/>
        </p:txBody>
      </p:sp>
      <p:sp>
        <p:nvSpPr>
          <p:cNvPr id="103" name="Google Shape;103;p21"/>
          <p:cNvSpPr txBox="1"/>
          <p:nvPr>
            <p:ph idx="2" type="body"/>
          </p:nvPr>
        </p:nvSpPr>
        <p:spPr>
          <a:xfrm>
            <a:off x="228600" y="1087438"/>
            <a:ext cx="2020094" cy="1975644"/>
          </a:xfrm>
          <a:prstGeom prst="rect">
            <a:avLst/>
          </a:prstGeom>
          <a:noFill/>
          <a:ln>
            <a:noFill/>
          </a:ln>
        </p:spPr>
        <p:txBody>
          <a:bodyPr anchorCtr="0" anchor="t" bIns="22850" lIns="45725" spcFirstLastPara="1" rIns="45725" wrap="square" tIns="22850">
            <a:normAutofit/>
          </a:bodyPr>
          <a:lstStyle>
            <a:lvl1pPr indent="-304800" lvl="0" marL="457200" algn="l">
              <a:spcBef>
                <a:spcPts val="200"/>
              </a:spcBef>
              <a:spcAft>
                <a:spcPts val="0"/>
              </a:spcAft>
              <a:buClr>
                <a:schemeClr val="dk1"/>
              </a:buClr>
              <a:buSzPts val="1200"/>
              <a:buChar char="•"/>
              <a:defRPr sz="1200"/>
            </a:lvl1pPr>
            <a:lvl2pPr indent="-292100" lvl="1" marL="914400" algn="l">
              <a:spcBef>
                <a:spcPts val="200"/>
              </a:spcBef>
              <a:spcAft>
                <a:spcPts val="0"/>
              </a:spcAft>
              <a:buClr>
                <a:schemeClr val="dk1"/>
              </a:buClr>
              <a:buSzPts val="1000"/>
              <a:buChar char="–"/>
              <a:defRPr sz="1000"/>
            </a:lvl2pPr>
            <a:lvl3pPr indent="-285750" lvl="2" marL="1371600" algn="l">
              <a:spcBef>
                <a:spcPts val="200"/>
              </a:spcBef>
              <a:spcAft>
                <a:spcPts val="0"/>
              </a:spcAft>
              <a:buClr>
                <a:schemeClr val="dk1"/>
              </a:buClr>
              <a:buSzPts val="900"/>
              <a:buChar char="•"/>
              <a:defRPr sz="900"/>
            </a:lvl3pPr>
            <a:lvl4pPr indent="-279400" lvl="3" marL="1828800" algn="l">
              <a:spcBef>
                <a:spcPts val="200"/>
              </a:spcBef>
              <a:spcAft>
                <a:spcPts val="0"/>
              </a:spcAft>
              <a:buClr>
                <a:schemeClr val="dk1"/>
              </a:buClr>
              <a:buSzPts val="800"/>
              <a:buChar char="–"/>
              <a:defRPr sz="800"/>
            </a:lvl4pPr>
            <a:lvl5pPr indent="-279400" lvl="4" marL="2286000" algn="l">
              <a:spcBef>
                <a:spcPts val="200"/>
              </a:spcBef>
              <a:spcAft>
                <a:spcPts val="0"/>
              </a:spcAft>
              <a:buClr>
                <a:schemeClr val="dk1"/>
              </a:buClr>
              <a:buSzPts val="800"/>
              <a:buChar char="»"/>
              <a:defRPr sz="800"/>
            </a:lvl5pPr>
            <a:lvl6pPr indent="-279400" lvl="5" marL="2743200" algn="l">
              <a:spcBef>
                <a:spcPts val="200"/>
              </a:spcBef>
              <a:spcAft>
                <a:spcPts val="0"/>
              </a:spcAft>
              <a:buClr>
                <a:schemeClr val="dk1"/>
              </a:buClr>
              <a:buSzPts val="800"/>
              <a:buChar char="•"/>
              <a:defRPr sz="800"/>
            </a:lvl6pPr>
            <a:lvl7pPr indent="-279400" lvl="6" marL="3200400" algn="l">
              <a:spcBef>
                <a:spcPts val="200"/>
              </a:spcBef>
              <a:spcAft>
                <a:spcPts val="0"/>
              </a:spcAft>
              <a:buClr>
                <a:schemeClr val="dk1"/>
              </a:buClr>
              <a:buSzPts val="800"/>
              <a:buChar char="•"/>
              <a:defRPr sz="800"/>
            </a:lvl7pPr>
            <a:lvl8pPr indent="-279400" lvl="7" marL="3657600" algn="l">
              <a:spcBef>
                <a:spcPts val="200"/>
              </a:spcBef>
              <a:spcAft>
                <a:spcPts val="0"/>
              </a:spcAft>
              <a:buClr>
                <a:schemeClr val="dk1"/>
              </a:buClr>
              <a:buSzPts val="800"/>
              <a:buChar char="•"/>
              <a:defRPr sz="800"/>
            </a:lvl8pPr>
            <a:lvl9pPr indent="-279400" lvl="8" marL="4114800" algn="l">
              <a:spcBef>
                <a:spcPts val="200"/>
              </a:spcBef>
              <a:spcAft>
                <a:spcPts val="0"/>
              </a:spcAft>
              <a:buClr>
                <a:schemeClr val="dk1"/>
              </a:buClr>
              <a:buSzPts val="800"/>
              <a:buChar char="•"/>
              <a:defRPr sz="800"/>
            </a:lvl9pPr>
          </a:lstStyle>
          <a:p/>
        </p:txBody>
      </p:sp>
      <p:sp>
        <p:nvSpPr>
          <p:cNvPr id="104" name="Google Shape;104;p21"/>
          <p:cNvSpPr txBox="1"/>
          <p:nvPr>
            <p:ph idx="3" type="body"/>
          </p:nvPr>
        </p:nvSpPr>
        <p:spPr>
          <a:xfrm>
            <a:off x="2322513" y="767556"/>
            <a:ext cx="2020888" cy="319881"/>
          </a:xfrm>
          <a:prstGeom prst="rect">
            <a:avLst/>
          </a:prstGeom>
          <a:noFill/>
          <a:ln>
            <a:noFill/>
          </a:ln>
        </p:spPr>
        <p:txBody>
          <a:bodyPr anchorCtr="0" anchor="b" bIns="22850" lIns="45725" spcFirstLastPara="1" rIns="45725" wrap="square" tIns="22850">
            <a:normAutofit/>
          </a:bodyPr>
          <a:lstStyle>
            <a:lvl1pPr indent="-228600" lvl="0" marL="457200" algn="l">
              <a:spcBef>
                <a:spcPts val="200"/>
              </a:spcBef>
              <a:spcAft>
                <a:spcPts val="0"/>
              </a:spcAft>
              <a:buClr>
                <a:schemeClr val="dk1"/>
              </a:buClr>
              <a:buSzPts val="1200"/>
              <a:buNone/>
              <a:defRPr b="1" sz="1200"/>
            </a:lvl1pPr>
            <a:lvl2pPr indent="-228600" lvl="1" marL="914400" algn="l">
              <a:spcBef>
                <a:spcPts val="200"/>
              </a:spcBef>
              <a:spcAft>
                <a:spcPts val="0"/>
              </a:spcAft>
              <a:buClr>
                <a:schemeClr val="dk1"/>
              </a:buClr>
              <a:buSzPts val="1000"/>
              <a:buNone/>
              <a:defRPr b="1" sz="1000"/>
            </a:lvl2pPr>
            <a:lvl3pPr indent="-228600" lvl="2" marL="1371600" algn="l">
              <a:spcBef>
                <a:spcPts val="200"/>
              </a:spcBef>
              <a:spcAft>
                <a:spcPts val="0"/>
              </a:spcAft>
              <a:buClr>
                <a:schemeClr val="dk1"/>
              </a:buClr>
              <a:buSzPts val="900"/>
              <a:buNone/>
              <a:defRPr b="1" sz="900"/>
            </a:lvl3pPr>
            <a:lvl4pPr indent="-228600" lvl="3" marL="1828800" algn="l">
              <a:spcBef>
                <a:spcPts val="200"/>
              </a:spcBef>
              <a:spcAft>
                <a:spcPts val="0"/>
              </a:spcAft>
              <a:buClr>
                <a:schemeClr val="dk1"/>
              </a:buClr>
              <a:buSzPts val="800"/>
              <a:buNone/>
              <a:defRPr b="1" sz="800"/>
            </a:lvl4pPr>
            <a:lvl5pPr indent="-228600" lvl="4" marL="2286000" algn="l">
              <a:spcBef>
                <a:spcPts val="200"/>
              </a:spcBef>
              <a:spcAft>
                <a:spcPts val="0"/>
              </a:spcAft>
              <a:buClr>
                <a:schemeClr val="dk1"/>
              </a:buClr>
              <a:buSzPts val="800"/>
              <a:buNone/>
              <a:defRPr b="1" sz="800"/>
            </a:lvl5pPr>
            <a:lvl6pPr indent="-228600" lvl="5" marL="2743200" algn="l">
              <a:spcBef>
                <a:spcPts val="200"/>
              </a:spcBef>
              <a:spcAft>
                <a:spcPts val="0"/>
              </a:spcAft>
              <a:buClr>
                <a:schemeClr val="dk1"/>
              </a:buClr>
              <a:buSzPts val="800"/>
              <a:buNone/>
              <a:defRPr b="1" sz="800"/>
            </a:lvl6pPr>
            <a:lvl7pPr indent="-228600" lvl="6" marL="3200400" algn="l">
              <a:spcBef>
                <a:spcPts val="200"/>
              </a:spcBef>
              <a:spcAft>
                <a:spcPts val="0"/>
              </a:spcAft>
              <a:buClr>
                <a:schemeClr val="dk1"/>
              </a:buClr>
              <a:buSzPts val="800"/>
              <a:buNone/>
              <a:defRPr b="1" sz="800"/>
            </a:lvl7pPr>
            <a:lvl8pPr indent="-228600" lvl="7" marL="3657600" algn="l">
              <a:spcBef>
                <a:spcPts val="200"/>
              </a:spcBef>
              <a:spcAft>
                <a:spcPts val="0"/>
              </a:spcAft>
              <a:buClr>
                <a:schemeClr val="dk1"/>
              </a:buClr>
              <a:buSzPts val="800"/>
              <a:buNone/>
              <a:defRPr b="1" sz="800"/>
            </a:lvl8pPr>
            <a:lvl9pPr indent="-228600" lvl="8" marL="4114800" algn="l">
              <a:spcBef>
                <a:spcPts val="200"/>
              </a:spcBef>
              <a:spcAft>
                <a:spcPts val="0"/>
              </a:spcAft>
              <a:buClr>
                <a:schemeClr val="dk1"/>
              </a:buClr>
              <a:buSzPts val="800"/>
              <a:buNone/>
              <a:defRPr b="1" sz="800"/>
            </a:lvl9pPr>
          </a:lstStyle>
          <a:p/>
        </p:txBody>
      </p:sp>
      <p:sp>
        <p:nvSpPr>
          <p:cNvPr id="105" name="Google Shape;105;p21"/>
          <p:cNvSpPr txBox="1"/>
          <p:nvPr>
            <p:ph idx="4" type="body"/>
          </p:nvPr>
        </p:nvSpPr>
        <p:spPr>
          <a:xfrm>
            <a:off x="2322513" y="1087438"/>
            <a:ext cx="2020888" cy="1975644"/>
          </a:xfrm>
          <a:prstGeom prst="rect">
            <a:avLst/>
          </a:prstGeom>
          <a:noFill/>
          <a:ln>
            <a:noFill/>
          </a:ln>
        </p:spPr>
        <p:txBody>
          <a:bodyPr anchorCtr="0" anchor="t" bIns="22850" lIns="45725" spcFirstLastPara="1" rIns="45725" wrap="square" tIns="22850">
            <a:normAutofit/>
          </a:bodyPr>
          <a:lstStyle>
            <a:lvl1pPr indent="-304800" lvl="0" marL="457200" algn="l">
              <a:spcBef>
                <a:spcPts val="200"/>
              </a:spcBef>
              <a:spcAft>
                <a:spcPts val="0"/>
              </a:spcAft>
              <a:buClr>
                <a:schemeClr val="dk1"/>
              </a:buClr>
              <a:buSzPts val="1200"/>
              <a:buChar char="•"/>
              <a:defRPr sz="1200"/>
            </a:lvl1pPr>
            <a:lvl2pPr indent="-292100" lvl="1" marL="914400" algn="l">
              <a:spcBef>
                <a:spcPts val="200"/>
              </a:spcBef>
              <a:spcAft>
                <a:spcPts val="0"/>
              </a:spcAft>
              <a:buClr>
                <a:schemeClr val="dk1"/>
              </a:buClr>
              <a:buSzPts val="1000"/>
              <a:buChar char="–"/>
              <a:defRPr sz="1000"/>
            </a:lvl2pPr>
            <a:lvl3pPr indent="-285750" lvl="2" marL="1371600" algn="l">
              <a:spcBef>
                <a:spcPts val="200"/>
              </a:spcBef>
              <a:spcAft>
                <a:spcPts val="0"/>
              </a:spcAft>
              <a:buClr>
                <a:schemeClr val="dk1"/>
              </a:buClr>
              <a:buSzPts val="900"/>
              <a:buChar char="•"/>
              <a:defRPr sz="900"/>
            </a:lvl3pPr>
            <a:lvl4pPr indent="-279400" lvl="3" marL="1828800" algn="l">
              <a:spcBef>
                <a:spcPts val="200"/>
              </a:spcBef>
              <a:spcAft>
                <a:spcPts val="0"/>
              </a:spcAft>
              <a:buClr>
                <a:schemeClr val="dk1"/>
              </a:buClr>
              <a:buSzPts val="800"/>
              <a:buChar char="–"/>
              <a:defRPr sz="800"/>
            </a:lvl4pPr>
            <a:lvl5pPr indent="-279400" lvl="4" marL="2286000" algn="l">
              <a:spcBef>
                <a:spcPts val="200"/>
              </a:spcBef>
              <a:spcAft>
                <a:spcPts val="0"/>
              </a:spcAft>
              <a:buClr>
                <a:schemeClr val="dk1"/>
              </a:buClr>
              <a:buSzPts val="800"/>
              <a:buChar char="»"/>
              <a:defRPr sz="800"/>
            </a:lvl5pPr>
            <a:lvl6pPr indent="-279400" lvl="5" marL="2743200" algn="l">
              <a:spcBef>
                <a:spcPts val="200"/>
              </a:spcBef>
              <a:spcAft>
                <a:spcPts val="0"/>
              </a:spcAft>
              <a:buClr>
                <a:schemeClr val="dk1"/>
              </a:buClr>
              <a:buSzPts val="800"/>
              <a:buChar char="•"/>
              <a:defRPr sz="800"/>
            </a:lvl6pPr>
            <a:lvl7pPr indent="-279400" lvl="6" marL="3200400" algn="l">
              <a:spcBef>
                <a:spcPts val="200"/>
              </a:spcBef>
              <a:spcAft>
                <a:spcPts val="0"/>
              </a:spcAft>
              <a:buClr>
                <a:schemeClr val="dk1"/>
              </a:buClr>
              <a:buSzPts val="800"/>
              <a:buChar char="•"/>
              <a:defRPr sz="800"/>
            </a:lvl7pPr>
            <a:lvl8pPr indent="-279400" lvl="7" marL="3657600" algn="l">
              <a:spcBef>
                <a:spcPts val="200"/>
              </a:spcBef>
              <a:spcAft>
                <a:spcPts val="0"/>
              </a:spcAft>
              <a:buClr>
                <a:schemeClr val="dk1"/>
              </a:buClr>
              <a:buSzPts val="800"/>
              <a:buChar char="•"/>
              <a:defRPr sz="800"/>
            </a:lvl8pPr>
            <a:lvl9pPr indent="-279400" lvl="8" marL="4114800" algn="l">
              <a:spcBef>
                <a:spcPts val="200"/>
              </a:spcBef>
              <a:spcAft>
                <a:spcPts val="0"/>
              </a:spcAft>
              <a:buClr>
                <a:schemeClr val="dk1"/>
              </a:buClr>
              <a:buSzPts val="800"/>
              <a:buChar char="•"/>
              <a:defRPr sz="800"/>
            </a:lvl9pPr>
          </a:lstStyle>
          <a:p/>
        </p:txBody>
      </p:sp>
      <p:sp>
        <p:nvSpPr>
          <p:cNvPr id="106" name="Google Shape;106;p21"/>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07" name="Google Shape;107;p21"/>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08" name="Google Shape;108;p21"/>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9" name="Shape 109"/>
        <p:cNvGrpSpPr/>
        <p:nvPr/>
      </p:nvGrpSpPr>
      <p:grpSpPr>
        <a:xfrm>
          <a:off x="0" y="0"/>
          <a:ext cx="0" cy="0"/>
          <a:chOff x="0" y="0"/>
          <a:chExt cx="0" cy="0"/>
        </a:xfrm>
      </p:grpSpPr>
      <p:sp>
        <p:nvSpPr>
          <p:cNvPr id="110" name="Google Shape;110;p22"/>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11" name="Google Shape;111;p22"/>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12" name="Google Shape;112;p22"/>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13" name="Google Shape;113;p22"/>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14" name="Shape 114"/>
        <p:cNvGrpSpPr/>
        <p:nvPr/>
      </p:nvGrpSpPr>
      <p:grpSpPr>
        <a:xfrm>
          <a:off x="0" y="0"/>
          <a:ext cx="0" cy="0"/>
          <a:chOff x="0" y="0"/>
          <a:chExt cx="0" cy="0"/>
        </a:xfrm>
      </p:grpSpPr>
      <p:sp>
        <p:nvSpPr>
          <p:cNvPr id="115" name="Google Shape;115;p23"/>
          <p:cNvSpPr txBox="1"/>
          <p:nvPr>
            <p:ph type="title"/>
          </p:nvPr>
        </p:nvSpPr>
        <p:spPr>
          <a:xfrm>
            <a:off x="228600" y="136525"/>
            <a:ext cx="1504157" cy="581025"/>
          </a:xfrm>
          <a:prstGeom prst="rect">
            <a:avLst/>
          </a:prstGeom>
          <a:noFill/>
          <a:ln>
            <a:noFill/>
          </a:ln>
        </p:spPr>
        <p:txBody>
          <a:bodyPr anchorCtr="0" anchor="b" bIns="22850" lIns="45725" spcFirstLastPara="1" rIns="45725" wrap="square" tIns="22850">
            <a:normAutofit/>
          </a:bodyPr>
          <a:lstStyle>
            <a:lvl1pPr lvl="0" algn="l">
              <a:spcBef>
                <a:spcPts val="0"/>
              </a:spcBef>
              <a:spcAft>
                <a:spcPts val="0"/>
              </a:spcAft>
              <a:buClr>
                <a:schemeClr val="dk1"/>
              </a:buClr>
              <a:buSzPts val="1000"/>
              <a:buFont typeface="Calibri"/>
              <a:buNone/>
              <a:defRPr b="1" sz="1000"/>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16" name="Google Shape;116;p23"/>
          <p:cNvSpPr txBox="1"/>
          <p:nvPr>
            <p:ph idx="1" type="body"/>
          </p:nvPr>
        </p:nvSpPr>
        <p:spPr>
          <a:xfrm>
            <a:off x="1787525" y="136525"/>
            <a:ext cx="2555875" cy="2926557"/>
          </a:xfrm>
          <a:prstGeom prst="rect">
            <a:avLst/>
          </a:prstGeom>
          <a:noFill/>
          <a:ln>
            <a:noFill/>
          </a:ln>
        </p:spPr>
        <p:txBody>
          <a:bodyPr anchorCtr="0" anchor="t" bIns="22850" lIns="45725" spcFirstLastPara="1" rIns="45725" wrap="square" tIns="22850">
            <a:normAutofit/>
          </a:bodyPr>
          <a:lstStyle>
            <a:lvl1pPr indent="-330200" lvl="0" marL="457200" algn="l">
              <a:spcBef>
                <a:spcPts val="300"/>
              </a:spcBef>
              <a:spcAft>
                <a:spcPts val="0"/>
              </a:spcAft>
              <a:buClr>
                <a:schemeClr val="dk1"/>
              </a:buClr>
              <a:buSzPts val="1600"/>
              <a:buChar char="•"/>
              <a:defRPr sz="1600"/>
            </a:lvl1pPr>
            <a:lvl2pPr indent="-317500" lvl="1" marL="914400" algn="l">
              <a:spcBef>
                <a:spcPts val="300"/>
              </a:spcBef>
              <a:spcAft>
                <a:spcPts val="0"/>
              </a:spcAft>
              <a:buClr>
                <a:schemeClr val="dk1"/>
              </a:buClr>
              <a:buSzPts val="1400"/>
              <a:buChar char="–"/>
              <a:defRPr sz="1400"/>
            </a:lvl2pPr>
            <a:lvl3pPr indent="-304800" lvl="2" marL="1371600" algn="l">
              <a:spcBef>
                <a:spcPts val="200"/>
              </a:spcBef>
              <a:spcAft>
                <a:spcPts val="0"/>
              </a:spcAft>
              <a:buClr>
                <a:schemeClr val="dk1"/>
              </a:buClr>
              <a:buSzPts val="1200"/>
              <a:buChar char="•"/>
              <a:defRPr sz="1200"/>
            </a:lvl3pPr>
            <a:lvl4pPr indent="-292100" lvl="3" marL="1828800" algn="l">
              <a:spcBef>
                <a:spcPts val="200"/>
              </a:spcBef>
              <a:spcAft>
                <a:spcPts val="0"/>
              </a:spcAft>
              <a:buClr>
                <a:schemeClr val="dk1"/>
              </a:buClr>
              <a:buSzPts val="1000"/>
              <a:buChar char="–"/>
              <a:defRPr sz="1000"/>
            </a:lvl4pPr>
            <a:lvl5pPr indent="-292100" lvl="4" marL="2286000" algn="l">
              <a:spcBef>
                <a:spcPts val="200"/>
              </a:spcBef>
              <a:spcAft>
                <a:spcPts val="0"/>
              </a:spcAft>
              <a:buClr>
                <a:schemeClr val="dk1"/>
              </a:buClr>
              <a:buSzPts val="1000"/>
              <a:buChar char="»"/>
              <a:defRPr sz="1000"/>
            </a:lvl5pPr>
            <a:lvl6pPr indent="-292100" lvl="5" marL="2743200" algn="l">
              <a:spcBef>
                <a:spcPts val="200"/>
              </a:spcBef>
              <a:spcAft>
                <a:spcPts val="0"/>
              </a:spcAft>
              <a:buClr>
                <a:schemeClr val="dk1"/>
              </a:buClr>
              <a:buSzPts val="1000"/>
              <a:buChar char="•"/>
              <a:defRPr sz="1000"/>
            </a:lvl6pPr>
            <a:lvl7pPr indent="-292100" lvl="6" marL="3200400" algn="l">
              <a:spcBef>
                <a:spcPts val="200"/>
              </a:spcBef>
              <a:spcAft>
                <a:spcPts val="0"/>
              </a:spcAft>
              <a:buClr>
                <a:schemeClr val="dk1"/>
              </a:buClr>
              <a:buSzPts val="1000"/>
              <a:buChar char="•"/>
              <a:defRPr sz="1000"/>
            </a:lvl7pPr>
            <a:lvl8pPr indent="-292100" lvl="7" marL="3657600" algn="l">
              <a:spcBef>
                <a:spcPts val="200"/>
              </a:spcBef>
              <a:spcAft>
                <a:spcPts val="0"/>
              </a:spcAft>
              <a:buClr>
                <a:schemeClr val="dk1"/>
              </a:buClr>
              <a:buSzPts val="1000"/>
              <a:buChar char="•"/>
              <a:defRPr sz="1000"/>
            </a:lvl8pPr>
            <a:lvl9pPr indent="-292100" lvl="8" marL="4114800" algn="l">
              <a:spcBef>
                <a:spcPts val="200"/>
              </a:spcBef>
              <a:spcAft>
                <a:spcPts val="0"/>
              </a:spcAft>
              <a:buClr>
                <a:schemeClr val="dk1"/>
              </a:buClr>
              <a:buSzPts val="1000"/>
              <a:buChar char="•"/>
              <a:defRPr sz="1000"/>
            </a:lvl9pPr>
          </a:lstStyle>
          <a:p/>
        </p:txBody>
      </p:sp>
      <p:sp>
        <p:nvSpPr>
          <p:cNvPr id="117" name="Google Shape;117;p23"/>
          <p:cNvSpPr txBox="1"/>
          <p:nvPr>
            <p:ph idx="2" type="body"/>
          </p:nvPr>
        </p:nvSpPr>
        <p:spPr>
          <a:xfrm>
            <a:off x="228600" y="717550"/>
            <a:ext cx="1504157" cy="2345532"/>
          </a:xfrm>
          <a:prstGeom prst="rect">
            <a:avLst/>
          </a:prstGeom>
          <a:noFill/>
          <a:ln>
            <a:noFill/>
          </a:ln>
        </p:spPr>
        <p:txBody>
          <a:bodyPr anchorCtr="0" anchor="t" bIns="22850" lIns="45725" spcFirstLastPara="1" rIns="45725" wrap="square" tIns="22850">
            <a:normAutofit/>
          </a:bodyPr>
          <a:lstStyle>
            <a:lvl1pPr indent="-228600" lvl="0" marL="457200" algn="l">
              <a:spcBef>
                <a:spcPts val="100"/>
              </a:spcBef>
              <a:spcAft>
                <a:spcPts val="0"/>
              </a:spcAft>
              <a:buClr>
                <a:schemeClr val="dk1"/>
              </a:buClr>
              <a:buSzPts val="700"/>
              <a:buNone/>
              <a:defRPr sz="700"/>
            </a:lvl1pPr>
            <a:lvl2pPr indent="-228600" lvl="1" marL="914400" algn="l">
              <a:spcBef>
                <a:spcPts val="100"/>
              </a:spcBef>
              <a:spcAft>
                <a:spcPts val="0"/>
              </a:spcAft>
              <a:buClr>
                <a:schemeClr val="dk1"/>
              </a:buClr>
              <a:buSzPts val="600"/>
              <a:buNone/>
              <a:defRPr sz="600"/>
            </a:lvl2pPr>
            <a:lvl3pPr indent="-228600" lvl="2" marL="1371600" algn="l">
              <a:spcBef>
                <a:spcPts val="100"/>
              </a:spcBef>
              <a:spcAft>
                <a:spcPts val="0"/>
              </a:spcAft>
              <a:buClr>
                <a:schemeClr val="dk1"/>
              </a:buClr>
              <a:buSzPts val="500"/>
              <a:buNone/>
              <a:defRPr sz="500"/>
            </a:lvl3pPr>
            <a:lvl4pPr indent="-228600" lvl="3" marL="1828800" algn="l">
              <a:spcBef>
                <a:spcPts val="100"/>
              </a:spcBef>
              <a:spcAft>
                <a:spcPts val="0"/>
              </a:spcAft>
              <a:buClr>
                <a:schemeClr val="dk1"/>
              </a:buClr>
              <a:buSzPts val="500"/>
              <a:buNone/>
              <a:defRPr sz="500"/>
            </a:lvl4pPr>
            <a:lvl5pPr indent="-228600" lvl="4" marL="2286000" algn="l">
              <a:spcBef>
                <a:spcPts val="100"/>
              </a:spcBef>
              <a:spcAft>
                <a:spcPts val="0"/>
              </a:spcAft>
              <a:buClr>
                <a:schemeClr val="dk1"/>
              </a:buClr>
              <a:buSzPts val="500"/>
              <a:buNone/>
              <a:defRPr sz="500"/>
            </a:lvl5pPr>
            <a:lvl6pPr indent="-228600" lvl="5" marL="2743200" algn="l">
              <a:spcBef>
                <a:spcPts val="100"/>
              </a:spcBef>
              <a:spcAft>
                <a:spcPts val="0"/>
              </a:spcAft>
              <a:buClr>
                <a:schemeClr val="dk1"/>
              </a:buClr>
              <a:buSzPts val="500"/>
              <a:buNone/>
              <a:defRPr sz="500"/>
            </a:lvl6pPr>
            <a:lvl7pPr indent="-228600" lvl="6" marL="3200400" algn="l">
              <a:spcBef>
                <a:spcPts val="100"/>
              </a:spcBef>
              <a:spcAft>
                <a:spcPts val="0"/>
              </a:spcAft>
              <a:buClr>
                <a:schemeClr val="dk1"/>
              </a:buClr>
              <a:buSzPts val="500"/>
              <a:buNone/>
              <a:defRPr sz="500"/>
            </a:lvl7pPr>
            <a:lvl8pPr indent="-228600" lvl="7" marL="3657600" algn="l">
              <a:spcBef>
                <a:spcPts val="100"/>
              </a:spcBef>
              <a:spcAft>
                <a:spcPts val="0"/>
              </a:spcAft>
              <a:buClr>
                <a:schemeClr val="dk1"/>
              </a:buClr>
              <a:buSzPts val="500"/>
              <a:buNone/>
              <a:defRPr sz="500"/>
            </a:lvl8pPr>
            <a:lvl9pPr indent="-228600" lvl="8" marL="4114800" algn="l">
              <a:spcBef>
                <a:spcPts val="100"/>
              </a:spcBef>
              <a:spcAft>
                <a:spcPts val="0"/>
              </a:spcAft>
              <a:buClr>
                <a:schemeClr val="dk1"/>
              </a:buClr>
              <a:buSzPts val="500"/>
              <a:buNone/>
              <a:defRPr sz="500"/>
            </a:lvl9pPr>
          </a:lstStyle>
          <a:p/>
        </p:txBody>
      </p:sp>
      <p:sp>
        <p:nvSpPr>
          <p:cNvPr id="118" name="Google Shape;118;p23"/>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19" name="Google Shape;119;p23"/>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20" name="Google Shape;120;p23"/>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21" name="Shape 121"/>
        <p:cNvGrpSpPr/>
        <p:nvPr/>
      </p:nvGrpSpPr>
      <p:grpSpPr>
        <a:xfrm>
          <a:off x="0" y="0"/>
          <a:ext cx="0" cy="0"/>
          <a:chOff x="0" y="0"/>
          <a:chExt cx="0" cy="0"/>
        </a:xfrm>
      </p:grpSpPr>
      <p:sp>
        <p:nvSpPr>
          <p:cNvPr id="122" name="Google Shape;122;p24"/>
          <p:cNvSpPr txBox="1"/>
          <p:nvPr>
            <p:ph type="title"/>
          </p:nvPr>
        </p:nvSpPr>
        <p:spPr>
          <a:xfrm>
            <a:off x="896144" y="2400300"/>
            <a:ext cx="2743200" cy="283369"/>
          </a:xfrm>
          <a:prstGeom prst="rect">
            <a:avLst/>
          </a:prstGeom>
          <a:noFill/>
          <a:ln>
            <a:noFill/>
          </a:ln>
        </p:spPr>
        <p:txBody>
          <a:bodyPr anchorCtr="0" anchor="b" bIns="22850" lIns="45725" spcFirstLastPara="1" rIns="45725" wrap="square" tIns="22850">
            <a:normAutofit/>
          </a:bodyPr>
          <a:lstStyle>
            <a:lvl1pPr lvl="0" algn="l">
              <a:spcBef>
                <a:spcPts val="0"/>
              </a:spcBef>
              <a:spcAft>
                <a:spcPts val="0"/>
              </a:spcAft>
              <a:buClr>
                <a:schemeClr val="dk1"/>
              </a:buClr>
              <a:buSzPts val="1000"/>
              <a:buFont typeface="Calibri"/>
              <a:buNone/>
              <a:defRPr b="1" sz="1000"/>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23" name="Google Shape;123;p24"/>
          <p:cNvSpPr/>
          <p:nvPr>
            <p:ph idx="2" type="pic"/>
          </p:nvPr>
        </p:nvSpPr>
        <p:spPr>
          <a:xfrm>
            <a:off x="896144" y="306388"/>
            <a:ext cx="2743200" cy="2057400"/>
          </a:xfrm>
          <a:prstGeom prst="rect">
            <a:avLst/>
          </a:prstGeom>
          <a:noFill/>
          <a:ln>
            <a:noFill/>
          </a:ln>
        </p:spPr>
      </p:sp>
      <p:sp>
        <p:nvSpPr>
          <p:cNvPr id="124" name="Google Shape;124;p24"/>
          <p:cNvSpPr txBox="1"/>
          <p:nvPr>
            <p:ph idx="1" type="body"/>
          </p:nvPr>
        </p:nvSpPr>
        <p:spPr>
          <a:xfrm>
            <a:off x="896144" y="2683669"/>
            <a:ext cx="2743200" cy="402431"/>
          </a:xfrm>
          <a:prstGeom prst="rect">
            <a:avLst/>
          </a:prstGeom>
          <a:noFill/>
          <a:ln>
            <a:noFill/>
          </a:ln>
        </p:spPr>
        <p:txBody>
          <a:bodyPr anchorCtr="0" anchor="t" bIns="22850" lIns="45725" spcFirstLastPara="1" rIns="45725" wrap="square" tIns="22850">
            <a:normAutofit/>
          </a:bodyPr>
          <a:lstStyle>
            <a:lvl1pPr indent="-228600" lvl="0" marL="457200" algn="l">
              <a:spcBef>
                <a:spcPts val="100"/>
              </a:spcBef>
              <a:spcAft>
                <a:spcPts val="0"/>
              </a:spcAft>
              <a:buClr>
                <a:schemeClr val="dk1"/>
              </a:buClr>
              <a:buSzPts val="700"/>
              <a:buNone/>
              <a:defRPr sz="700"/>
            </a:lvl1pPr>
            <a:lvl2pPr indent="-228600" lvl="1" marL="914400" algn="l">
              <a:spcBef>
                <a:spcPts val="100"/>
              </a:spcBef>
              <a:spcAft>
                <a:spcPts val="0"/>
              </a:spcAft>
              <a:buClr>
                <a:schemeClr val="dk1"/>
              </a:buClr>
              <a:buSzPts val="600"/>
              <a:buNone/>
              <a:defRPr sz="600"/>
            </a:lvl2pPr>
            <a:lvl3pPr indent="-228600" lvl="2" marL="1371600" algn="l">
              <a:spcBef>
                <a:spcPts val="100"/>
              </a:spcBef>
              <a:spcAft>
                <a:spcPts val="0"/>
              </a:spcAft>
              <a:buClr>
                <a:schemeClr val="dk1"/>
              </a:buClr>
              <a:buSzPts val="500"/>
              <a:buNone/>
              <a:defRPr sz="500"/>
            </a:lvl3pPr>
            <a:lvl4pPr indent="-228600" lvl="3" marL="1828800" algn="l">
              <a:spcBef>
                <a:spcPts val="100"/>
              </a:spcBef>
              <a:spcAft>
                <a:spcPts val="0"/>
              </a:spcAft>
              <a:buClr>
                <a:schemeClr val="dk1"/>
              </a:buClr>
              <a:buSzPts val="500"/>
              <a:buNone/>
              <a:defRPr sz="500"/>
            </a:lvl4pPr>
            <a:lvl5pPr indent="-228600" lvl="4" marL="2286000" algn="l">
              <a:spcBef>
                <a:spcPts val="100"/>
              </a:spcBef>
              <a:spcAft>
                <a:spcPts val="0"/>
              </a:spcAft>
              <a:buClr>
                <a:schemeClr val="dk1"/>
              </a:buClr>
              <a:buSzPts val="500"/>
              <a:buNone/>
              <a:defRPr sz="500"/>
            </a:lvl5pPr>
            <a:lvl6pPr indent="-228600" lvl="5" marL="2743200" algn="l">
              <a:spcBef>
                <a:spcPts val="100"/>
              </a:spcBef>
              <a:spcAft>
                <a:spcPts val="0"/>
              </a:spcAft>
              <a:buClr>
                <a:schemeClr val="dk1"/>
              </a:buClr>
              <a:buSzPts val="500"/>
              <a:buNone/>
              <a:defRPr sz="500"/>
            </a:lvl6pPr>
            <a:lvl7pPr indent="-228600" lvl="6" marL="3200400" algn="l">
              <a:spcBef>
                <a:spcPts val="100"/>
              </a:spcBef>
              <a:spcAft>
                <a:spcPts val="0"/>
              </a:spcAft>
              <a:buClr>
                <a:schemeClr val="dk1"/>
              </a:buClr>
              <a:buSzPts val="500"/>
              <a:buNone/>
              <a:defRPr sz="500"/>
            </a:lvl7pPr>
            <a:lvl8pPr indent="-228600" lvl="7" marL="3657600" algn="l">
              <a:spcBef>
                <a:spcPts val="100"/>
              </a:spcBef>
              <a:spcAft>
                <a:spcPts val="0"/>
              </a:spcAft>
              <a:buClr>
                <a:schemeClr val="dk1"/>
              </a:buClr>
              <a:buSzPts val="500"/>
              <a:buNone/>
              <a:defRPr sz="500"/>
            </a:lvl8pPr>
            <a:lvl9pPr indent="-228600" lvl="8" marL="4114800" algn="l">
              <a:spcBef>
                <a:spcPts val="100"/>
              </a:spcBef>
              <a:spcAft>
                <a:spcPts val="0"/>
              </a:spcAft>
              <a:buClr>
                <a:schemeClr val="dk1"/>
              </a:buClr>
              <a:buSzPts val="500"/>
              <a:buNone/>
              <a:defRPr sz="500"/>
            </a:lvl9pPr>
          </a:lstStyle>
          <a:p/>
        </p:txBody>
      </p:sp>
      <p:sp>
        <p:nvSpPr>
          <p:cNvPr id="125" name="Google Shape;125;p24"/>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26" name="Google Shape;126;p24"/>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27" name="Google Shape;127;p24"/>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28" name="Shape 128"/>
        <p:cNvGrpSpPr/>
        <p:nvPr/>
      </p:nvGrpSpPr>
      <p:grpSpPr>
        <a:xfrm>
          <a:off x="0" y="0"/>
          <a:ext cx="0" cy="0"/>
          <a:chOff x="0" y="0"/>
          <a:chExt cx="0" cy="0"/>
        </a:xfrm>
      </p:grpSpPr>
      <p:sp>
        <p:nvSpPr>
          <p:cNvPr id="129" name="Google Shape;129;p25"/>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30" name="Google Shape;130;p25"/>
          <p:cNvSpPr txBox="1"/>
          <p:nvPr>
            <p:ph idx="1" type="body"/>
          </p:nvPr>
        </p:nvSpPr>
        <p:spPr>
          <a:xfrm rot="5400000">
            <a:off x="1154509" y="-125809"/>
            <a:ext cx="2262982" cy="4114800"/>
          </a:xfrm>
          <a:prstGeom prst="rect">
            <a:avLst/>
          </a:prstGeom>
          <a:noFill/>
          <a:ln>
            <a:noFill/>
          </a:ln>
        </p:spPr>
        <p:txBody>
          <a:bodyPr anchorCtr="0" anchor="t" bIns="22850" lIns="45725" spcFirstLastPara="1" rIns="45725" wrap="square" tIns="22850">
            <a:normAutofit/>
          </a:bodyPr>
          <a:lstStyle>
            <a:lvl1pPr indent="-285750" lvl="0" marL="457200" algn="l">
              <a:spcBef>
                <a:spcPts val="200"/>
              </a:spcBef>
              <a:spcAft>
                <a:spcPts val="0"/>
              </a:spcAft>
              <a:buClr>
                <a:schemeClr val="dk1"/>
              </a:buClr>
              <a:buSzPts val="900"/>
              <a:buChar char="•"/>
              <a:defRPr/>
            </a:lvl1pPr>
            <a:lvl2pPr indent="-285750" lvl="1" marL="914400" algn="l">
              <a:spcBef>
                <a:spcPts val="200"/>
              </a:spcBef>
              <a:spcAft>
                <a:spcPts val="0"/>
              </a:spcAft>
              <a:buClr>
                <a:schemeClr val="dk1"/>
              </a:buClr>
              <a:buSzPts val="900"/>
              <a:buChar char="–"/>
              <a:defRPr/>
            </a:lvl2pPr>
            <a:lvl3pPr indent="-285750" lvl="2" marL="1371600" algn="l">
              <a:spcBef>
                <a:spcPts val="200"/>
              </a:spcBef>
              <a:spcAft>
                <a:spcPts val="0"/>
              </a:spcAft>
              <a:buClr>
                <a:schemeClr val="dk1"/>
              </a:buClr>
              <a:buSzPts val="900"/>
              <a:buChar char="•"/>
              <a:defRPr/>
            </a:lvl3pPr>
            <a:lvl4pPr indent="-285750" lvl="3" marL="1828800" algn="l">
              <a:spcBef>
                <a:spcPts val="200"/>
              </a:spcBef>
              <a:spcAft>
                <a:spcPts val="0"/>
              </a:spcAft>
              <a:buClr>
                <a:schemeClr val="dk1"/>
              </a:buClr>
              <a:buSzPts val="900"/>
              <a:buChar char="–"/>
              <a:defRPr/>
            </a:lvl4pPr>
            <a:lvl5pPr indent="-285750" lvl="4" marL="2286000" algn="l">
              <a:spcBef>
                <a:spcPts val="200"/>
              </a:spcBef>
              <a:spcAft>
                <a:spcPts val="0"/>
              </a:spcAft>
              <a:buClr>
                <a:schemeClr val="dk1"/>
              </a:buClr>
              <a:buSzPts val="900"/>
              <a:buChar char="»"/>
              <a:defRPr/>
            </a:lvl5pPr>
            <a:lvl6pPr indent="-285750" lvl="5" marL="2743200" algn="l">
              <a:spcBef>
                <a:spcPts val="200"/>
              </a:spcBef>
              <a:spcAft>
                <a:spcPts val="0"/>
              </a:spcAft>
              <a:buClr>
                <a:schemeClr val="dk1"/>
              </a:buClr>
              <a:buSzPts val="900"/>
              <a:buChar char="•"/>
              <a:defRPr/>
            </a:lvl6pPr>
            <a:lvl7pPr indent="-285750" lvl="6" marL="3200400" algn="l">
              <a:spcBef>
                <a:spcPts val="200"/>
              </a:spcBef>
              <a:spcAft>
                <a:spcPts val="0"/>
              </a:spcAft>
              <a:buClr>
                <a:schemeClr val="dk1"/>
              </a:buClr>
              <a:buSzPts val="900"/>
              <a:buChar char="•"/>
              <a:defRPr/>
            </a:lvl7pPr>
            <a:lvl8pPr indent="-285750" lvl="7" marL="3657600" algn="l">
              <a:spcBef>
                <a:spcPts val="200"/>
              </a:spcBef>
              <a:spcAft>
                <a:spcPts val="0"/>
              </a:spcAft>
              <a:buClr>
                <a:schemeClr val="dk1"/>
              </a:buClr>
              <a:buSzPts val="900"/>
              <a:buChar char="•"/>
              <a:defRPr/>
            </a:lvl8pPr>
            <a:lvl9pPr indent="-285750" lvl="8" marL="4114800" algn="l">
              <a:spcBef>
                <a:spcPts val="200"/>
              </a:spcBef>
              <a:spcAft>
                <a:spcPts val="0"/>
              </a:spcAft>
              <a:buClr>
                <a:schemeClr val="dk1"/>
              </a:buClr>
              <a:buSzPts val="900"/>
              <a:buChar char="•"/>
              <a:defRPr/>
            </a:lvl9pPr>
          </a:lstStyle>
          <a:p/>
        </p:txBody>
      </p:sp>
      <p:sp>
        <p:nvSpPr>
          <p:cNvPr id="131" name="Google Shape;131;p25"/>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32" name="Google Shape;132;p25"/>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33" name="Google Shape;133;p25"/>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34" name="Shape 134"/>
        <p:cNvGrpSpPr/>
        <p:nvPr/>
      </p:nvGrpSpPr>
      <p:grpSpPr>
        <a:xfrm>
          <a:off x="0" y="0"/>
          <a:ext cx="0" cy="0"/>
          <a:chOff x="0" y="0"/>
          <a:chExt cx="0" cy="0"/>
        </a:xfrm>
      </p:grpSpPr>
      <p:sp>
        <p:nvSpPr>
          <p:cNvPr id="135" name="Google Shape;135;p26"/>
          <p:cNvSpPr txBox="1"/>
          <p:nvPr>
            <p:ph type="title"/>
          </p:nvPr>
        </p:nvSpPr>
        <p:spPr>
          <a:xfrm rot="5400000">
            <a:off x="2366169" y="1085850"/>
            <a:ext cx="2925763" cy="10287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36" name="Google Shape;136;p26"/>
          <p:cNvSpPr txBox="1"/>
          <p:nvPr>
            <p:ph idx="1" type="body"/>
          </p:nvPr>
        </p:nvSpPr>
        <p:spPr>
          <a:xfrm rot="5400000">
            <a:off x="270669" y="95250"/>
            <a:ext cx="2925763" cy="3009900"/>
          </a:xfrm>
          <a:prstGeom prst="rect">
            <a:avLst/>
          </a:prstGeom>
          <a:noFill/>
          <a:ln>
            <a:noFill/>
          </a:ln>
        </p:spPr>
        <p:txBody>
          <a:bodyPr anchorCtr="0" anchor="t" bIns="22850" lIns="45725" spcFirstLastPara="1" rIns="45725" wrap="square" tIns="22850">
            <a:normAutofit/>
          </a:bodyPr>
          <a:lstStyle>
            <a:lvl1pPr indent="-285750" lvl="0" marL="457200" algn="l">
              <a:spcBef>
                <a:spcPts val="200"/>
              </a:spcBef>
              <a:spcAft>
                <a:spcPts val="0"/>
              </a:spcAft>
              <a:buClr>
                <a:schemeClr val="dk1"/>
              </a:buClr>
              <a:buSzPts val="900"/>
              <a:buChar char="•"/>
              <a:defRPr/>
            </a:lvl1pPr>
            <a:lvl2pPr indent="-285750" lvl="1" marL="914400" algn="l">
              <a:spcBef>
                <a:spcPts val="200"/>
              </a:spcBef>
              <a:spcAft>
                <a:spcPts val="0"/>
              </a:spcAft>
              <a:buClr>
                <a:schemeClr val="dk1"/>
              </a:buClr>
              <a:buSzPts val="900"/>
              <a:buChar char="–"/>
              <a:defRPr/>
            </a:lvl2pPr>
            <a:lvl3pPr indent="-285750" lvl="2" marL="1371600" algn="l">
              <a:spcBef>
                <a:spcPts val="200"/>
              </a:spcBef>
              <a:spcAft>
                <a:spcPts val="0"/>
              </a:spcAft>
              <a:buClr>
                <a:schemeClr val="dk1"/>
              </a:buClr>
              <a:buSzPts val="900"/>
              <a:buChar char="•"/>
              <a:defRPr/>
            </a:lvl3pPr>
            <a:lvl4pPr indent="-285750" lvl="3" marL="1828800" algn="l">
              <a:spcBef>
                <a:spcPts val="200"/>
              </a:spcBef>
              <a:spcAft>
                <a:spcPts val="0"/>
              </a:spcAft>
              <a:buClr>
                <a:schemeClr val="dk1"/>
              </a:buClr>
              <a:buSzPts val="900"/>
              <a:buChar char="–"/>
              <a:defRPr/>
            </a:lvl4pPr>
            <a:lvl5pPr indent="-285750" lvl="4" marL="2286000" algn="l">
              <a:spcBef>
                <a:spcPts val="200"/>
              </a:spcBef>
              <a:spcAft>
                <a:spcPts val="0"/>
              </a:spcAft>
              <a:buClr>
                <a:schemeClr val="dk1"/>
              </a:buClr>
              <a:buSzPts val="900"/>
              <a:buChar char="»"/>
              <a:defRPr/>
            </a:lvl5pPr>
            <a:lvl6pPr indent="-285750" lvl="5" marL="2743200" algn="l">
              <a:spcBef>
                <a:spcPts val="200"/>
              </a:spcBef>
              <a:spcAft>
                <a:spcPts val="0"/>
              </a:spcAft>
              <a:buClr>
                <a:schemeClr val="dk1"/>
              </a:buClr>
              <a:buSzPts val="900"/>
              <a:buChar char="•"/>
              <a:defRPr/>
            </a:lvl6pPr>
            <a:lvl7pPr indent="-285750" lvl="6" marL="3200400" algn="l">
              <a:spcBef>
                <a:spcPts val="200"/>
              </a:spcBef>
              <a:spcAft>
                <a:spcPts val="0"/>
              </a:spcAft>
              <a:buClr>
                <a:schemeClr val="dk1"/>
              </a:buClr>
              <a:buSzPts val="900"/>
              <a:buChar char="•"/>
              <a:defRPr/>
            </a:lvl7pPr>
            <a:lvl8pPr indent="-285750" lvl="7" marL="3657600" algn="l">
              <a:spcBef>
                <a:spcPts val="200"/>
              </a:spcBef>
              <a:spcAft>
                <a:spcPts val="0"/>
              </a:spcAft>
              <a:buClr>
                <a:schemeClr val="dk1"/>
              </a:buClr>
              <a:buSzPts val="900"/>
              <a:buChar char="•"/>
              <a:defRPr/>
            </a:lvl8pPr>
            <a:lvl9pPr indent="-285750" lvl="8" marL="4114800" algn="l">
              <a:spcBef>
                <a:spcPts val="200"/>
              </a:spcBef>
              <a:spcAft>
                <a:spcPts val="0"/>
              </a:spcAft>
              <a:buClr>
                <a:schemeClr val="dk1"/>
              </a:buClr>
              <a:buSzPts val="900"/>
              <a:buChar char="•"/>
              <a:defRPr/>
            </a:lvl9pPr>
          </a:lstStyle>
          <a:p/>
        </p:txBody>
      </p:sp>
      <p:sp>
        <p:nvSpPr>
          <p:cNvPr id="137" name="Google Shape;137;p26"/>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38" name="Google Shape;138;p26"/>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39" name="Google Shape;139;p26"/>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Only">
  <p:cSld name="1_Title Only">
    <p:spTree>
      <p:nvGrpSpPr>
        <p:cNvPr id="140" name="Shape 140"/>
        <p:cNvGrpSpPr/>
        <p:nvPr/>
      </p:nvGrpSpPr>
      <p:grpSpPr>
        <a:xfrm>
          <a:off x="0" y="0"/>
          <a:ext cx="0" cy="0"/>
          <a:chOff x="0" y="0"/>
          <a:chExt cx="0" cy="0"/>
        </a:xfrm>
      </p:grpSpPr>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oogle Cover Slide">
  <p:cSld name="Google Cover Slide">
    <p:bg>
      <p:bgPr>
        <a:solidFill>
          <a:srgbClr val="FFFFFF"/>
        </a:solidFill>
      </p:bgPr>
    </p:bg>
    <p:spTree>
      <p:nvGrpSpPr>
        <p:cNvPr id="141" name="Shape 141"/>
        <p:cNvGrpSpPr/>
        <p:nvPr/>
      </p:nvGrpSpPr>
      <p:grpSpPr>
        <a:xfrm>
          <a:off x="0" y="0"/>
          <a:ext cx="0" cy="0"/>
          <a:chOff x="0" y="0"/>
          <a:chExt cx="0" cy="0"/>
        </a:xfrm>
      </p:grpSpPr>
      <p:sp>
        <p:nvSpPr>
          <p:cNvPr id="142" name="Google Shape;142;p28"/>
          <p:cNvSpPr txBox="1"/>
          <p:nvPr>
            <p:ph idx="12" type="sldNum"/>
          </p:nvPr>
        </p:nvSpPr>
        <p:spPr>
          <a:xfrm>
            <a:off x="8556784" y="4749851"/>
            <a:ext cx="548700" cy="393600"/>
          </a:xfrm>
          <a:prstGeom prst="rect">
            <a:avLst/>
          </a:prstGeom>
          <a:noFill/>
          <a:ln>
            <a:noFill/>
          </a:ln>
        </p:spPr>
        <p:txBody>
          <a:bodyPr anchorCtr="0" anchor="t" bIns="68575" lIns="68575" spcFirstLastPara="1" rIns="68575" wrap="square" tIns="68575">
            <a:normAutofit/>
          </a:bodyPr>
          <a:lstStyle>
            <a:lvl1pPr indent="0" lvl="0" marL="0" marR="0" rtl="0" algn="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grpSp>
        <p:nvGrpSpPr>
          <p:cNvPr id="143" name="Google Shape;143;p28"/>
          <p:cNvGrpSpPr/>
          <p:nvPr/>
        </p:nvGrpSpPr>
        <p:grpSpPr>
          <a:xfrm>
            <a:off x="522581" y="319550"/>
            <a:ext cx="1968246" cy="271125"/>
            <a:chOff x="522575" y="1097292"/>
            <a:chExt cx="2624328" cy="361500"/>
          </a:xfrm>
        </p:grpSpPr>
        <p:pic>
          <p:nvPicPr>
            <p:cNvPr id="144" name="Google Shape;144;p28"/>
            <p:cNvPicPr preferRelativeResize="0"/>
            <p:nvPr/>
          </p:nvPicPr>
          <p:blipFill rotWithShape="1">
            <a:blip r:embed="rId2">
              <a:alphaModFix/>
            </a:blip>
            <a:srcRect b="0" l="0" r="-4482" t="0"/>
            <a:stretch/>
          </p:blipFill>
          <p:spPr>
            <a:xfrm>
              <a:off x="522575" y="1118022"/>
              <a:ext cx="1040600" cy="320040"/>
            </a:xfrm>
            <a:prstGeom prst="rect">
              <a:avLst/>
            </a:prstGeom>
            <a:noFill/>
            <a:ln>
              <a:noFill/>
            </a:ln>
          </p:spPr>
        </p:pic>
        <p:pic>
          <p:nvPicPr>
            <p:cNvPr id="145" name="Google Shape;145;p28"/>
            <p:cNvPicPr preferRelativeResize="0"/>
            <p:nvPr/>
          </p:nvPicPr>
          <p:blipFill rotWithShape="1">
            <a:blip r:embed="rId3">
              <a:alphaModFix/>
            </a:blip>
            <a:srcRect b="0" l="0" r="0" t="0"/>
            <a:stretch/>
          </p:blipFill>
          <p:spPr>
            <a:xfrm>
              <a:off x="1979276" y="1168375"/>
              <a:ext cx="1167627" cy="219334"/>
            </a:xfrm>
            <a:prstGeom prst="rect">
              <a:avLst/>
            </a:prstGeom>
            <a:noFill/>
            <a:ln>
              <a:noFill/>
            </a:ln>
          </p:spPr>
        </p:pic>
        <p:cxnSp>
          <p:nvCxnSpPr>
            <p:cNvPr id="146" name="Google Shape;146;p28"/>
            <p:cNvCxnSpPr/>
            <p:nvPr/>
          </p:nvCxnSpPr>
          <p:spPr>
            <a:xfrm>
              <a:off x="1771226" y="1097292"/>
              <a:ext cx="0" cy="361500"/>
            </a:xfrm>
            <a:prstGeom prst="straightConnector1">
              <a:avLst/>
            </a:prstGeom>
            <a:noFill/>
            <a:ln cap="flat" cmpd="sng" w="9525">
              <a:solidFill>
                <a:srgbClr val="5F6368"/>
              </a:solidFill>
              <a:prstDash val="solid"/>
              <a:round/>
              <a:headEnd len="sm" w="sm" type="none"/>
              <a:tailEnd len="sm" w="sm" type="none"/>
            </a:ln>
          </p:spPr>
        </p:cxnSp>
      </p:grpSp>
      <p:cxnSp>
        <p:nvCxnSpPr>
          <p:cNvPr id="147" name="Google Shape;147;p28"/>
          <p:cNvCxnSpPr/>
          <p:nvPr/>
        </p:nvCxnSpPr>
        <p:spPr>
          <a:xfrm>
            <a:off x="6233948" y="4879750"/>
            <a:ext cx="0" cy="126300"/>
          </a:xfrm>
          <a:prstGeom prst="straightConnector1">
            <a:avLst/>
          </a:prstGeom>
          <a:noFill/>
          <a:ln cap="flat" cmpd="sng" w="9525">
            <a:solidFill>
              <a:srgbClr val="999999"/>
            </a:solidFill>
            <a:prstDash val="solid"/>
            <a:round/>
            <a:headEnd len="sm" w="sm" type="none"/>
            <a:tailEnd len="sm" w="sm" type="none"/>
          </a:ln>
        </p:spPr>
      </p:cxnSp>
      <p:pic>
        <p:nvPicPr>
          <p:cNvPr id="148" name="Google Shape;148;p28"/>
          <p:cNvPicPr preferRelativeResize="0"/>
          <p:nvPr/>
        </p:nvPicPr>
        <p:blipFill rotWithShape="1">
          <a:blip r:embed="rId4">
            <a:alphaModFix/>
          </a:blip>
          <a:srcRect b="0" l="406" r="416" t="0"/>
          <a:stretch/>
        </p:blipFill>
        <p:spPr>
          <a:xfrm>
            <a:off x="5712032" y="4900595"/>
            <a:ext cx="486869" cy="92110"/>
          </a:xfrm>
          <a:prstGeom prst="rect">
            <a:avLst/>
          </a:prstGeom>
          <a:noFill/>
          <a:ln>
            <a:noFill/>
          </a:ln>
        </p:spPr>
      </p:pic>
      <p:pic>
        <p:nvPicPr>
          <p:cNvPr id="149" name="Google Shape;149;p28"/>
          <p:cNvPicPr preferRelativeResize="0"/>
          <p:nvPr/>
        </p:nvPicPr>
        <p:blipFill rotWithShape="1">
          <a:blip r:embed="rId5">
            <a:alphaModFix/>
          </a:blip>
          <a:srcRect b="0" l="0" r="0" t="0"/>
          <a:stretch/>
        </p:blipFill>
        <p:spPr>
          <a:xfrm>
            <a:off x="7931876" y="4877254"/>
            <a:ext cx="548701" cy="114499"/>
          </a:xfrm>
          <a:prstGeom prst="rect">
            <a:avLst/>
          </a:prstGeom>
          <a:noFill/>
          <a:ln>
            <a:noFill/>
          </a:ln>
        </p:spPr>
      </p:pic>
      <p:pic>
        <p:nvPicPr>
          <p:cNvPr id="150" name="Google Shape;150;p28"/>
          <p:cNvPicPr preferRelativeResize="0"/>
          <p:nvPr/>
        </p:nvPicPr>
        <p:blipFill rotWithShape="1">
          <a:blip r:embed="rId6">
            <a:alphaModFix/>
          </a:blip>
          <a:srcRect b="0" l="51590" r="0" t="0"/>
          <a:stretch/>
        </p:blipFill>
        <p:spPr>
          <a:xfrm>
            <a:off x="6244051" y="4687312"/>
            <a:ext cx="989901" cy="511178"/>
          </a:xfrm>
          <a:prstGeom prst="rect">
            <a:avLst/>
          </a:prstGeom>
          <a:noFill/>
          <a:ln>
            <a:noFill/>
          </a:ln>
        </p:spPr>
      </p:pic>
      <p:cxnSp>
        <p:nvCxnSpPr>
          <p:cNvPr id="151" name="Google Shape;151;p28"/>
          <p:cNvCxnSpPr/>
          <p:nvPr/>
        </p:nvCxnSpPr>
        <p:spPr>
          <a:xfrm>
            <a:off x="7244048" y="4871350"/>
            <a:ext cx="0" cy="126300"/>
          </a:xfrm>
          <a:prstGeom prst="straightConnector1">
            <a:avLst/>
          </a:prstGeom>
          <a:noFill/>
          <a:ln cap="flat" cmpd="sng" w="9525">
            <a:solidFill>
              <a:srgbClr val="999999"/>
            </a:solidFill>
            <a:prstDash val="solid"/>
            <a:round/>
            <a:headEnd len="sm" w="sm" type="none"/>
            <a:tailEnd len="sm" w="sm" type="none"/>
          </a:ln>
        </p:spPr>
      </p:cxnSp>
      <p:sp>
        <p:nvSpPr>
          <p:cNvPr id="152" name="Google Shape;152;p28"/>
          <p:cNvSpPr txBox="1"/>
          <p:nvPr/>
        </p:nvSpPr>
        <p:spPr>
          <a:xfrm>
            <a:off x="7184775" y="4796051"/>
            <a:ext cx="846000" cy="276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600"/>
              <a:buFont typeface="Arial"/>
              <a:buNone/>
            </a:pPr>
            <a:r>
              <a:rPr b="0" i="0" lang="en" sz="600" u="none" cap="none" strike="noStrike">
                <a:solidFill>
                  <a:srgbClr val="000000"/>
                </a:solidFill>
                <a:latin typeface="Arial"/>
                <a:ea typeface="Arial"/>
                <a:cs typeface="Arial"/>
                <a:sym typeface="Arial"/>
              </a:rPr>
              <a:t>with support from</a:t>
            </a:r>
            <a:endParaRPr b="0" i="0" sz="600" u="none" cap="none" strike="noStrike">
              <a:solidFill>
                <a:srgbClr val="000000"/>
              </a:solidFill>
              <a:latin typeface="Arial"/>
              <a:ea typeface="Arial"/>
              <a:cs typeface="Arial"/>
              <a:sym typeface="Arial"/>
            </a:endParaRPr>
          </a:p>
        </p:txBody>
      </p:sp>
      <p:pic>
        <p:nvPicPr>
          <p:cNvPr id="153" name="Google Shape;153;p28"/>
          <p:cNvPicPr preferRelativeResize="0"/>
          <p:nvPr/>
        </p:nvPicPr>
        <p:blipFill rotWithShape="1">
          <a:blip r:embed="rId7">
            <a:alphaModFix/>
          </a:blip>
          <a:srcRect b="0" l="0" r="0" t="0"/>
          <a:stretch/>
        </p:blipFill>
        <p:spPr>
          <a:xfrm>
            <a:off x="8610575" y="4845650"/>
            <a:ext cx="177700" cy="177700"/>
          </a:xfrm>
          <a:prstGeom prst="rect">
            <a:avLst/>
          </a:prstGeom>
          <a:noFill/>
          <a:ln>
            <a:noFill/>
          </a:ln>
        </p:spPr>
      </p:pic>
      <p:cxnSp>
        <p:nvCxnSpPr>
          <p:cNvPr id="154" name="Google Shape;154;p28"/>
          <p:cNvCxnSpPr/>
          <p:nvPr/>
        </p:nvCxnSpPr>
        <p:spPr>
          <a:xfrm>
            <a:off x="8545573" y="4871350"/>
            <a:ext cx="0" cy="126300"/>
          </a:xfrm>
          <a:prstGeom prst="straightConnector1">
            <a:avLst/>
          </a:prstGeom>
          <a:noFill/>
          <a:ln cap="flat" cmpd="sng" w="9525">
            <a:solidFill>
              <a:srgbClr val="999999"/>
            </a:solidFill>
            <a:prstDash val="solid"/>
            <a:round/>
            <a:headEnd len="sm" w="sm" type="none"/>
            <a:tailEnd len="sm" w="sm" type="none"/>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4.xml"/><Relationship Id="rId10" Type="http://schemas.openxmlformats.org/officeDocument/2006/relationships/slideLayout" Target="../slideLayouts/slideLayout23.xml"/><Relationship Id="rId13" Type="http://schemas.openxmlformats.org/officeDocument/2006/relationships/slideLayout" Target="../slideLayouts/slideLayout26.xml"/><Relationship Id="rId12" Type="http://schemas.openxmlformats.org/officeDocument/2006/relationships/slideLayout" Target="../slideLayouts/slideLayout25.xml"/><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1.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5" name="Shape 65"/>
        <p:cNvGrpSpPr/>
        <p:nvPr/>
      </p:nvGrpSpPr>
      <p:grpSpPr>
        <a:xfrm>
          <a:off x="0" y="0"/>
          <a:ext cx="0" cy="0"/>
          <a:chOff x="0" y="0"/>
          <a:chExt cx="0" cy="0"/>
        </a:xfrm>
      </p:grpSpPr>
      <p:sp>
        <p:nvSpPr>
          <p:cNvPr id="66" name="Google Shape;66;p15"/>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marR="0" rtl="0" algn="ctr">
              <a:spcBef>
                <a:spcPts val="0"/>
              </a:spcBef>
              <a:spcAft>
                <a:spcPts val="0"/>
              </a:spcAft>
              <a:buClr>
                <a:schemeClr val="dk1"/>
              </a:buClr>
              <a:buSzPts val="2200"/>
              <a:buFont typeface="Calibri"/>
              <a:buNone/>
              <a:defRPr b="0" i="0" sz="2200" u="none" cap="none" strike="noStrike">
                <a:solidFill>
                  <a:schemeClr val="dk1"/>
                </a:solidFill>
                <a:latin typeface="Calibri"/>
                <a:ea typeface="Calibri"/>
                <a:cs typeface="Calibri"/>
                <a:sym typeface="Calibri"/>
              </a:defRPr>
            </a:lvl1pPr>
            <a:lvl2pPr lvl="1">
              <a:spcBef>
                <a:spcPts val="0"/>
              </a:spcBef>
              <a:spcAft>
                <a:spcPts val="0"/>
              </a:spcAft>
              <a:buSzPts val="700"/>
              <a:buNone/>
              <a:defRPr sz="900"/>
            </a:lvl2pPr>
            <a:lvl3pPr lvl="2">
              <a:spcBef>
                <a:spcPts val="0"/>
              </a:spcBef>
              <a:spcAft>
                <a:spcPts val="0"/>
              </a:spcAft>
              <a:buSzPts val="700"/>
              <a:buNone/>
              <a:defRPr sz="900"/>
            </a:lvl3pPr>
            <a:lvl4pPr lvl="3">
              <a:spcBef>
                <a:spcPts val="0"/>
              </a:spcBef>
              <a:spcAft>
                <a:spcPts val="0"/>
              </a:spcAft>
              <a:buSzPts val="700"/>
              <a:buNone/>
              <a:defRPr sz="900"/>
            </a:lvl4pPr>
            <a:lvl5pPr lvl="4">
              <a:spcBef>
                <a:spcPts val="0"/>
              </a:spcBef>
              <a:spcAft>
                <a:spcPts val="0"/>
              </a:spcAft>
              <a:buSzPts val="700"/>
              <a:buNone/>
              <a:defRPr sz="900"/>
            </a:lvl5pPr>
            <a:lvl6pPr lvl="5">
              <a:spcBef>
                <a:spcPts val="0"/>
              </a:spcBef>
              <a:spcAft>
                <a:spcPts val="0"/>
              </a:spcAft>
              <a:buSzPts val="700"/>
              <a:buNone/>
              <a:defRPr sz="900"/>
            </a:lvl6pPr>
            <a:lvl7pPr lvl="6">
              <a:spcBef>
                <a:spcPts val="0"/>
              </a:spcBef>
              <a:spcAft>
                <a:spcPts val="0"/>
              </a:spcAft>
              <a:buSzPts val="700"/>
              <a:buNone/>
              <a:defRPr sz="900"/>
            </a:lvl7pPr>
            <a:lvl8pPr lvl="7">
              <a:spcBef>
                <a:spcPts val="0"/>
              </a:spcBef>
              <a:spcAft>
                <a:spcPts val="0"/>
              </a:spcAft>
              <a:buSzPts val="700"/>
              <a:buNone/>
              <a:defRPr sz="900"/>
            </a:lvl8pPr>
            <a:lvl9pPr lvl="8">
              <a:spcBef>
                <a:spcPts val="0"/>
              </a:spcBef>
              <a:spcAft>
                <a:spcPts val="0"/>
              </a:spcAft>
              <a:buSzPts val="700"/>
              <a:buNone/>
              <a:defRPr sz="900"/>
            </a:lvl9pPr>
          </a:lstStyle>
          <a:p/>
        </p:txBody>
      </p:sp>
      <p:sp>
        <p:nvSpPr>
          <p:cNvPr id="67" name="Google Shape;67;p15"/>
          <p:cNvSpPr txBox="1"/>
          <p:nvPr>
            <p:ph idx="1" type="body"/>
          </p:nvPr>
        </p:nvSpPr>
        <p:spPr>
          <a:xfrm>
            <a:off x="228600" y="800100"/>
            <a:ext cx="4114800" cy="2262982"/>
          </a:xfrm>
          <a:prstGeom prst="rect">
            <a:avLst/>
          </a:prstGeom>
          <a:noFill/>
          <a:ln>
            <a:noFill/>
          </a:ln>
        </p:spPr>
        <p:txBody>
          <a:bodyPr anchorCtr="0" anchor="t" bIns="22850" lIns="45725" spcFirstLastPara="1" rIns="45725" wrap="square" tIns="22850">
            <a:normAutofit/>
          </a:bodyPr>
          <a:lstStyle>
            <a:lvl1pPr indent="-330200" lvl="0" marL="457200" marR="0" rtl="0" algn="l">
              <a:spcBef>
                <a:spcPts val="3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1pPr>
            <a:lvl2pPr indent="-317500" lvl="1" marL="914400" marR="0" rtl="0" algn="l">
              <a:spcBef>
                <a:spcPts val="3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2pPr>
            <a:lvl3pPr indent="-304800" lvl="2" marL="1371600" marR="0" rtl="0" algn="l">
              <a:spcBef>
                <a:spcPts val="200"/>
              </a:spcBef>
              <a:spcAft>
                <a:spcPts val="0"/>
              </a:spcAft>
              <a:buClr>
                <a:schemeClr val="dk1"/>
              </a:buClr>
              <a:buSzPts val="1200"/>
              <a:buFont typeface="Arial"/>
              <a:buChar char="•"/>
              <a:defRPr b="0" i="0" sz="1200" u="none" cap="none" strike="noStrike">
                <a:solidFill>
                  <a:schemeClr val="dk1"/>
                </a:solidFill>
                <a:latin typeface="Calibri"/>
                <a:ea typeface="Calibri"/>
                <a:cs typeface="Calibri"/>
                <a:sym typeface="Calibri"/>
              </a:defRPr>
            </a:lvl3pPr>
            <a:lvl4pPr indent="-292100" lvl="3" marL="18288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4pPr>
            <a:lvl5pPr indent="-292100" lvl="4" marL="22860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5pPr>
            <a:lvl6pPr indent="-292100" lvl="5" marL="27432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6pPr>
            <a:lvl7pPr indent="-292100" lvl="6" marL="32004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7pPr>
            <a:lvl8pPr indent="-292100" lvl="7" marL="36576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8pPr>
            <a:lvl9pPr indent="-292100" lvl="8" marL="41148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9pPr>
          </a:lstStyle>
          <a:p/>
        </p:txBody>
      </p:sp>
      <p:sp>
        <p:nvSpPr>
          <p:cNvPr id="68" name="Google Shape;68;p15"/>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marR="0" rtl="0" algn="l">
              <a:spcBef>
                <a:spcPts val="0"/>
              </a:spcBef>
              <a:spcAft>
                <a:spcPts val="0"/>
              </a:spcAft>
              <a:buSzPts val="700"/>
              <a:buNone/>
              <a:defRPr b="0" i="0" sz="600" u="none" cap="none" strike="noStrike">
                <a:solidFill>
                  <a:srgbClr val="888888"/>
                </a:solidFill>
                <a:latin typeface="Calibri"/>
                <a:ea typeface="Calibri"/>
                <a:cs typeface="Calibri"/>
                <a:sym typeface="Calibri"/>
              </a:defRPr>
            </a:lvl1pPr>
            <a:lvl2pPr lvl="1"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2pPr>
            <a:lvl3pPr lvl="2"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3pPr>
            <a:lvl4pPr lvl="3"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4pPr>
            <a:lvl5pPr lvl="4"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5pPr>
            <a:lvl6pPr lvl="5"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6pPr>
            <a:lvl7pPr lvl="6"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7pPr>
            <a:lvl8pPr lvl="7"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8pPr>
            <a:lvl9pPr lvl="8"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9pPr>
          </a:lstStyle>
          <a:p/>
        </p:txBody>
      </p:sp>
      <p:sp>
        <p:nvSpPr>
          <p:cNvPr id="69" name="Google Shape;69;p15"/>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marR="0" rtl="0" algn="ctr">
              <a:spcBef>
                <a:spcPts val="0"/>
              </a:spcBef>
              <a:spcAft>
                <a:spcPts val="0"/>
              </a:spcAft>
              <a:buSzPts val="700"/>
              <a:buNone/>
              <a:defRPr b="0" i="0" sz="600" u="none" cap="none" strike="noStrike">
                <a:solidFill>
                  <a:srgbClr val="888888"/>
                </a:solidFill>
                <a:latin typeface="Calibri"/>
                <a:ea typeface="Calibri"/>
                <a:cs typeface="Calibri"/>
                <a:sym typeface="Calibri"/>
              </a:defRPr>
            </a:lvl1pPr>
            <a:lvl2pPr lvl="1"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2pPr>
            <a:lvl3pPr lvl="2"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3pPr>
            <a:lvl4pPr lvl="3"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4pPr>
            <a:lvl5pPr lvl="4"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5pPr>
            <a:lvl6pPr lvl="5"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6pPr>
            <a:lvl7pPr lvl="6"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7pPr>
            <a:lvl8pPr lvl="7"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8pPr>
            <a:lvl9pPr lvl="8"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9pPr>
          </a:lstStyle>
          <a:p/>
        </p:txBody>
      </p:sp>
      <p:sp>
        <p:nvSpPr>
          <p:cNvPr id="70" name="Google Shape;70;p15"/>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marR="0" rtl="0" algn="r">
              <a:spcBef>
                <a:spcPts val="0"/>
              </a:spcBef>
              <a:buNone/>
              <a:defRPr b="0" i="0" sz="600" u="none" cap="none" strike="noStrike">
                <a:solidFill>
                  <a:srgbClr val="888888"/>
                </a:solidFill>
                <a:latin typeface="Calibri"/>
                <a:ea typeface="Calibri"/>
                <a:cs typeface="Calibri"/>
                <a:sym typeface="Calibri"/>
              </a:defRPr>
            </a:lvl1pPr>
            <a:lvl2pPr indent="0" lvl="1" marL="0" marR="0" rtl="0" algn="r">
              <a:spcBef>
                <a:spcPts val="0"/>
              </a:spcBef>
              <a:buNone/>
              <a:defRPr b="0" i="0" sz="600" u="none" cap="none" strike="noStrike">
                <a:solidFill>
                  <a:srgbClr val="888888"/>
                </a:solidFill>
                <a:latin typeface="Calibri"/>
                <a:ea typeface="Calibri"/>
                <a:cs typeface="Calibri"/>
                <a:sym typeface="Calibri"/>
              </a:defRPr>
            </a:lvl2pPr>
            <a:lvl3pPr indent="0" lvl="2" marL="0" marR="0" rtl="0" algn="r">
              <a:spcBef>
                <a:spcPts val="0"/>
              </a:spcBef>
              <a:buNone/>
              <a:defRPr b="0" i="0" sz="600" u="none" cap="none" strike="noStrike">
                <a:solidFill>
                  <a:srgbClr val="888888"/>
                </a:solidFill>
                <a:latin typeface="Calibri"/>
                <a:ea typeface="Calibri"/>
                <a:cs typeface="Calibri"/>
                <a:sym typeface="Calibri"/>
              </a:defRPr>
            </a:lvl3pPr>
            <a:lvl4pPr indent="0" lvl="3" marL="0" marR="0" rtl="0" algn="r">
              <a:spcBef>
                <a:spcPts val="0"/>
              </a:spcBef>
              <a:buNone/>
              <a:defRPr b="0" i="0" sz="600" u="none" cap="none" strike="noStrike">
                <a:solidFill>
                  <a:srgbClr val="888888"/>
                </a:solidFill>
                <a:latin typeface="Calibri"/>
                <a:ea typeface="Calibri"/>
                <a:cs typeface="Calibri"/>
                <a:sym typeface="Calibri"/>
              </a:defRPr>
            </a:lvl4pPr>
            <a:lvl5pPr indent="0" lvl="4" marL="0" marR="0" rtl="0" algn="r">
              <a:spcBef>
                <a:spcPts val="0"/>
              </a:spcBef>
              <a:buNone/>
              <a:defRPr b="0" i="0" sz="600" u="none" cap="none" strike="noStrike">
                <a:solidFill>
                  <a:srgbClr val="888888"/>
                </a:solidFill>
                <a:latin typeface="Calibri"/>
                <a:ea typeface="Calibri"/>
                <a:cs typeface="Calibri"/>
                <a:sym typeface="Calibri"/>
              </a:defRPr>
            </a:lvl5pPr>
            <a:lvl6pPr indent="0" lvl="5" marL="0" marR="0" rtl="0" algn="r">
              <a:spcBef>
                <a:spcPts val="0"/>
              </a:spcBef>
              <a:buNone/>
              <a:defRPr b="0" i="0" sz="600" u="none" cap="none" strike="noStrike">
                <a:solidFill>
                  <a:srgbClr val="888888"/>
                </a:solidFill>
                <a:latin typeface="Calibri"/>
                <a:ea typeface="Calibri"/>
                <a:cs typeface="Calibri"/>
                <a:sym typeface="Calibri"/>
              </a:defRPr>
            </a:lvl6pPr>
            <a:lvl7pPr indent="0" lvl="6" marL="0" marR="0" rtl="0" algn="r">
              <a:spcBef>
                <a:spcPts val="0"/>
              </a:spcBef>
              <a:buNone/>
              <a:defRPr b="0" i="0" sz="600" u="none" cap="none" strike="noStrike">
                <a:solidFill>
                  <a:srgbClr val="888888"/>
                </a:solidFill>
                <a:latin typeface="Calibri"/>
                <a:ea typeface="Calibri"/>
                <a:cs typeface="Calibri"/>
                <a:sym typeface="Calibri"/>
              </a:defRPr>
            </a:lvl7pPr>
            <a:lvl8pPr indent="0" lvl="7" marL="0" marR="0" rtl="0" algn="r">
              <a:spcBef>
                <a:spcPts val="0"/>
              </a:spcBef>
              <a:buNone/>
              <a:defRPr b="0" i="0" sz="600" u="none" cap="none" strike="noStrike">
                <a:solidFill>
                  <a:srgbClr val="888888"/>
                </a:solidFill>
                <a:latin typeface="Calibri"/>
                <a:ea typeface="Calibri"/>
                <a:cs typeface="Calibri"/>
                <a:sym typeface="Calibri"/>
              </a:defRPr>
            </a:lvl8pPr>
            <a:lvl9pPr indent="0" lvl="8" marL="0" marR="0" rtl="0" algn="r">
              <a:spcBef>
                <a:spcPts val="0"/>
              </a:spcBef>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png"/><Relationship Id="rId4" Type="http://schemas.openxmlformats.org/officeDocument/2006/relationships/image" Target="../media/image7.png"/><Relationship Id="rId5" Type="http://schemas.openxmlformats.org/officeDocument/2006/relationships/image" Target="../media/image23.jpg"/><Relationship Id="rId6" Type="http://schemas.openxmlformats.org/officeDocument/2006/relationships/image" Target="../media/image12.png"/><Relationship Id="rId7" Type="http://schemas.openxmlformats.org/officeDocument/2006/relationships/image" Target="../media/image2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 Id="rId3" Type="http://schemas.openxmlformats.org/officeDocument/2006/relationships/image" Target="../media/image2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 Id="rId3" Type="http://schemas.openxmlformats.org/officeDocument/2006/relationships/image" Target="../media/image1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 Id="rId3" Type="http://schemas.openxmlformats.org/officeDocument/2006/relationships/image" Target="../media/image1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 Id="rId3"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6.xml"/><Relationship Id="rId3"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xml"/><Relationship Id="rId3" Type="http://schemas.openxmlformats.org/officeDocument/2006/relationships/image" Target="../media/image24.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4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1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0.xml"/><Relationship Id="rId3" Type="http://schemas.openxmlformats.org/officeDocument/2006/relationships/image" Target="../media/image3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1.xml"/><Relationship Id="rId3" Type="http://schemas.openxmlformats.org/officeDocument/2006/relationships/image" Target="../media/image2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2.xml"/><Relationship Id="rId3" Type="http://schemas.openxmlformats.org/officeDocument/2006/relationships/image" Target="../media/image3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 Id="rId3" Type="http://schemas.openxmlformats.org/officeDocument/2006/relationships/image" Target="../media/image3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 Id="rId3" Type="http://schemas.openxmlformats.org/officeDocument/2006/relationships/image" Target="../media/image3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 Id="rId3" Type="http://schemas.openxmlformats.org/officeDocument/2006/relationships/image" Target="../media/image3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 Id="rId3" Type="http://schemas.openxmlformats.org/officeDocument/2006/relationships/image" Target="../media/image41.png"/><Relationship Id="rId4" Type="http://schemas.openxmlformats.org/officeDocument/2006/relationships/slide" Target="/ppt/slides/slide27.xml"/><Relationship Id="rId5" Type="http://schemas.openxmlformats.org/officeDocument/2006/relationships/slide" Target="/ppt/slid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 Id="rId3" Type="http://schemas.openxmlformats.org/officeDocument/2006/relationships/image" Target="../media/image39.png"/><Relationship Id="rId4" Type="http://schemas.openxmlformats.org/officeDocument/2006/relationships/slide" Target="/ppt/slides/slide28.xml"/><Relationship Id="rId5" Type="http://schemas.openxmlformats.org/officeDocument/2006/relationships/slide" Target="/ppt/slid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xml"/><Relationship Id="rId3"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0.xml"/><Relationship Id="rId3" Type="http://schemas.openxmlformats.org/officeDocument/2006/relationships/image" Target="../media/image27.png"/><Relationship Id="rId4" Type="http://schemas.openxmlformats.org/officeDocument/2006/relationships/image" Target="../media/image3.png"/><Relationship Id="rId5" Type="http://schemas.openxmlformats.org/officeDocument/2006/relationships/image" Target="../media/image6.png"/><Relationship Id="rId6" Type="http://schemas.openxmlformats.org/officeDocument/2006/relationships/image" Target="../media/image40.png"/><Relationship Id="rId7" Type="http://schemas.openxmlformats.org/officeDocument/2006/relationships/image" Target="../media/image38.png"/><Relationship Id="rId8" Type="http://schemas.openxmlformats.org/officeDocument/2006/relationships/image" Target="../media/image3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4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 Id="rId3" Type="http://schemas.openxmlformats.org/officeDocument/2006/relationships/image" Target="../media/image18.png"/><Relationship Id="rId4" Type="http://schemas.openxmlformats.org/officeDocument/2006/relationships/image" Target="../media/image3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slide" Target="/ppt/slides/slide7.xml"/><Relationship Id="rId4" Type="http://schemas.openxmlformats.org/officeDocument/2006/relationships/image" Target="../media/image16.png"/><Relationship Id="rId5" Type="http://schemas.openxmlformats.org/officeDocument/2006/relationships/slide" Target="/ppt/slides/slide7.xml"/><Relationship Id="rId6" Type="http://schemas.openxmlformats.org/officeDocument/2006/relationships/slide" Target="/ppt/slid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4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9"/>
          <p:cNvSpPr txBox="1"/>
          <p:nvPr>
            <p:ph idx="1" type="subTitle"/>
          </p:nvPr>
        </p:nvSpPr>
        <p:spPr>
          <a:xfrm>
            <a:off x="233775" y="2125594"/>
            <a:ext cx="6390600" cy="594600"/>
          </a:xfrm>
          <a:prstGeom prst="rect">
            <a:avLst/>
          </a:prstGeom>
          <a:noFill/>
          <a:ln>
            <a:noFill/>
          </a:ln>
        </p:spPr>
        <p:txBody>
          <a:bodyPr anchorCtr="0" anchor="t" bIns="34275" lIns="68575" spcFirstLastPara="1" rIns="68575" wrap="square" tIns="34275">
            <a:normAutofit/>
          </a:bodyPr>
          <a:lstStyle/>
          <a:p>
            <a:pPr indent="0" lvl="0" marL="0" rtl="0" algn="ctr">
              <a:lnSpc>
                <a:spcPct val="90000"/>
              </a:lnSpc>
              <a:spcBef>
                <a:spcPts val="0"/>
              </a:spcBef>
              <a:spcAft>
                <a:spcPts val="0"/>
              </a:spcAft>
              <a:buClr>
                <a:schemeClr val="dk1"/>
              </a:buClr>
              <a:buSzPts val="1800"/>
              <a:buNone/>
            </a:pPr>
            <a:r>
              <a:t/>
            </a:r>
            <a:endParaRPr/>
          </a:p>
        </p:txBody>
      </p:sp>
      <p:sp>
        <p:nvSpPr>
          <p:cNvPr id="160" name="Google Shape;160;p29"/>
          <p:cNvSpPr/>
          <p:nvPr/>
        </p:nvSpPr>
        <p:spPr>
          <a:xfrm>
            <a:off x="345000" y="2704735"/>
            <a:ext cx="4218900" cy="1626000"/>
          </a:xfrm>
          <a:prstGeom prst="rect">
            <a:avLst/>
          </a:prstGeom>
          <a:noFill/>
          <a:ln>
            <a:noFill/>
          </a:ln>
        </p:spPr>
        <p:txBody>
          <a:bodyPr anchorCtr="0" anchor="t" bIns="19050" lIns="19050" spcFirstLastPara="1" rIns="19050" wrap="square" tIns="19050">
            <a:noAutofit/>
          </a:bodyPr>
          <a:lstStyle/>
          <a:p>
            <a:pPr indent="0" lvl="0" marL="0" marR="0" rtl="0" algn="l">
              <a:lnSpc>
                <a:spcPct val="115000"/>
              </a:lnSpc>
              <a:spcBef>
                <a:spcPts val="0"/>
              </a:spcBef>
              <a:spcAft>
                <a:spcPts val="0"/>
              </a:spcAft>
              <a:buNone/>
            </a:pPr>
            <a:r>
              <a:rPr b="0" i="0" lang="en" sz="2400" u="none" cap="none" strike="noStrike">
                <a:solidFill>
                  <a:srgbClr val="FFFFFF"/>
                </a:solidFill>
                <a:latin typeface="Open Sans"/>
                <a:ea typeface="Open Sans"/>
                <a:cs typeface="Open Sans"/>
                <a:sym typeface="Open Sans"/>
              </a:rPr>
              <a:t>[TITLE HERE]</a:t>
            </a:r>
            <a:endParaRPr b="0" i="0" sz="2400" u="none" cap="none" strike="noStrike">
              <a:solidFill>
                <a:srgbClr val="FFFFFF"/>
              </a:solidFill>
              <a:latin typeface="Open Sans"/>
              <a:ea typeface="Open Sans"/>
              <a:cs typeface="Open Sans"/>
              <a:sym typeface="Open Sans"/>
            </a:endParaRPr>
          </a:p>
        </p:txBody>
      </p:sp>
      <p:pic>
        <p:nvPicPr>
          <p:cNvPr descr="A picture containing graphics, font, graphic design, screenshot&#10;&#10;Description automatically generated" id="161" name="Google Shape;161;p29"/>
          <p:cNvPicPr preferRelativeResize="0"/>
          <p:nvPr/>
        </p:nvPicPr>
        <p:blipFill rotWithShape="1">
          <a:blip r:embed="rId3">
            <a:alphaModFix/>
          </a:blip>
          <a:srcRect b="0" l="0" r="0" t="0"/>
          <a:stretch/>
        </p:blipFill>
        <p:spPr>
          <a:xfrm>
            <a:off x="243029" y="160362"/>
            <a:ext cx="2327607" cy="497031"/>
          </a:xfrm>
          <a:prstGeom prst="rect">
            <a:avLst/>
          </a:prstGeom>
          <a:noFill/>
          <a:ln>
            <a:noFill/>
          </a:ln>
        </p:spPr>
      </p:pic>
      <p:pic>
        <p:nvPicPr>
          <p:cNvPr descr="A picture containing screenshot, text, graphics, graphic design&#10;&#10;Description automatically generated" id="162" name="Google Shape;162;p29"/>
          <p:cNvPicPr preferRelativeResize="0"/>
          <p:nvPr/>
        </p:nvPicPr>
        <p:blipFill rotWithShape="1">
          <a:blip r:embed="rId4">
            <a:alphaModFix/>
          </a:blip>
          <a:srcRect b="52585" l="8937" r="9589" t="35161"/>
          <a:stretch/>
        </p:blipFill>
        <p:spPr>
          <a:xfrm>
            <a:off x="5774776" y="185421"/>
            <a:ext cx="3159761" cy="398413"/>
          </a:xfrm>
          <a:prstGeom prst="rect">
            <a:avLst/>
          </a:prstGeom>
          <a:noFill/>
          <a:ln>
            <a:noFill/>
          </a:ln>
        </p:spPr>
      </p:pic>
      <p:pic>
        <p:nvPicPr>
          <p:cNvPr id="163" name="Google Shape;163;p29"/>
          <p:cNvPicPr preferRelativeResize="0"/>
          <p:nvPr/>
        </p:nvPicPr>
        <p:blipFill rotWithShape="1">
          <a:blip r:embed="rId5">
            <a:alphaModFix/>
          </a:blip>
          <a:srcRect b="23057" l="7652" r="10941" t="5514"/>
          <a:stretch/>
        </p:blipFill>
        <p:spPr>
          <a:xfrm>
            <a:off x="1" y="783772"/>
            <a:ext cx="9148031" cy="4391420"/>
          </a:xfrm>
          <a:prstGeom prst="rect">
            <a:avLst/>
          </a:prstGeom>
          <a:noFill/>
          <a:ln>
            <a:noFill/>
          </a:ln>
        </p:spPr>
      </p:pic>
      <p:sp>
        <p:nvSpPr>
          <p:cNvPr id="164" name="Google Shape;164;p29"/>
          <p:cNvSpPr/>
          <p:nvPr/>
        </p:nvSpPr>
        <p:spPr>
          <a:xfrm>
            <a:off x="-56746" y="784394"/>
            <a:ext cx="9144000" cy="4390200"/>
          </a:xfrm>
          <a:prstGeom prst="rect">
            <a:avLst/>
          </a:prstGeom>
          <a:solidFill>
            <a:srgbClr val="000000">
              <a:alpha val="43530"/>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5" name="Google Shape;165;p29"/>
          <p:cNvSpPr/>
          <p:nvPr/>
        </p:nvSpPr>
        <p:spPr>
          <a:xfrm>
            <a:off x="459300" y="2421247"/>
            <a:ext cx="4218900" cy="1626000"/>
          </a:xfrm>
          <a:prstGeom prst="rect">
            <a:avLst/>
          </a:prstGeom>
          <a:noFill/>
          <a:ln>
            <a:noFill/>
          </a:ln>
        </p:spPr>
        <p:txBody>
          <a:bodyPr anchorCtr="0" anchor="t" bIns="19050" lIns="19050" spcFirstLastPara="1" rIns="19050" wrap="square" tIns="19050">
            <a:noAutofit/>
          </a:bodyPr>
          <a:lstStyle/>
          <a:p>
            <a:pPr indent="0" lvl="0" marL="0" marR="0" rtl="0" algn="l">
              <a:lnSpc>
                <a:spcPct val="115000"/>
              </a:lnSpc>
              <a:spcBef>
                <a:spcPts val="0"/>
              </a:spcBef>
              <a:spcAft>
                <a:spcPts val="0"/>
              </a:spcAft>
              <a:buNone/>
            </a:pPr>
            <a:r>
              <a:t/>
            </a:r>
            <a:endParaRPr b="0" i="0" sz="2400" u="none" cap="none" strike="noStrike">
              <a:solidFill>
                <a:srgbClr val="FFFFFF"/>
              </a:solidFill>
              <a:latin typeface="Open Sans"/>
              <a:ea typeface="Open Sans"/>
              <a:cs typeface="Open Sans"/>
              <a:sym typeface="Open Sans"/>
            </a:endParaRPr>
          </a:p>
        </p:txBody>
      </p:sp>
      <p:pic>
        <p:nvPicPr>
          <p:cNvPr id="166" name="Google Shape;166;p29"/>
          <p:cNvPicPr preferRelativeResize="0"/>
          <p:nvPr/>
        </p:nvPicPr>
        <p:blipFill rotWithShape="1">
          <a:blip r:embed="rId6">
            <a:alphaModFix/>
          </a:blip>
          <a:srcRect b="15124" l="0" r="0" t="0"/>
          <a:stretch/>
        </p:blipFill>
        <p:spPr>
          <a:xfrm>
            <a:off x="590200" y="2571762"/>
            <a:ext cx="3263676" cy="1476300"/>
          </a:xfrm>
          <a:prstGeom prst="rect">
            <a:avLst/>
          </a:prstGeom>
          <a:noFill/>
          <a:ln>
            <a:noFill/>
          </a:ln>
        </p:spPr>
      </p:pic>
      <p:sp>
        <p:nvSpPr>
          <p:cNvPr id="167" name="Google Shape;167;p29"/>
          <p:cNvSpPr/>
          <p:nvPr/>
        </p:nvSpPr>
        <p:spPr>
          <a:xfrm>
            <a:off x="1325225" y="4152488"/>
            <a:ext cx="7081800" cy="674400"/>
          </a:xfrm>
          <a:prstGeom prst="rect">
            <a:avLst/>
          </a:prstGeom>
          <a:noFill/>
          <a:ln>
            <a:noFill/>
          </a:ln>
        </p:spPr>
        <p:txBody>
          <a:bodyPr anchorCtr="0" anchor="t" bIns="25400" lIns="25400" spcFirstLastPara="1" rIns="25400" wrap="square" tIns="25400">
            <a:noAutofit/>
          </a:bodyPr>
          <a:lstStyle/>
          <a:p>
            <a:pPr indent="0" lvl="0" marL="0" marR="0" rtl="0" algn="l">
              <a:lnSpc>
                <a:spcPct val="100000"/>
              </a:lnSpc>
              <a:spcBef>
                <a:spcPts val="0"/>
              </a:spcBef>
              <a:spcAft>
                <a:spcPts val="0"/>
              </a:spcAft>
              <a:buNone/>
            </a:pPr>
            <a:r>
              <a:rPr b="1" i="0" lang="en" sz="2400" u="none" cap="none" strike="noStrike">
                <a:solidFill>
                  <a:srgbClr val="FFFFFF"/>
                </a:solidFill>
                <a:latin typeface="Montserrat Black"/>
                <a:ea typeface="Montserrat Black"/>
                <a:cs typeface="Montserrat Black"/>
                <a:sym typeface="Montserrat Black"/>
              </a:rPr>
              <a:t>Financial Literacy b</a:t>
            </a:r>
            <a:r>
              <a:rPr b="1" lang="en" sz="2400">
                <a:solidFill>
                  <a:srgbClr val="FFFFFF"/>
                </a:solidFill>
                <a:latin typeface="Montserrat Black"/>
                <a:ea typeface="Montserrat Black"/>
                <a:cs typeface="Montserrat Black"/>
                <a:sym typeface="Montserrat Black"/>
              </a:rPr>
              <a:t>y BR-LIFE of AIA</a:t>
            </a:r>
            <a:endParaRPr b="1" sz="2400">
              <a:solidFill>
                <a:srgbClr val="FFFFFF"/>
              </a:solidFill>
              <a:latin typeface="Montserrat Black"/>
              <a:ea typeface="Montserrat Black"/>
              <a:cs typeface="Montserrat Black"/>
              <a:sym typeface="Montserrat Black"/>
            </a:endParaRPr>
          </a:p>
          <a:p>
            <a:pPr indent="0" lvl="0" marL="0" marR="0" rtl="0" algn="l">
              <a:lnSpc>
                <a:spcPct val="100000"/>
              </a:lnSpc>
              <a:spcBef>
                <a:spcPts val="0"/>
              </a:spcBef>
              <a:spcAft>
                <a:spcPts val="0"/>
              </a:spcAft>
              <a:buNone/>
            </a:pPr>
            <a:r>
              <a:t/>
            </a:r>
            <a:endParaRPr sz="1800">
              <a:solidFill>
                <a:srgbClr val="FFFFFF"/>
              </a:solidFill>
              <a:latin typeface="Montserrat"/>
              <a:ea typeface="Montserrat"/>
              <a:cs typeface="Montserrat"/>
              <a:sym typeface="Montserrat"/>
            </a:endParaRPr>
          </a:p>
        </p:txBody>
      </p:sp>
      <p:pic>
        <p:nvPicPr>
          <p:cNvPr id="168" name="Google Shape;168;p29"/>
          <p:cNvPicPr preferRelativeResize="0"/>
          <p:nvPr/>
        </p:nvPicPr>
        <p:blipFill>
          <a:blip r:embed="rId7">
            <a:alphaModFix/>
          </a:blip>
          <a:stretch>
            <a:fillRect/>
          </a:stretch>
        </p:blipFill>
        <p:spPr>
          <a:xfrm>
            <a:off x="459299" y="4047237"/>
            <a:ext cx="865923" cy="8849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38"/>
          <p:cNvSpPr/>
          <p:nvPr/>
        </p:nvSpPr>
        <p:spPr>
          <a:xfrm>
            <a:off x="1008008" y="4259283"/>
            <a:ext cx="607361" cy="891826"/>
          </a:xfrm>
          <a:custGeom>
            <a:rect b="b" l="l" r="r" t="t"/>
            <a:pathLst>
              <a:path extrusionOk="0" h="1189101" w="809815">
                <a:moveTo>
                  <a:pt x="809737" y="821703"/>
                </a:moveTo>
                <a:cubicBezTo>
                  <a:pt x="809737" y="893412"/>
                  <a:pt x="791550" y="957084"/>
                  <a:pt x="755183" y="1012725"/>
                </a:cubicBezTo>
                <a:cubicBezTo>
                  <a:pt x="718815" y="1068365"/>
                  <a:pt x="666357" y="1111667"/>
                  <a:pt x="597809" y="1142628"/>
                </a:cubicBezTo>
                <a:cubicBezTo>
                  <a:pt x="529228" y="1173480"/>
                  <a:pt x="448820" y="1188908"/>
                  <a:pt x="356591" y="1188908"/>
                </a:cubicBezTo>
                <a:cubicBezTo>
                  <a:pt x="279625" y="1188908"/>
                  <a:pt x="215048" y="1183503"/>
                  <a:pt x="162866" y="1172691"/>
                </a:cubicBezTo>
                <a:cubicBezTo>
                  <a:pt x="106483" y="1160440"/>
                  <a:pt x="51776" y="1141453"/>
                  <a:pt x="-79" y="1116151"/>
                </a:cubicBezTo>
                <a:lnTo>
                  <a:pt x="-79" y="837534"/>
                </a:lnTo>
                <a:cubicBezTo>
                  <a:pt x="59119" y="868027"/>
                  <a:pt x="121424" y="892066"/>
                  <a:pt x="185758" y="909243"/>
                </a:cubicBezTo>
                <a:cubicBezTo>
                  <a:pt x="243461" y="925422"/>
                  <a:pt x="303013" y="934065"/>
                  <a:pt x="362934" y="934948"/>
                </a:cubicBezTo>
                <a:cubicBezTo>
                  <a:pt x="409341" y="934948"/>
                  <a:pt x="443342" y="926895"/>
                  <a:pt x="464927" y="910788"/>
                </a:cubicBezTo>
                <a:cubicBezTo>
                  <a:pt x="485457" y="896848"/>
                  <a:pt x="497637" y="873549"/>
                  <a:pt x="497361" y="848732"/>
                </a:cubicBezTo>
                <a:cubicBezTo>
                  <a:pt x="497648" y="833838"/>
                  <a:pt x="493081" y="819259"/>
                  <a:pt x="484343" y="807196"/>
                </a:cubicBezTo>
                <a:cubicBezTo>
                  <a:pt x="472677" y="792754"/>
                  <a:pt x="458473" y="780564"/>
                  <a:pt x="442421" y="771231"/>
                </a:cubicBezTo>
                <a:cubicBezTo>
                  <a:pt x="423153" y="759095"/>
                  <a:pt x="371870" y="734312"/>
                  <a:pt x="288577" y="696874"/>
                </a:cubicBezTo>
                <a:cubicBezTo>
                  <a:pt x="213189" y="662603"/>
                  <a:pt x="156649" y="629396"/>
                  <a:pt x="118958" y="597254"/>
                </a:cubicBezTo>
                <a:cubicBezTo>
                  <a:pt x="82847" y="567174"/>
                  <a:pt x="54157" y="529180"/>
                  <a:pt x="35114" y="486215"/>
                </a:cubicBezTo>
                <a:cubicBezTo>
                  <a:pt x="16727" y="444585"/>
                  <a:pt x="7643" y="395293"/>
                  <a:pt x="7864" y="338329"/>
                </a:cubicBezTo>
                <a:cubicBezTo>
                  <a:pt x="7864" y="231686"/>
                  <a:pt x="46605" y="148631"/>
                  <a:pt x="124088" y="89168"/>
                </a:cubicBezTo>
                <a:cubicBezTo>
                  <a:pt x="201572" y="29704"/>
                  <a:pt x="308066" y="-83"/>
                  <a:pt x="443579" y="-193"/>
                </a:cubicBezTo>
                <a:cubicBezTo>
                  <a:pt x="563278" y="-193"/>
                  <a:pt x="685333" y="27498"/>
                  <a:pt x="809737" y="82879"/>
                </a:cubicBezTo>
                <a:lnTo>
                  <a:pt x="714033" y="324097"/>
                </a:lnTo>
                <a:cubicBezTo>
                  <a:pt x="605956" y="274491"/>
                  <a:pt x="512641" y="249702"/>
                  <a:pt x="434092" y="249741"/>
                </a:cubicBezTo>
                <a:cubicBezTo>
                  <a:pt x="393642" y="249741"/>
                  <a:pt x="364109" y="256856"/>
                  <a:pt x="345503" y="271088"/>
                </a:cubicBezTo>
                <a:cubicBezTo>
                  <a:pt x="328205" y="283196"/>
                  <a:pt x="317907" y="302982"/>
                  <a:pt x="317923" y="324097"/>
                </a:cubicBezTo>
                <a:cubicBezTo>
                  <a:pt x="317923" y="346752"/>
                  <a:pt x="329656" y="366974"/>
                  <a:pt x="353116" y="384774"/>
                </a:cubicBezTo>
                <a:cubicBezTo>
                  <a:pt x="376576" y="402575"/>
                  <a:pt x="440231" y="435246"/>
                  <a:pt x="544082" y="482795"/>
                </a:cubicBezTo>
                <a:cubicBezTo>
                  <a:pt x="643703" y="527624"/>
                  <a:pt x="712891" y="575741"/>
                  <a:pt x="751653" y="627151"/>
                </a:cubicBezTo>
                <a:cubicBezTo>
                  <a:pt x="790414" y="678561"/>
                  <a:pt x="809776" y="743413"/>
                  <a:pt x="809737" y="821703"/>
                </a:cubicBezTo>
                <a:close/>
              </a:path>
            </a:pathLst>
          </a:custGeom>
          <a:gradFill>
            <a:gsLst>
              <a:gs pos="0">
                <a:srgbClr val="FFC000">
                  <a:alpha val="29803"/>
                </a:srgbClr>
              </a:gs>
              <a:gs pos="97000">
                <a:srgbClr val="FFC000">
                  <a:alpha val="0"/>
                </a:srgbClr>
              </a:gs>
              <a:gs pos="100000">
                <a:srgbClr val="FFC000">
                  <a:alpha val="0"/>
                </a:srgbClr>
              </a:gs>
            </a:gsLst>
            <a:lin ang="5400012"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281" name="Google Shape;281;p38"/>
          <p:cNvSpPr/>
          <p:nvPr/>
        </p:nvSpPr>
        <p:spPr>
          <a:xfrm>
            <a:off x="2441939" y="4261991"/>
            <a:ext cx="1002022" cy="879829"/>
          </a:xfrm>
          <a:custGeom>
            <a:rect b="b" l="l" r="r" t="t"/>
            <a:pathLst>
              <a:path extrusionOk="0" h="1173106" w="1336030">
                <a:moveTo>
                  <a:pt x="510950" y="1172910"/>
                </a:moveTo>
                <a:lnTo>
                  <a:pt x="271012" y="327781"/>
                </a:lnTo>
                <a:lnTo>
                  <a:pt x="263792" y="327781"/>
                </a:lnTo>
                <a:cubicBezTo>
                  <a:pt x="274985" y="471733"/>
                  <a:pt x="280582" y="583542"/>
                  <a:pt x="280582" y="663202"/>
                </a:cubicBezTo>
                <a:lnTo>
                  <a:pt x="280582" y="1172519"/>
                </a:lnTo>
                <a:lnTo>
                  <a:pt x="-213" y="1172519"/>
                </a:lnTo>
                <a:lnTo>
                  <a:pt x="-213" y="-196"/>
                </a:lnTo>
                <a:lnTo>
                  <a:pt x="421848" y="-196"/>
                </a:lnTo>
                <a:lnTo>
                  <a:pt x="666599" y="832676"/>
                </a:lnTo>
                <a:lnTo>
                  <a:pt x="673035" y="832676"/>
                </a:lnTo>
                <a:lnTo>
                  <a:pt x="912974" y="-196"/>
                </a:lnTo>
                <a:lnTo>
                  <a:pt x="1335818" y="-196"/>
                </a:lnTo>
                <a:lnTo>
                  <a:pt x="1335818" y="1172910"/>
                </a:lnTo>
                <a:lnTo>
                  <a:pt x="1044780" y="1172910"/>
                </a:lnTo>
                <a:lnTo>
                  <a:pt x="1044780" y="658557"/>
                </a:lnTo>
                <a:cubicBezTo>
                  <a:pt x="1044780" y="631804"/>
                  <a:pt x="1045172" y="602124"/>
                  <a:pt x="1045956" y="569511"/>
                </a:cubicBezTo>
                <a:cubicBezTo>
                  <a:pt x="1046739" y="536898"/>
                  <a:pt x="1050360" y="456918"/>
                  <a:pt x="1056814" y="329572"/>
                </a:cubicBezTo>
                <a:lnTo>
                  <a:pt x="1049593" y="329572"/>
                </a:lnTo>
                <a:lnTo>
                  <a:pt x="812846" y="1172910"/>
                </a:lnTo>
                <a:close/>
              </a:path>
            </a:pathLst>
          </a:custGeom>
          <a:gradFill>
            <a:gsLst>
              <a:gs pos="0">
                <a:srgbClr val="FFC000">
                  <a:alpha val="29803"/>
                </a:srgbClr>
              </a:gs>
              <a:gs pos="97000">
                <a:srgbClr val="FFC000">
                  <a:alpha val="0"/>
                </a:srgbClr>
              </a:gs>
              <a:gs pos="100000">
                <a:srgbClr val="FFC000">
                  <a:alpha val="0"/>
                </a:srgbClr>
              </a:gs>
            </a:gsLst>
            <a:lin ang="5400012"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282" name="Google Shape;282;p38"/>
          <p:cNvSpPr/>
          <p:nvPr/>
        </p:nvSpPr>
        <p:spPr>
          <a:xfrm>
            <a:off x="4120157" y="4260067"/>
            <a:ext cx="904660" cy="892993"/>
          </a:xfrm>
          <a:custGeom>
            <a:rect b="b" l="l" r="r" t="t"/>
            <a:pathLst>
              <a:path extrusionOk="0" h="1190657" w="1206214">
                <a:moveTo>
                  <a:pt x="855055" y="1190462"/>
                </a:moveTo>
                <a:lnTo>
                  <a:pt x="796789" y="968261"/>
                </a:lnTo>
                <a:lnTo>
                  <a:pt x="411556" y="968261"/>
                </a:lnTo>
                <a:lnTo>
                  <a:pt x="351593" y="1190462"/>
                </a:lnTo>
                <a:lnTo>
                  <a:pt x="-434" y="1190462"/>
                </a:lnTo>
                <a:lnTo>
                  <a:pt x="386440" y="-195"/>
                </a:lnTo>
                <a:lnTo>
                  <a:pt x="813816" y="-195"/>
                </a:lnTo>
                <a:lnTo>
                  <a:pt x="1205780" y="1190462"/>
                </a:lnTo>
                <a:close/>
                <a:moveTo>
                  <a:pt x="730603" y="705499"/>
                </a:moveTo>
                <a:lnTo>
                  <a:pt x="679692" y="510846"/>
                </a:lnTo>
                <a:cubicBezTo>
                  <a:pt x="667812" y="467588"/>
                  <a:pt x="653348" y="411625"/>
                  <a:pt x="636304" y="342951"/>
                </a:cubicBezTo>
                <a:cubicBezTo>
                  <a:pt x="619259" y="274276"/>
                  <a:pt x="607946" y="225078"/>
                  <a:pt x="602362" y="195363"/>
                </a:cubicBezTo>
                <a:cubicBezTo>
                  <a:pt x="597497" y="222929"/>
                  <a:pt x="587920" y="268336"/>
                  <a:pt x="573625" y="331580"/>
                </a:cubicBezTo>
                <a:cubicBezTo>
                  <a:pt x="559331" y="394824"/>
                  <a:pt x="527561" y="519462"/>
                  <a:pt x="478307" y="705499"/>
                </a:cubicBezTo>
                <a:close/>
              </a:path>
            </a:pathLst>
          </a:custGeom>
          <a:gradFill>
            <a:gsLst>
              <a:gs pos="0">
                <a:srgbClr val="FFC000">
                  <a:alpha val="29803"/>
                </a:srgbClr>
              </a:gs>
              <a:gs pos="97000">
                <a:srgbClr val="FFC000">
                  <a:alpha val="0"/>
                </a:srgbClr>
              </a:gs>
              <a:gs pos="100000">
                <a:srgbClr val="FFC000">
                  <a:alpha val="0"/>
                </a:srgbClr>
              </a:gs>
            </a:gsLst>
            <a:lin ang="5400012"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283" name="Google Shape;283;p38"/>
          <p:cNvSpPr/>
          <p:nvPr/>
        </p:nvSpPr>
        <p:spPr>
          <a:xfrm>
            <a:off x="7518287" y="4258115"/>
            <a:ext cx="677131" cy="893407"/>
          </a:xfrm>
          <a:custGeom>
            <a:rect b="b" l="l" r="r" t="t"/>
            <a:pathLst>
              <a:path extrusionOk="0" h="1996440" w="1513141">
                <a:moveTo>
                  <a:pt x="1026362" y="1996244"/>
                </a:moveTo>
                <a:lnTo>
                  <a:pt x="486770" y="1996244"/>
                </a:lnTo>
                <a:lnTo>
                  <a:pt x="486770" y="440812"/>
                </a:lnTo>
                <a:lnTo>
                  <a:pt x="-624" y="440812"/>
                </a:lnTo>
                <a:lnTo>
                  <a:pt x="-624" y="-196"/>
                </a:lnTo>
                <a:lnTo>
                  <a:pt x="1512518" y="-196"/>
                </a:lnTo>
                <a:lnTo>
                  <a:pt x="1512518" y="440812"/>
                </a:lnTo>
                <a:lnTo>
                  <a:pt x="1026743" y="440812"/>
                </a:lnTo>
                <a:close/>
              </a:path>
            </a:pathLst>
          </a:custGeom>
          <a:gradFill>
            <a:gsLst>
              <a:gs pos="0">
                <a:srgbClr val="FFC000">
                  <a:alpha val="29803"/>
                </a:srgbClr>
              </a:gs>
              <a:gs pos="97000">
                <a:srgbClr val="FFC000">
                  <a:alpha val="0"/>
                </a:srgbClr>
              </a:gs>
              <a:gs pos="100000">
                <a:srgbClr val="FFC000">
                  <a:alpha val="0"/>
                </a:srgbClr>
              </a:gs>
            </a:gsLst>
            <a:lin ang="5400012"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284" name="Google Shape;284;p38"/>
          <p:cNvSpPr/>
          <p:nvPr/>
        </p:nvSpPr>
        <p:spPr>
          <a:xfrm>
            <a:off x="5837868" y="4258115"/>
            <a:ext cx="765704" cy="893407"/>
          </a:xfrm>
          <a:custGeom>
            <a:rect b="b" l="l" r="r" t="t"/>
            <a:pathLst>
              <a:path extrusionOk="0" h="1996440" w="1711071">
                <a:moveTo>
                  <a:pt x="538777" y="1269772"/>
                </a:moveTo>
                <a:lnTo>
                  <a:pt x="538777" y="1996244"/>
                </a:lnTo>
                <a:lnTo>
                  <a:pt x="-624" y="1996244"/>
                </a:lnTo>
                <a:lnTo>
                  <a:pt x="-624" y="-196"/>
                </a:lnTo>
                <a:lnTo>
                  <a:pt x="653553" y="-196"/>
                </a:lnTo>
                <a:cubicBezTo>
                  <a:pt x="1196097" y="-196"/>
                  <a:pt x="1467369" y="196429"/>
                  <a:pt x="1467369" y="589687"/>
                </a:cubicBezTo>
                <a:cubicBezTo>
                  <a:pt x="1467369" y="820954"/>
                  <a:pt x="1354498" y="999834"/>
                  <a:pt x="1128756" y="1126326"/>
                </a:cubicBezTo>
                <a:lnTo>
                  <a:pt x="1710447" y="1996244"/>
                </a:lnTo>
                <a:lnTo>
                  <a:pt x="1098657" y="1996244"/>
                </a:lnTo>
                <a:lnTo>
                  <a:pt x="675366" y="1269772"/>
                </a:lnTo>
                <a:close/>
                <a:moveTo>
                  <a:pt x="538777" y="864198"/>
                </a:moveTo>
                <a:lnTo>
                  <a:pt x="640028" y="864198"/>
                </a:lnTo>
                <a:cubicBezTo>
                  <a:pt x="828499" y="864198"/>
                  <a:pt x="922730" y="780883"/>
                  <a:pt x="922730" y="614262"/>
                </a:cubicBezTo>
                <a:cubicBezTo>
                  <a:pt x="922730" y="476845"/>
                  <a:pt x="830337" y="408112"/>
                  <a:pt x="645553" y="408046"/>
                </a:cubicBezTo>
                <a:lnTo>
                  <a:pt x="538777" y="408046"/>
                </a:lnTo>
                <a:close/>
              </a:path>
            </a:pathLst>
          </a:custGeom>
          <a:gradFill>
            <a:gsLst>
              <a:gs pos="0">
                <a:srgbClr val="FFC000">
                  <a:alpha val="29803"/>
                </a:srgbClr>
              </a:gs>
              <a:gs pos="97000">
                <a:srgbClr val="FFC000">
                  <a:alpha val="0"/>
                </a:srgbClr>
              </a:gs>
              <a:gs pos="100000">
                <a:srgbClr val="FFC000">
                  <a:alpha val="0"/>
                </a:srgbClr>
              </a:gs>
            </a:gsLst>
            <a:lin ang="5400012"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285" name="Google Shape;285;p38"/>
          <p:cNvSpPr txBox="1"/>
          <p:nvPr/>
        </p:nvSpPr>
        <p:spPr>
          <a:xfrm>
            <a:off x="591239" y="1660587"/>
            <a:ext cx="6866700" cy="721200"/>
          </a:xfrm>
          <a:prstGeom prst="rect">
            <a:avLst/>
          </a:prstGeom>
          <a:noFill/>
          <a:ln>
            <a:noFill/>
          </a:ln>
        </p:spPr>
        <p:txBody>
          <a:bodyPr anchorCtr="0" anchor="t" bIns="0" lIns="0" spcFirstLastPara="1" rIns="0" wrap="square" tIns="0">
            <a:noAutofit/>
          </a:bodyPr>
          <a:lstStyle/>
          <a:p>
            <a:pPr indent="-196850" lvl="0" marL="203200" marR="0" rtl="0" algn="l">
              <a:lnSpc>
                <a:spcPct val="100000"/>
              </a:lnSpc>
              <a:spcBef>
                <a:spcPts val="0"/>
              </a:spcBef>
              <a:spcAft>
                <a:spcPts val="0"/>
              </a:spcAft>
              <a:buClr>
                <a:srgbClr val="FF0000"/>
              </a:buClr>
              <a:buSzPts val="1500"/>
              <a:buChar char="•"/>
            </a:pPr>
            <a:r>
              <a:rPr b="1" i="0" lang="en" sz="1200" u="none" cap="none" strike="noStrike">
                <a:solidFill>
                  <a:srgbClr val="FF0000"/>
                </a:solidFill>
                <a:latin typeface="Montserrat"/>
                <a:ea typeface="Montserrat"/>
                <a:cs typeface="Montserrat"/>
                <a:sym typeface="Montserrat"/>
              </a:rPr>
              <a:t>Determine a reason to save.</a:t>
            </a:r>
            <a:endParaRPr b="1" sz="1100">
              <a:solidFill>
                <a:srgbClr val="FF0000"/>
              </a:solidFill>
            </a:endParaRPr>
          </a:p>
          <a:p>
            <a:pPr indent="-196850" lvl="0" marL="203200" marR="0" rtl="0" algn="l">
              <a:lnSpc>
                <a:spcPct val="100000"/>
              </a:lnSpc>
              <a:spcBef>
                <a:spcPts val="900"/>
              </a:spcBef>
              <a:spcAft>
                <a:spcPts val="900"/>
              </a:spcAft>
              <a:buClr>
                <a:srgbClr val="000000"/>
              </a:buClr>
              <a:buSzPts val="1500"/>
              <a:buFont typeface="Arial"/>
              <a:buChar char="•"/>
            </a:pPr>
            <a:r>
              <a:rPr b="0" i="0" lang="en" sz="1200" u="none" cap="none" strike="noStrike">
                <a:solidFill>
                  <a:srgbClr val="000000"/>
                </a:solidFill>
                <a:latin typeface="Montserrat"/>
                <a:ea typeface="Montserrat"/>
                <a:cs typeface="Montserrat"/>
                <a:sym typeface="Montserrat"/>
              </a:rPr>
              <a:t>Think about </a:t>
            </a:r>
            <a:r>
              <a:rPr b="1" i="0" lang="en" sz="1200" u="none" cap="none" strike="noStrike">
                <a:solidFill>
                  <a:srgbClr val="000000"/>
                </a:solidFill>
                <a:latin typeface="Montserrat"/>
                <a:ea typeface="Montserrat"/>
                <a:cs typeface="Montserrat"/>
                <a:sym typeface="Montserrat"/>
              </a:rPr>
              <a:t>short-term goals</a:t>
            </a:r>
            <a:r>
              <a:rPr b="1" lang="en" sz="1200">
                <a:latin typeface="Montserrat"/>
                <a:ea typeface="Montserrat"/>
                <a:cs typeface="Montserrat"/>
                <a:sym typeface="Montserrat"/>
              </a:rPr>
              <a:t> </a:t>
            </a:r>
            <a:r>
              <a:rPr b="1" i="0" lang="en" sz="1200" u="none" cap="none" strike="noStrike">
                <a:solidFill>
                  <a:srgbClr val="000000"/>
                </a:solidFill>
                <a:latin typeface="Montserrat"/>
                <a:ea typeface="Montserrat"/>
                <a:cs typeface="Montserrat"/>
                <a:sym typeface="Montserrat"/>
              </a:rPr>
              <a:t>and long-term objectives</a:t>
            </a:r>
            <a:r>
              <a:rPr b="0" i="0" lang="en" sz="1200" u="none" cap="none" strike="noStrike">
                <a:solidFill>
                  <a:srgbClr val="000000"/>
                </a:solidFill>
                <a:latin typeface="Montserrat"/>
                <a:ea typeface="Montserrat"/>
                <a:cs typeface="Montserrat"/>
                <a:sym typeface="Montserrat"/>
              </a:rPr>
              <a:t> (for important events and big expenses) using this </a:t>
            </a:r>
            <a:r>
              <a:rPr b="1" i="0" lang="en" sz="1200" u="none" cap="none" strike="noStrike">
                <a:solidFill>
                  <a:srgbClr val="000000"/>
                </a:solidFill>
                <a:latin typeface="Montserrat"/>
                <a:ea typeface="Montserrat"/>
                <a:cs typeface="Montserrat"/>
                <a:sym typeface="Montserrat"/>
              </a:rPr>
              <a:t>SMART</a:t>
            </a:r>
            <a:r>
              <a:rPr b="0" i="0" lang="en" sz="1200" u="none" cap="none" strike="noStrike">
                <a:solidFill>
                  <a:srgbClr val="000000"/>
                </a:solidFill>
                <a:latin typeface="Montserrat"/>
                <a:ea typeface="Montserrat"/>
                <a:cs typeface="Montserrat"/>
                <a:sym typeface="Montserrat"/>
              </a:rPr>
              <a:t> goals guideline:</a:t>
            </a:r>
            <a:endParaRPr sz="1100"/>
          </a:p>
        </p:txBody>
      </p:sp>
      <p:grpSp>
        <p:nvGrpSpPr>
          <p:cNvPr id="286" name="Google Shape;286;p38"/>
          <p:cNvGrpSpPr/>
          <p:nvPr/>
        </p:nvGrpSpPr>
        <p:grpSpPr>
          <a:xfrm>
            <a:off x="601112" y="514657"/>
            <a:ext cx="2606326" cy="514125"/>
            <a:chOff x="801479" y="686209"/>
            <a:chExt cx="2665500" cy="685500"/>
          </a:xfrm>
        </p:grpSpPr>
        <p:sp>
          <p:nvSpPr>
            <p:cNvPr id="287" name="Google Shape;287;p38">
              <a:hlinkClick/>
            </p:cNvPr>
            <p:cNvSpPr/>
            <p:nvPr/>
          </p:nvSpPr>
          <p:spPr>
            <a:xfrm>
              <a:off x="801479" y="686209"/>
              <a:ext cx="2665500" cy="685500"/>
            </a:xfrm>
            <a:prstGeom prst="roundRect">
              <a:avLst>
                <a:gd fmla="val 31259" name="adj"/>
              </a:avLst>
            </a:prstGeom>
            <a:solidFill>
              <a:srgbClr val="FFC000"/>
            </a:solidFill>
            <a:ln cap="flat" cmpd="sng" w="12700">
              <a:solidFill>
                <a:schemeClr val="lt1"/>
              </a:solidFill>
              <a:prstDash val="solid"/>
              <a:round/>
              <a:headEnd len="sm" w="sm" type="none"/>
              <a:tailEnd len="sm" w="sm" type="none"/>
            </a:ln>
            <a:effectLst>
              <a:outerShdw blurRad="317500" rotWithShape="0" algn="tr" dir="8100000" dist="317500">
                <a:srgbClr val="000000">
                  <a:alpha val="2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ontserrat"/>
                <a:ea typeface="Montserrat"/>
                <a:cs typeface="Montserrat"/>
                <a:sym typeface="Montserrat"/>
              </a:endParaRPr>
            </a:p>
          </p:txBody>
        </p:sp>
        <p:sp>
          <p:nvSpPr>
            <p:cNvPr id="288" name="Google Shape;288;p38">
              <a:hlinkClick/>
            </p:cNvPr>
            <p:cNvSpPr/>
            <p:nvPr/>
          </p:nvSpPr>
          <p:spPr>
            <a:xfrm>
              <a:off x="850685" y="741525"/>
              <a:ext cx="2567100" cy="574800"/>
            </a:xfrm>
            <a:prstGeom prst="roundRect">
              <a:avLst>
                <a:gd fmla="val 28267" name="adj"/>
              </a:avLst>
            </a:prstGeom>
            <a:gradFill>
              <a:gsLst>
                <a:gs pos="0">
                  <a:srgbClr val="FFC000"/>
                </a:gs>
                <a:gs pos="97000">
                  <a:srgbClr val="FFFFFF">
                    <a:alpha val="40784"/>
                  </a:srgbClr>
                </a:gs>
                <a:gs pos="100000">
                  <a:srgbClr val="FFFFFF">
                    <a:alpha val="40784"/>
                  </a:srgbClr>
                </a:gs>
              </a:gsLst>
              <a:lin ang="18900044"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ontserrat"/>
                <a:ea typeface="Montserrat"/>
                <a:cs typeface="Montserrat"/>
                <a:sym typeface="Montserrat"/>
              </a:endParaRPr>
            </a:p>
          </p:txBody>
        </p:sp>
        <p:sp>
          <p:nvSpPr>
            <p:cNvPr id="289" name="Google Shape;289;p38"/>
            <p:cNvSpPr txBox="1"/>
            <p:nvPr/>
          </p:nvSpPr>
          <p:spPr>
            <a:xfrm>
              <a:off x="850684" y="842230"/>
              <a:ext cx="2567100" cy="400200"/>
            </a:xfrm>
            <a:prstGeom prst="rect">
              <a:avLst/>
            </a:prstGeom>
            <a:noFill/>
            <a:ln>
              <a:noFill/>
            </a:ln>
          </p:spPr>
          <p:txBody>
            <a:bodyPr anchorCtr="0" anchor="ctr" bIns="34275" lIns="68575" spcFirstLastPara="1" rIns="68575" wrap="square" tIns="34275">
              <a:spAutoFit/>
            </a:bodyPr>
            <a:lstStyle/>
            <a:p>
              <a:pPr indent="0" lvl="0" marL="0" marR="0" rtl="0" algn="ctr">
                <a:lnSpc>
                  <a:spcPct val="100000"/>
                </a:lnSpc>
                <a:spcBef>
                  <a:spcPts val="0"/>
                </a:spcBef>
                <a:spcAft>
                  <a:spcPts val="0"/>
                </a:spcAft>
                <a:buClr>
                  <a:schemeClr val="lt1"/>
                </a:buClr>
                <a:buSzPts val="1800"/>
                <a:buFont typeface="Libre Franklin Medium"/>
                <a:buNone/>
              </a:pPr>
              <a:r>
                <a:rPr b="1" i="0" lang="en" sz="1500" u="none" cap="none" strike="noStrike">
                  <a:solidFill>
                    <a:schemeClr val="lt1"/>
                  </a:solidFill>
                  <a:latin typeface="Montserrat"/>
                  <a:ea typeface="Montserrat"/>
                  <a:cs typeface="Montserrat"/>
                  <a:sym typeface="Montserrat"/>
                </a:rPr>
                <a:t>SAVING</a:t>
              </a:r>
              <a:r>
                <a:rPr b="1" lang="en" sz="1500">
                  <a:solidFill>
                    <a:schemeClr val="lt1"/>
                  </a:solidFill>
                  <a:latin typeface="Montserrat"/>
                  <a:ea typeface="Montserrat"/>
                  <a:cs typeface="Montserrat"/>
                  <a:sym typeface="Montserrat"/>
                </a:rPr>
                <a:t>S</a:t>
              </a:r>
              <a:endParaRPr sz="1100"/>
            </a:p>
          </p:txBody>
        </p:sp>
      </p:grpSp>
      <p:sp>
        <p:nvSpPr>
          <p:cNvPr id="290" name="Google Shape;290;p38"/>
          <p:cNvSpPr txBox="1"/>
          <p:nvPr/>
        </p:nvSpPr>
        <p:spPr>
          <a:xfrm>
            <a:off x="601109" y="1362422"/>
            <a:ext cx="2105700" cy="2154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None/>
            </a:pPr>
            <a:r>
              <a:rPr b="1" i="0" lang="en" sz="1400" u="none" cap="none" strike="noStrike">
                <a:solidFill>
                  <a:srgbClr val="E6AF00"/>
                </a:solidFill>
                <a:latin typeface="Montserrat"/>
                <a:ea typeface="Montserrat"/>
                <a:cs typeface="Montserrat"/>
                <a:sym typeface="Montserrat"/>
              </a:rPr>
              <a:t>Set saving goals</a:t>
            </a:r>
            <a:endParaRPr sz="1100"/>
          </a:p>
        </p:txBody>
      </p:sp>
      <p:sp>
        <p:nvSpPr>
          <p:cNvPr id="291" name="Google Shape;291;p38"/>
          <p:cNvSpPr/>
          <p:nvPr/>
        </p:nvSpPr>
        <p:spPr>
          <a:xfrm>
            <a:off x="591239" y="2507724"/>
            <a:ext cx="1441800" cy="1620300"/>
          </a:xfrm>
          <a:prstGeom prst="roundRect">
            <a:avLst>
              <a:gd fmla="val 16669" name="adj"/>
            </a:avLst>
          </a:prstGeom>
          <a:solidFill>
            <a:srgbClr val="FFC000">
              <a:alpha val="49800"/>
            </a:srgbClr>
          </a:solidFill>
          <a:ln cap="flat" cmpd="sng" w="25400">
            <a:solidFill>
              <a:srgbClr val="FFC000"/>
            </a:solidFill>
            <a:prstDash val="solid"/>
            <a:round/>
            <a:headEnd len="sm" w="sm" type="none"/>
            <a:tailEnd len="sm" w="sm" type="none"/>
          </a:ln>
          <a:effectLst>
            <a:outerShdw blurRad="101600" rotWithShape="0" algn="ctr" dir="2700000" dist="76200">
              <a:srgbClr val="000000">
                <a:alpha val="149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ontserrat"/>
              <a:ea typeface="Montserrat"/>
              <a:cs typeface="Montserrat"/>
              <a:sym typeface="Montserrat"/>
            </a:endParaRPr>
          </a:p>
        </p:txBody>
      </p:sp>
      <p:sp>
        <p:nvSpPr>
          <p:cNvPr id="292" name="Google Shape;292;p38"/>
          <p:cNvSpPr txBox="1"/>
          <p:nvPr/>
        </p:nvSpPr>
        <p:spPr>
          <a:xfrm>
            <a:off x="591238" y="2682815"/>
            <a:ext cx="1441800" cy="2742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500"/>
              <a:buFont typeface="Arial"/>
              <a:buNone/>
            </a:pPr>
            <a:r>
              <a:rPr b="1" i="0" lang="en" sz="1500" u="sng" cap="none" strike="noStrike">
                <a:solidFill>
                  <a:srgbClr val="FF0000"/>
                </a:solidFill>
                <a:latin typeface="Montserrat"/>
                <a:ea typeface="Montserrat"/>
                <a:cs typeface="Montserrat"/>
                <a:sym typeface="Montserrat"/>
              </a:rPr>
              <a:t>S</a:t>
            </a:r>
            <a:r>
              <a:rPr b="0" i="0" lang="en" sz="1500" u="sng" cap="none" strike="noStrike">
                <a:solidFill>
                  <a:srgbClr val="262626"/>
                </a:solidFill>
                <a:latin typeface="Montserrat"/>
                <a:ea typeface="Montserrat"/>
                <a:cs typeface="Montserrat"/>
                <a:sym typeface="Montserrat"/>
              </a:rPr>
              <a:t>pecific</a:t>
            </a:r>
            <a:endParaRPr b="0" i="0" sz="1500" u="none" cap="none" strike="noStrike">
              <a:solidFill>
                <a:srgbClr val="262626"/>
              </a:solidFill>
              <a:latin typeface="Montserrat"/>
              <a:ea typeface="Montserrat"/>
              <a:cs typeface="Montserrat"/>
              <a:sym typeface="Montserrat"/>
            </a:endParaRPr>
          </a:p>
        </p:txBody>
      </p:sp>
      <p:sp>
        <p:nvSpPr>
          <p:cNvPr id="293" name="Google Shape;293;p38"/>
          <p:cNvSpPr txBox="1"/>
          <p:nvPr/>
        </p:nvSpPr>
        <p:spPr>
          <a:xfrm>
            <a:off x="688208" y="3131921"/>
            <a:ext cx="1248000" cy="6273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262626"/>
                </a:solidFill>
                <a:latin typeface="Montserrat"/>
                <a:ea typeface="Montserrat"/>
                <a:cs typeface="Montserrat"/>
                <a:sym typeface="Montserrat"/>
              </a:rPr>
              <a:t>Clear goal with specific outcomes</a:t>
            </a:r>
            <a:endParaRPr b="0" i="0" sz="1200" u="none" cap="none" strike="noStrike">
              <a:solidFill>
                <a:srgbClr val="000000"/>
              </a:solidFill>
              <a:latin typeface="Montserrat"/>
              <a:ea typeface="Montserrat"/>
              <a:cs typeface="Montserrat"/>
              <a:sym typeface="Montserrat"/>
            </a:endParaRPr>
          </a:p>
        </p:txBody>
      </p:sp>
      <p:sp>
        <p:nvSpPr>
          <p:cNvPr id="294" name="Google Shape;294;p38"/>
          <p:cNvSpPr/>
          <p:nvPr/>
        </p:nvSpPr>
        <p:spPr>
          <a:xfrm>
            <a:off x="2227393" y="2507724"/>
            <a:ext cx="1441800" cy="1620300"/>
          </a:xfrm>
          <a:prstGeom prst="roundRect">
            <a:avLst>
              <a:gd fmla="val 16669" name="adj"/>
            </a:avLst>
          </a:prstGeom>
          <a:solidFill>
            <a:srgbClr val="FFC000">
              <a:alpha val="49800"/>
            </a:srgbClr>
          </a:solidFill>
          <a:ln cap="flat" cmpd="sng" w="25400">
            <a:solidFill>
              <a:srgbClr val="FFC000"/>
            </a:solidFill>
            <a:prstDash val="solid"/>
            <a:round/>
            <a:headEnd len="sm" w="sm" type="none"/>
            <a:tailEnd len="sm" w="sm" type="none"/>
          </a:ln>
          <a:effectLst>
            <a:outerShdw blurRad="101600" rotWithShape="0" algn="ctr" dir="2700000" dist="76200">
              <a:srgbClr val="000000">
                <a:alpha val="149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ontserrat"/>
              <a:ea typeface="Montserrat"/>
              <a:cs typeface="Montserrat"/>
              <a:sym typeface="Montserrat"/>
            </a:endParaRPr>
          </a:p>
        </p:txBody>
      </p:sp>
      <p:sp>
        <p:nvSpPr>
          <p:cNvPr id="295" name="Google Shape;295;p38"/>
          <p:cNvSpPr txBox="1"/>
          <p:nvPr/>
        </p:nvSpPr>
        <p:spPr>
          <a:xfrm>
            <a:off x="2227392" y="2682815"/>
            <a:ext cx="1441800" cy="2742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500"/>
              <a:buFont typeface="Arial"/>
              <a:buNone/>
            </a:pPr>
            <a:r>
              <a:rPr b="1" i="0" lang="en" sz="1500" u="sng" cap="none" strike="noStrike">
                <a:solidFill>
                  <a:srgbClr val="FF0000"/>
                </a:solidFill>
                <a:latin typeface="Montserrat"/>
                <a:ea typeface="Montserrat"/>
                <a:cs typeface="Montserrat"/>
                <a:sym typeface="Montserrat"/>
              </a:rPr>
              <a:t>M</a:t>
            </a:r>
            <a:r>
              <a:rPr b="0" i="0" lang="en" sz="1500" u="sng" cap="none" strike="noStrike">
                <a:solidFill>
                  <a:srgbClr val="262626"/>
                </a:solidFill>
                <a:latin typeface="Montserrat"/>
                <a:ea typeface="Montserrat"/>
                <a:cs typeface="Montserrat"/>
                <a:sym typeface="Montserrat"/>
              </a:rPr>
              <a:t>easurable</a:t>
            </a:r>
            <a:endParaRPr b="0" i="0" sz="1500" u="none" cap="none" strike="noStrike">
              <a:solidFill>
                <a:srgbClr val="262626"/>
              </a:solidFill>
              <a:latin typeface="Montserrat"/>
              <a:ea typeface="Montserrat"/>
              <a:cs typeface="Montserrat"/>
              <a:sym typeface="Montserrat"/>
            </a:endParaRPr>
          </a:p>
        </p:txBody>
      </p:sp>
      <p:sp>
        <p:nvSpPr>
          <p:cNvPr id="296" name="Google Shape;296;p38"/>
          <p:cNvSpPr txBox="1"/>
          <p:nvPr/>
        </p:nvSpPr>
        <p:spPr>
          <a:xfrm>
            <a:off x="2324362" y="3131921"/>
            <a:ext cx="1248000" cy="6273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262626"/>
                </a:solidFill>
                <a:latin typeface="Montserrat"/>
                <a:ea typeface="Montserrat"/>
                <a:cs typeface="Montserrat"/>
                <a:sym typeface="Montserrat"/>
              </a:rPr>
              <a:t>Can measure your progress along the way</a:t>
            </a:r>
            <a:endParaRPr b="0" i="0" sz="1200" u="none" cap="none" strike="noStrike">
              <a:solidFill>
                <a:srgbClr val="000000"/>
              </a:solidFill>
              <a:latin typeface="Montserrat"/>
              <a:ea typeface="Montserrat"/>
              <a:cs typeface="Montserrat"/>
              <a:sym typeface="Montserrat"/>
            </a:endParaRPr>
          </a:p>
        </p:txBody>
      </p:sp>
      <p:sp>
        <p:nvSpPr>
          <p:cNvPr id="297" name="Google Shape;297;p38"/>
          <p:cNvSpPr/>
          <p:nvPr/>
        </p:nvSpPr>
        <p:spPr>
          <a:xfrm>
            <a:off x="3863546" y="2507724"/>
            <a:ext cx="1441800" cy="1620300"/>
          </a:xfrm>
          <a:prstGeom prst="roundRect">
            <a:avLst>
              <a:gd fmla="val 16669" name="adj"/>
            </a:avLst>
          </a:prstGeom>
          <a:solidFill>
            <a:srgbClr val="FFC000">
              <a:alpha val="49800"/>
            </a:srgbClr>
          </a:solidFill>
          <a:ln cap="flat" cmpd="sng" w="25400">
            <a:solidFill>
              <a:srgbClr val="FFC000"/>
            </a:solidFill>
            <a:prstDash val="solid"/>
            <a:round/>
            <a:headEnd len="sm" w="sm" type="none"/>
            <a:tailEnd len="sm" w="sm" type="none"/>
          </a:ln>
          <a:effectLst>
            <a:outerShdw blurRad="101600" rotWithShape="0" algn="ctr" dir="2700000" dist="76200">
              <a:srgbClr val="000000">
                <a:alpha val="149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ontserrat"/>
              <a:ea typeface="Montserrat"/>
              <a:cs typeface="Montserrat"/>
              <a:sym typeface="Montserrat"/>
            </a:endParaRPr>
          </a:p>
        </p:txBody>
      </p:sp>
      <p:sp>
        <p:nvSpPr>
          <p:cNvPr id="298" name="Google Shape;298;p38"/>
          <p:cNvSpPr txBox="1"/>
          <p:nvPr/>
        </p:nvSpPr>
        <p:spPr>
          <a:xfrm>
            <a:off x="3863546" y="2682815"/>
            <a:ext cx="1441800" cy="2742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500"/>
              <a:buFont typeface="Arial"/>
              <a:buNone/>
            </a:pPr>
            <a:r>
              <a:rPr b="1" i="0" lang="en" sz="1500" u="sng" cap="none" strike="noStrike">
                <a:solidFill>
                  <a:srgbClr val="FF0000"/>
                </a:solidFill>
                <a:latin typeface="Montserrat"/>
                <a:ea typeface="Montserrat"/>
                <a:cs typeface="Montserrat"/>
                <a:sym typeface="Montserrat"/>
              </a:rPr>
              <a:t>A</a:t>
            </a:r>
            <a:r>
              <a:rPr b="0" i="0" lang="en" sz="1500" u="sng" cap="none" strike="noStrike">
                <a:solidFill>
                  <a:srgbClr val="262626"/>
                </a:solidFill>
                <a:latin typeface="Montserrat"/>
                <a:ea typeface="Montserrat"/>
                <a:cs typeface="Montserrat"/>
                <a:sym typeface="Montserrat"/>
              </a:rPr>
              <a:t>ttainable</a:t>
            </a:r>
            <a:endParaRPr b="0" i="0" sz="1500" u="none" cap="none" strike="noStrike">
              <a:solidFill>
                <a:srgbClr val="262626"/>
              </a:solidFill>
              <a:latin typeface="Montserrat"/>
              <a:ea typeface="Montserrat"/>
              <a:cs typeface="Montserrat"/>
              <a:sym typeface="Montserrat"/>
            </a:endParaRPr>
          </a:p>
        </p:txBody>
      </p:sp>
      <p:sp>
        <p:nvSpPr>
          <p:cNvPr id="299" name="Google Shape;299;p38"/>
          <p:cNvSpPr txBox="1"/>
          <p:nvPr/>
        </p:nvSpPr>
        <p:spPr>
          <a:xfrm>
            <a:off x="3960515" y="3131921"/>
            <a:ext cx="1248000" cy="6273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262626"/>
                </a:solidFill>
                <a:latin typeface="Montserrat"/>
                <a:ea typeface="Montserrat"/>
                <a:cs typeface="Montserrat"/>
                <a:sym typeface="Montserrat"/>
              </a:rPr>
              <a:t>Ensure it is within your reach</a:t>
            </a:r>
            <a:endParaRPr b="0" i="0" sz="1200" u="none" cap="none" strike="noStrike">
              <a:solidFill>
                <a:srgbClr val="000000"/>
              </a:solidFill>
              <a:latin typeface="Montserrat"/>
              <a:ea typeface="Montserrat"/>
              <a:cs typeface="Montserrat"/>
              <a:sym typeface="Montserrat"/>
            </a:endParaRPr>
          </a:p>
        </p:txBody>
      </p:sp>
      <p:sp>
        <p:nvSpPr>
          <p:cNvPr id="300" name="Google Shape;300;p38"/>
          <p:cNvSpPr/>
          <p:nvPr/>
        </p:nvSpPr>
        <p:spPr>
          <a:xfrm>
            <a:off x="5499700" y="2507724"/>
            <a:ext cx="1441800" cy="1620300"/>
          </a:xfrm>
          <a:prstGeom prst="roundRect">
            <a:avLst>
              <a:gd fmla="val 16669" name="adj"/>
            </a:avLst>
          </a:prstGeom>
          <a:solidFill>
            <a:srgbClr val="FFC000">
              <a:alpha val="49800"/>
            </a:srgbClr>
          </a:solidFill>
          <a:ln cap="flat" cmpd="sng" w="25400">
            <a:solidFill>
              <a:srgbClr val="FFC000"/>
            </a:solidFill>
            <a:prstDash val="solid"/>
            <a:round/>
            <a:headEnd len="sm" w="sm" type="none"/>
            <a:tailEnd len="sm" w="sm" type="none"/>
          </a:ln>
          <a:effectLst>
            <a:outerShdw blurRad="101600" rotWithShape="0" algn="ctr" dir="2700000" dist="76200">
              <a:srgbClr val="000000">
                <a:alpha val="149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ontserrat"/>
              <a:ea typeface="Montserrat"/>
              <a:cs typeface="Montserrat"/>
              <a:sym typeface="Montserrat"/>
            </a:endParaRPr>
          </a:p>
        </p:txBody>
      </p:sp>
      <p:sp>
        <p:nvSpPr>
          <p:cNvPr id="301" name="Google Shape;301;p38"/>
          <p:cNvSpPr txBox="1"/>
          <p:nvPr/>
        </p:nvSpPr>
        <p:spPr>
          <a:xfrm>
            <a:off x="5499699" y="2682815"/>
            <a:ext cx="1441800" cy="2742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500"/>
              <a:buFont typeface="Arial"/>
              <a:buNone/>
            </a:pPr>
            <a:r>
              <a:rPr b="1" i="0" lang="en" sz="1500" u="sng" cap="none" strike="noStrike">
                <a:solidFill>
                  <a:srgbClr val="FF0000"/>
                </a:solidFill>
                <a:latin typeface="Montserrat"/>
                <a:ea typeface="Montserrat"/>
                <a:cs typeface="Montserrat"/>
                <a:sym typeface="Montserrat"/>
              </a:rPr>
              <a:t>R</a:t>
            </a:r>
            <a:r>
              <a:rPr b="0" i="0" lang="en" sz="1500" u="sng" cap="none" strike="noStrike">
                <a:solidFill>
                  <a:srgbClr val="262626"/>
                </a:solidFill>
                <a:latin typeface="Montserrat"/>
                <a:ea typeface="Montserrat"/>
                <a:cs typeface="Montserrat"/>
                <a:sym typeface="Montserrat"/>
              </a:rPr>
              <a:t>elevant</a:t>
            </a:r>
            <a:endParaRPr b="0" i="0" sz="1500" u="none" cap="none" strike="noStrike">
              <a:solidFill>
                <a:srgbClr val="262626"/>
              </a:solidFill>
              <a:latin typeface="Montserrat"/>
              <a:ea typeface="Montserrat"/>
              <a:cs typeface="Montserrat"/>
              <a:sym typeface="Montserrat"/>
            </a:endParaRPr>
          </a:p>
        </p:txBody>
      </p:sp>
      <p:sp>
        <p:nvSpPr>
          <p:cNvPr id="302" name="Google Shape;302;p38"/>
          <p:cNvSpPr txBox="1"/>
          <p:nvPr/>
        </p:nvSpPr>
        <p:spPr>
          <a:xfrm>
            <a:off x="5596669" y="3131921"/>
            <a:ext cx="1248000" cy="6273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262626"/>
                </a:solidFill>
                <a:latin typeface="Montserrat"/>
                <a:ea typeface="Montserrat"/>
                <a:cs typeface="Montserrat"/>
                <a:sym typeface="Montserrat"/>
              </a:rPr>
              <a:t>Set a goal only if you know it will be meaningful</a:t>
            </a:r>
            <a:endParaRPr b="0" i="0" sz="1200" u="none" cap="none" strike="noStrike">
              <a:solidFill>
                <a:srgbClr val="000000"/>
              </a:solidFill>
              <a:latin typeface="Montserrat"/>
              <a:ea typeface="Montserrat"/>
              <a:cs typeface="Montserrat"/>
              <a:sym typeface="Montserrat"/>
            </a:endParaRPr>
          </a:p>
        </p:txBody>
      </p:sp>
      <p:sp>
        <p:nvSpPr>
          <p:cNvPr id="303" name="Google Shape;303;p38"/>
          <p:cNvSpPr/>
          <p:nvPr/>
        </p:nvSpPr>
        <p:spPr>
          <a:xfrm>
            <a:off x="7135853" y="2507724"/>
            <a:ext cx="1441800" cy="1620300"/>
          </a:xfrm>
          <a:prstGeom prst="roundRect">
            <a:avLst>
              <a:gd fmla="val 16669" name="adj"/>
            </a:avLst>
          </a:prstGeom>
          <a:solidFill>
            <a:srgbClr val="FFC000">
              <a:alpha val="49800"/>
            </a:srgbClr>
          </a:solidFill>
          <a:ln cap="flat" cmpd="sng" w="25400">
            <a:solidFill>
              <a:srgbClr val="FFC000"/>
            </a:solidFill>
            <a:prstDash val="solid"/>
            <a:round/>
            <a:headEnd len="sm" w="sm" type="none"/>
            <a:tailEnd len="sm" w="sm" type="none"/>
          </a:ln>
          <a:effectLst>
            <a:outerShdw blurRad="101600" rotWithShape="0" algn="ctr" dir="2700000" dist="76200">
              <a:srgbClr val="000000">
                <a:alpha val="149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ontserrat"/>
              <a:ea typeface="Montserrat"/>
              <a:cs typeface="Montserrat"/>
              <a:sym typeface="Montserrat"/>
            </a:endParaRPr>
          </a:p>
        </p:txBody>
      </p:sp>
      <p:sp>
        <p:nvSpPr>
          <p:cNvPr id="304" name="Google Shape;304;p38"/>
          <p:cNvSpPr txBox="1"/>
          <p:nvPr/>
        </p:nvSpPr>
        <p:spPr>
          <a:xfrm>
            <a:off x="7135852" y="2682815"/>
            <a:ext cx="1441800" cy="2742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500"/>
              <a:buFont typeface="Arial"/>
              <a:buNone/>
            </a:pPr>
            <a:r>
              <a:rPr b="1" i="0" lang="en" sz="1500" u="sng" cap="none" strike="noStrike">
                <a:solidFill>
                  <a:srgbClr val="FF0000"/>
                </a:solidFill>
                <a:latin typeface="Montserrat"/>
                <a:ea typeface="Montserrat"/>
                <a:cs typeface="Montserrat"/>
                <a:sym typeface="Montserrat"/>
              </a:rPr>
              <a:t>T</a:t>
            </a:r>
            <a:r>
              <a:rPr b="0" i="0" lang="en" sz="1500" u="sng" cap="none" strike="noStrike">
                <a:solidFill>
                  <a:srgbClr val="262626"/>
                </a:solidFill>
                <a:latin typeface="Montserrat"/>
                <a:ea typeface="Montserrat"/>
                <a:cs typeface="Montserrat"/>
                <a:sym typeface="Montserrat"/>
              </a:rPr>
              <a:t>ime-bound</a:t>
            </a:r>
            <a:endParaRPr b="0" i="0" sz="1500" u="none" cap="none" strike="noStrike">
              <a:solidFill>
                <a:srgbClr val="262626"/>
              </a:solidFill>
              <a:latin typeface="Montserrat"/>
              <a:ea typeface="Montserrat"/>
              <a:cs typeface="Montserrat"/>
              <a:sym typeface="Montserrat"/>
            </a:endParaRPr>
          </a:p>
        </p:txBody>
      </p:sp>
      <p:sp>
        <p:nvSpPr>
          <p:cNvPr id="305" name="Google Shape;305;p38"/>
          <p:cNvSpPr txBox="1"/>
          <p:nvPr/>
        </p:nvSpPr>
        <p:spPr>
          <a:xfrm>
            <a:off x="7232822" y="3131921"/>
            <a:ext cx="1248000" cy="6273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262626"/>
                </a:solidFill>
                <a:latin typeface="Montserrat"/>
                <a:ea typeface="Montserrat"/>
                <a:cs typeface="Montserrat"/>
                <a:sym typeface="Montserrat"/>
              </a:rPr>
              <a:t>Set a time frame for your goal</a:t>
            </a:r>
            <a:endParaRPr b="0" i="0" sz="1200" u="none" cap="none" strike="noStrike">
              <a:solidFill>
                <a:srgbClr val="000000"/>
              </a:solidFill>
              <a:latin typeface="Montserrat"/>
              <a:ea typeface="Montserrat"/>
              <a:cs typeface="Montserrat"/>
              <a:sym typeface="Montserrat"/>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39"/>
          <p:cNvSpPr/>
          <p:nvPr/>
        </p:nvSpPr>
        <p:spPr>
          <a:xfrm>
            <a:off x="1008008" y="4259283"/>
            <a:ext cx="607361" cy="891826"/>
          </a:xfrm>
          <a:custGeom>
            <a:rect b="b" l="l" r="r" t="t"/>
            <a:pathLst>
              <a:path extrusionOk="0" h="1189101" w="809815">
                <a:moveTo>
                  <a:pt x="809737" y="821703"/>
                </a:moveTo>
                <a:cubicBezTo>
                  <a:pt x="809737" y="893412"/>
                  <a:pt x="791550" y="957084"/>
                  <a:pt x="755183" y="1012725"/>
                </a:cubicBezTo>
                <a:cubicBezTo>
                  <a:pt x="718815" y="1068365"/>
                  <a:pt x="666357" y="1111667"/>
                  <a:pt x="597809" y="1142628"/>
                </a:cubicBezTo>
                <a:cubicBezTo>
                  <a:pt x="529228" y="1173480"/>
                  <a:pt x="448820" y="1188908"/>
                  <a:pt x="356591" y="1188908"/>
                </a:cubicBezTo>
                <a:cubicBezTo>
                  <a:pt x="279625" y="1188908"/>
                  <a:pt x="215048" y="1183503"/>
                  <a:pt x="162866" y="1172691"/>
                </a:cubicBezTo>
                <a:cubicBezTo>
                  <a:pt x="106483" y="1160440"/>
                  <a:pt x="51776" y="1141453"/>
                  <a:pt x="-79" y="1116151"/>
                </a:cubicBezTo>
                <a:lnTo>
                  <a:pt x="-79" y="837534"/>
                </a:lnTo>
                <a:cubicBezTo>
                  <a:pt x="59119" y="868027"/>
                  <a:pt x="121424" y="892066"/>
                  <a:pt x="185758" y="909243"/>
                </a:cubicBezTo>
                <a:cubicBezTo>
                  <a:pt x="243461" y="925422"/>
                  <a:pt x="303013" y="934065"/>
                  <a:pt x="362934" y="934948"/>
                </a:cubicBezTo>
                <a:cubicBezTo>
                  <a:pt x="409341" y="934948"/>
                  <a:pt x="443342" y="926895"/>
                  <a:pt x="464927" y="910788"/>
                </a:cubicBezTo>
                <a:cubicBezTo>
                  <a:pt x="485457" y="896848"/>
                  <a:pt x="497637" y="873549"/>
                  <a:pt x="497361" y="848732"/>
                </a:cubicBezTo>
                <a:cubicBezTo>
                  <a:pt x="497648" y="833838"/>
                  <a:pt x="493081" y="819259"/>
                  <a:pt x="484343" y="807196"/>
                </a:cubicBezTo>
                <a:cubicBezTo>
                  <a:pt x="472677" y="792754"/>
                  <a:pt x="458473" y="780564"/>
                  <a:pt x="442421" y="771231"/>
                </a:cubicBezTo>
                <a:cubicBezTo>
                  <a:pt x="423153" y="759095"/>
                  <a:pt x="371870" y="734312"/>
                  <a:pt x="288577" y="696874"/>
                </a:cubicBezTo>
                <a:cubicBezTo>
                  <a:pt x="213189" y="662603"/>
                  <a:pt x="156649" y="629396"/>
                  <a:pt x="118958" y="597254"/>
                </a:cubicBezTo>
                <a:cubicBezTo>
                  <a:pt x="82847" y="567174"/>
                  <a:pt x="54157" y="529180"/>
                  <a:pt x="35114" y="486215"/>
                </a:cubicBezTo>
                <a:cubicBezTo>
                  <a:pt x="16727" y="444585"/>
                  <a:pt x="7643" y="395293"/>
                  <a:pt x="7864" y="338329"/>
                </a:cubicBezTo>
                <a:cubicBezTo>
                  <a:pt x="7864" y="231686"/>
                  <a:pt x="46605" y="148631"/>
                  <a:pt x="124088" y="89168"/>
                </a:cubicBezTo>
                <a:cubicBezTo>
                  <a:pt x="201572" y="29704"/>
                  <a:pt x="308066" y="-83"/>
                  <a:pt x="443579" y="-193"/>
                </a:cubicBezTo>
                <a:cubicBezTo>
                  <a:pt x="563278" y="-193"/>
                  <a:pt x="685333" y="27498"/>
                  <a:pt x="809737" y="82879"/>
                </a:cubicBezTo>
                <a:lnTo>
                  <a:pt x="714033" y="324097"/>
                </a:lnTo>
                <a:cubicBezTo>
                  <a:pt x="605956" y="274491"/>
                  <a:pt x="512641" y="249702"/>
                  <a:pt x="434092" y="249741"/>
                </a:cubicBezTo>
                <a:cubicBezTo>
                  <a:pt x="393642" y="249741"/>
                  <a:pt x="364109" y="256856"/>
                  <a:pt x="345503" y="271088"/>
                </a:cubicBezTo>
                <a:cubicBezTo>
                  <a:pt x="328205" y="283196"/>
                  <a:pt x="317907" y="302982"/>
                  <a:pt x="317923" y="324097"/>
                </a:cubicBezTo>
                <a:cubicBezTo>
                  <a:pt x="317923" y="346752"/>
                  <a:pt x="329656" y="366974"/>
                  <a:pt x="353116" y="384774"/>
                </a:cubicBezTo>
                <a:cubicBezTo>
                  <a:pt x="376576" y="402575"/>
                  <a:pt x="440231" y="435246"/>
                  <a:pt x="544082" y="482795"/>
                </a:cubicBezTo>
                <a:cubicBezTo>
                  <a:pt x="643703" y="527624"/>
                  <a:pt x="712891" y="575741"/>
                  <a:pt x="751653" y="627151"/>
                </a:cubicBezTo>
                <a:cubicBezTo>
                  <a:pt x="790414" y="678561"/>
                  <a:pt x="809776" y="743413"/>
                  <a:pt x="809737" y="821703"/>
                </a:cubicBezTo>
                <a:close/>
              </a:path>
            </a:pathLst>
          </a:custGeom>
          <a:gradFill>
            <a:gsLst>
              <a:gs pos="0">
                <a:srgbClr val="FFC000">
                  <a:alpha val="29803"/>
                </a:srgbClr>
              </a:gs>
              <a:gs pos="97000">
                <a:srgbClr val="FFC000">
                  <a:alpha val="0"/>
                </a:srgbClr>
              </a:gs>
              <a:gs pos="100000">
                <a:srgbClr val="FFC000">
                  <a:alpha val="0"/>
                </a:srgbClr>
              </a:gs>
            </a:gsLst>
            <a:lin ang="5400012"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312" name="Google Shape;312;p39"/>
          <p:cNvSpPr/>
          <p:nvPr/>
        </p:nvSpPr>
        <p:spPr>
          <a:xfrm>
            <a:off x="2441939" y="4261991"/>
            <a:ext cx="1002022" cy="879829"/>
          </a:xfrm>
          <a:custGeom>
            <a:rect b="b" l="l" r="r" t="t"/>
            <a:pathLst>
              <a:path extrusionOk="0" h="1173106" w="1336030">
                <a:moveTo>
                  <a:pt x="510950" y="1172910"/>
                </a:moveTo>
                <a:lnTo>
                  <a:pt x="271012" y="327781"/>
                </a:lnTo>
                <a:lnTo>
                  <a:pt x="263792" y="327781"/>
                </a:lnTo>
                <a:cubicBezTo>
                  <a:pt x="274985" y="471733"/>
                  <a:pt x="280582" y="583542"/>
                  <a:pt x="280582" y="663202"/>
                </a:cubicBezTo>
                <a:lnTo>
                  <a:pt x="280582" y="1172519"/>
                </a:lnTo>
                <a:lnTo>
                  <a:pt x="-213" y="1172519"/>
                </a:lnTo>
                <a:lnTo>
                  <a:pt x="-213" y="-196"/>
                </a:lnTo>
                <a:lnTo>
                  <a:pt x="421848" y="-196"/>
                </a:lnTo>
                <a:lnTo>
                  <a:pt x="666599" y="832676"/>
                </a:lnTo>
                <a:lnTo>
                  <a:pt x="673035" y="832676"/>
                </a:lnTo>
                <a:lnTo>
                  <a:pt x="912974" y="-196"/>
                </a:lnTo>
                <a:lnTo>
                  <a:pt x="1335818" y="-196"/>
                </a:lnTo>
                <a:lnTo>
                  <a:pt x="1335818" y="1172910"/>
                </a:lnTo>
                <a:lnTo>
                  <a:pt x="1044780" y="1172910"/>
                </a:lnTo>
                <a:lnTo>
                  <a:pt x="1044780" y="658557"/>
                </a:lnTo>
                <a:cubicBezTo>
                  <a:pt x="1044780" y="631804"/>
                  <a:pt x="1045172" y="602124"/>
                  <a:pt x="1045956" y="569511"/>
                </a:cubicBezTo>
                <a:cubicBezTo>
                  <a:pt x="1046739" y="536898"/>
                  <a:pt x="1050360" y="456918"/>
                  <a:pt x="1056814" y="329572"/>
                </a:cubicBezTo>
                <a:lnTo>
                  <a:pt x="1049593" y="329572"/>
                </a:lnTo>
                <a:lnTo>
                  <a:pt x="812846" y="1172910"/>
                </a:lnTo>
                <a:close/>
              </a:path>
            </a:pathLst>
          </a:custGeom>
          <a:gradFill>
            <a:gsLst>
              <a:gs pos="0">
                <a:srgbClr val="FFC000">
                  <a:alpha val="29803"/>
                </a:srgbClr>
              </a:gs>
              <a:gs pos="97000">
                <a:srgbClr val="FFC000">
                  <a:alpha val="0"/>
                </a:srgbClr>
              </a:gs>
              <a:gs pos="100000">
                <a:srgbClr val="FFC000">
                  <a:alpha val="0"/>
                </a:srgbClr>
              </a:gs>
            </a:gsLst>
            <a:lin ang="5400012"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313" name="Google Shape;313;p39"/>
          <p:cNvSpPr/>
          <p:nvPr/>
        </p:nvSpPr>
        <p:spPr>
          <a:xfrm>
            <a:off x="4120157" y="4260067"/>
            <a:ext cx="904660" cy="892993"/>
          </a:xfrm>
          <a:custGeom>
            <a:rect b="b" l="l" r="r" t="t"/>
            <a:pathLst>
              <a:path extrusionOk="0" h="1190657" w="1206214">
                <a:moveTo>
                  <a:pt x="855055" y="1190462"/>
                </a:moveTo>
                <a:lnTo>
                  <a:pt x="796789" y="968261"/>
                </a:lnTo>
                <a:lnTo>
                  <a:pt x="411556" y="968261"/>
                </a:lnTo>
                <a:lnTo>
                  <a:pt x="351593" y="1190462"/>
                </a:lnTo>
                <a:lnTo>
                  <a:pt x="-434" y="1190462"/>
                </a:lnTo>
                <a:lnTo>
                  <a:pt x="386440" y="-195"/>
                </a:lnTo>
                <a:lnTo>
                  <a:pt x="813816" y="-195"/>
                </a:lnTo>
                <a:lnTo>
                  <a:pt x="1205780" y="1190462"/>
                </a:lnTo>
                <a:close/>
                <a:moveTo>
                  <a:pt x="730603" y="705499"/>
                </a:moveTo>
                <a:lnTo>
                  <a:pt x="679692" y="510846"/>
                </a:lnTo>
                <a:cubicBezTo>
                  <a:pt x="667812" y="467588"/>
                  <a:pt x="653348" y="411625"/>
                  <a:pt x="636304" y="342951"/>
                </a:cubicBezTo>
                <a:cubicBezTo>
                  <a:pt x="619259" y="274276"/>
                  <a:pt x="607946" y="225078"/>
                  <a:pt x="602362" y="195363"/>
                </a:cubicBezTo>
                <a:cubicBezTo>
                  <a:pt x="597497" y="222929"/>
                  <a:pt x="587920" y="268336"/>
                  <a:pt x="573625" y="331580"/>
                </a:cubicBezTo>
                <a:cubicBezTo>
                  <a:pt x="559331" y="394824"/>
                  <a:pt x="527561" y="519462"/>
                  <a:pt x="478307" y="705499"/>
                </a:cubicBezTo>
                <a:close/>
              </a:path>
            </a:pathLst>
          </a:custGeom>
          <a:gradFill>
            <a:gsLst>
              <a:gs pos="0">
                <a:srgbClr val="FFC000">
                  <a:alpha val="29803"/>
                </a:srgbClr>
              </a:gs>
              <a:gs pos="97000">
                <a:srgbClr val="FFC000">
                  <a:alpha val="0"/>
                </a:srgbClr>
              </a:gs>
              <a:gs pos="100000">
                <a:srgbClr val="FFC000">
                  <a:alpha val="0"/>
                </a:srgbClr>
              </a:gs>
            </a:gsLst>
            <a:lin ang="5400012"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314" name="Google Shape;314;p39"/>
          <p:cNvSpPr/>
          <p:nvPr/>
        </p:nvSpPr>
        <p:spPr>
          <a:xfrm>
            <a:off x="7518287" y="4258115"/>
            <a:ext cx="677131" cy="893407"/>
          </a:xfrm>
          <a:custGeom>
            <a:rect b="b" l="l" r="r" t="t"/>
            <a:pathLst>
              <a:path extrusionOk="0" h="1996440" w="1513141">
                <a:moveTo>
                  <a:pt x="1026362" y="1996244"/>
                </a:moveTo>
                <a:lnTo>
                  <a:pt x="486770" y="1996244"/>
                </a:lnTo>
                <a:lnTo>
                  <a:pt x="486770" y="440812"/>
                </a:lnTo>
                <a:lnTo>
                  <a:pt x="-624" y="440812"/>
                </a:lnTo>
                <a:lnTo>
                  <a:pt x="-624" y="-196"/>
                </a:lnTo>
                <a:lnTo>
                  <a:pt x="1512518" y="-196"/>
                </a:lnTo>
                <a:lnTo>
                  <a:pt x="1512518" y="440812"/>
                </a:lnTo>
                <a:lnTo>
                  <a:pt x="1026743" y="440812"/>
                </a:lnTo>
                <a:close/>
              </a:path>
            </a:pathLst>
          </a:custGeom>
          <a:gradFill>
            <a:gsLst>
              <a:gs pos="0">
                <a:srgbClr val="FFC000">
                  <a:alpha val="29803"/>
                </a:srgbClr>
              </a:gs>
              <a:gs pos="97000">
                <a:srgbClr val="FFC000">
                  <a:alpha val="0"/>
                </a:srgbClr>
              </a:gs>
              <a:gs pos="100000">
                <a:srgbClr val="FFC000">
                  <a:alpha val="0"/>
                </a:srgbClr>
              </a:gs>
            </a:gsLst>
            <a:lin ang="5400012"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315" name="Google Shape;315;p39"/>
          <p:cNvSpPr/>
          <p:nvPr/>
        </p:nvSpPr>
        <p:spPr>
          <a:xfrm>
            <a:off x="5837868" y="4258115"/>
            <a:ext cx="765704" cy="893407"/>
          </a:xfrm>
          <a:custGeom>
            <a:rect b="b" l="l" r="r" t="t"/>
            <a:pathLst>
              <a:path extrusionOk="0" h="1996440" w="1711071">
                <a:moveTo>
                  <a:pt x="538777" y="1269772"/>
                </a:moveTo>
                <a:lnTo>
                  <a:pt x="538777" y="1996244"/>
                </a:lnTo>
                <a:lnTo>
                  <a:pt x="-624" y="1996244"/>
                </a:lnTo>
                <a:lnTo>
                  <a:pt x="-624" y="-196"/>
                </a:lnTo>
                <a:lnTo>
                  <a:pt x="653553" y="-196"/>
                </a:lnTo>
                <a:cubicBezTo>
                  <a:pt x="1196097" y="-196"/>
                  <a:pt x="1467369" y="196429"/>
                  <a:pt x="1467369" y="589687"/>
                </a:cubicBezTo>
                <a:cubicBezTo>
                  <a:pt x="1467369" y="820954"/>
                  <a:pt x="1354498" y="999834"/>
                  <a:pt x="1128756" y="1126326"/>
                </a:cubicBezTo>
                <a:lnTo>
                  <a:pt x="1710447" y="1996244"/>
                </a:lnTo>
                <a:lnTo>
                  <a:pt x="1098657" y="1996244"/>
                </a:lnTo>
                <a:lnTo>
                  <a:pt x="675366" y="1269772"/>
                </a:lnTo>
                <a:close/>
                <a:moveTo>
                  <a:pt x="538777" y="864198"/>
                </a:moveTo>
                <a:lnTo>
                  <a:pt x="640028" y="864198"/>
                </a:lnTo>
                <a:cubicBezTo>
                  <a:pt x="828499" y="864198"/>
                  <a:pt x="922730" y="780883"/>
                  <a:pt x="922730" y="614262"/>
                </a:cubicBezTo>
                <a:cubicBezTo>
                  <a:pt x="922730" y="476845"/>
                  <a:pt x="830337" y="408112"/>
                  <a:pt x="645553" y="408046"/>
                </a:cubicBezTo>
                <a:lnTo>
                  <a:pt x="538777" y="408046"/>
                </a:lnTo>
                <a:close/>
              </a:path>
            </a:pathLst>
          </a:custGeom>
          <a:gradFill>
            <a:gsLst>
              <a:gs pos="0">
                <a:srgbClr val="FFC000">
                  <a:alpha val="29803"/>
                </a:srgbClr>
              </a:gs>
              <a:gs pos="97000">
                <a:srgbClr val="FFC000">
                  <a:alpha val="0"/>
                </a:srgbClr>
              </a:gs>
              <a:gs pos="100000">
                <a:srgbClr val="FFC000">
                  <a:alpha val="0"/>
                </a:srgbClr>
              </a:gs>
            </a:gsLst>
            <a:lin ang="5400012" scaled="0"/>
          </a:gra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grpSp>
        <p:nvGrpSpPr>
          <p:cNvPr id="316" name="Google Shape;316;p39"/>
          <p:cNvGrpSpPr/>
          <p:nvPr/>
        </p:nvGrpSpPr>
        <p:grpSpPr>
          <a:xfrm>
            <a:off x="601112" y="514657"/>
            <a:ext cx="2606326" cy="514125"/>
            <a:chOff x="801479" y="686209"/>
            <a:chExt cx="2665500" cy="685500"/>
          </a:xfrm>
        </p:grpSpPr>
        <p:sp>
          <p:nvSpPr>
            <p:cNvPr id="317" name="Google Shape;317;p39">
              <a:hlinkClick/>
            </p:cNvPr>
            <p:cNvSpPr/>
            <p:nvPr/>
          </p:nvSpPr>
          <p:spPr>
            <a:xfrm>
              <a:off x="801479" y="686209"/>
              <a:ext cx="2665500" cy="685500"/>
            </a:xfrm>
            <a:prstGeom prst="roundRect">
              <a:avLst>
                <a:gd fmla="val 31259" name="adj"/>
              </a:avLst>
            </a:prstGeom>
            <a:solidFill>
              <a:srgbClr val="FFC000"/>
            </a:solidFill>
            <a:ln cap="flat" cmpd="sng" w="12700">
              <a:solidFill>
                <a:schemeClr val="lt1"/>
              </a:solidFill>
              <a:prstDash val="solid"/>
              <a:round/>
              <a:headEnd len="sm" w="sm" type="none"/>
              <a:tailEnd len="sm" w="sm" type="none"/>
            </a:ln>
            <a:effectLst>
              <a:outerShdw blurRad="317500" rotWithShape="0" algn="tr" dir="8100000" dist="317500">
                <a:srgbClr val="000000">
                  <a:alpha val="2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ontserrat"/>
                <a:ea typeface="Montserrat"/>
                <a:cs typeface="Montserrat"/>
                <a:sym typeface="Montserrat"/>
              </a:endParaRPr>
            </a:p>
          </p:txBody>
        </p:sp>
        <p:sp>
          <p:nvSpPr>
            <p:cNvPr id="318" name="Google Shape;318;p39">
              <a:hlinkClick/>
            </p:cNvPr>
            <p:cNvSpPr/>
            <p:nvPr/>
          </p:nvSpPr>
          <p:spPr>
            <a:xfrm>
              <a:off x="850685" y="741525"/>
              <a:ext cx="2567100" cy="574800"/>
            </a:xfrm>
            <a:prstGeom prst="roundRect">
              <a:avLst>
                <a:gd fmla="val 28267" name="adj"/>
              </a:avLst>
            </a:prstGeom>
            <a:gradFill>
              <a:gsLst>
                <a:gs pos="0">
                  <a:srgbClr val="FFC000"/>
                </a:gs>
                <a:gs pos="97000">
                  <a:srgbClr val="FFFFFF">
                    <a:alpha val="40784"/>
                  </a:srgbClr>
                </a:gs>
                <a:gs pos="100000">
                  <a:srgbClr val="FFFFFF">
                    <a:alpha val="40784"/>
                  </a:srgbClr>
                </a:gs>
              </a:gsLst>
              <a:lin ang="18900044"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ontserrat"/>
                <a:ea typeface="Montserrat"/>
                <a:cs typeface="Montserrat"/>
                <a:sym typeface="Montserrat"/>
              </a:endParaRPr>
            </a:p>
          </p:txBody>
        </p:sp>
        <p:sp>
          <p:nvSpPr>
            <p:cNvPr id="319" name="Google Shape;319;p39"/>
            <p:cNvSpPr txBox="1"/>
            <p:nvPr/>
          </p:nvSpPr>
          <p:spPr>
            <a:xfrm>
              <a:off x="850684" y="842230"/>
              <a:ext cx="2567100" cy="400200"/>
            </a:xfrm>
            <a:prstGeom prst="rect">
              <a:avLst/>
            </a:prstGeom>
            <a:noFill/>
            <a:ln>
              <a:noFill/>
            </a:ln>
          </p:spPr>
          <p:txBody>
            <a:bodyPr anchorCtr="0" anchor="ctr" bIns="34275" lIns="68575" spcFirstLastPara="1" rIns="68575" wrap="square" tIns="34275">
              <a:spAutoFit/>
            </a:bodyPr>
            <a:lstStyle/>
            <a:p>
              <a:pPr indent="0" lvl="0" marL="0" marR="0" rtl="0" algn="ctr">
                <a:lnSpc>
                  <a:spcPct val="100000"/>
                </a:lnSpc>
                <a:spcBef>
                  <a:spcPts val="0"/>
                </a:spcBef>
                <a:spcAft>
                  <a:spcPts val="0"/>
                </a:spcAft>
                <a:buClr>
                  <a:schemeClr val="lt1"/>
                </a:buClr>
                <a:buSzPts val="1800"/>
                <a:buFont typeface="Libre Franklin Medium"/>
                <a:buNone/>
              </a:pPr>
              <a:r>
                <a:rPr b="1" i="0" lang="en" sz="1500" u="none" cap="none" strike="noStrike">
                  <a:solidFill>
                    <a:schemeClr val="lt1"/>
                  </a:solidFill>
                  <a:latin typeface="Montserrat"/>
                  <a:ea typeface="Montserrat"/>
                  <a:cs typeface="Montserrat"/>
                  <a:sym typeface="Montserrat"/>
                </a:rPr>
                <a:t>SAVINGS</a:t>
              </a:r>
              <a:endParaRPr sz="1100"/>
            </a:p>
          </p:txBody>
        </p:sp>
      </p:grpSp>
      <p:sp>
        <p:nvSpPr>
          <p:cNvPr id="320" name="Google Shape;320;p39"/>
          <p:cNvSpPr txBox="1"/>
          <p:nvPr/>
        </p:nvSpPr>
        <p:spPr>
          <a:xfrm>
            <a:off x="601109" y="1267422"/>
            <a:ext cx="2970900" cy="2154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None/>
            </a:pPr>
            <a:r>
              <a:rPr b="1" i="0" lang="en" sz="1400" u="none" cap="none" strike="noStrike">
                <a:solidFill>
                  <a:srgbClr val="E6AF00"/>
                </a:solidFill>
                <a:latin typeface="Montserrat"/>
                <a:ea typeface="Montserrat"/>
                <a:cs typeface="Montserrat"/>
                <a:sym typeface="Montserrat"/>
              </a:rPr>
              <a:t>Set saving goals</a:t>
            </a:r>
            <a:endParaRPr sz="1100"/>
          </a:p>
        </p:txBody>
      </p:sp>
      <p:sp>
        <p:nvSpPr>
          <p:cNvPr id="321" name="Google Shape;321;p39"/>
          <p:cNvSpPr/>
          <p:nvPr/>
        </p:nvSpPr>
        <p:spPr>
          <a:xfrm>
            <a:off x="591239" y="2412725"/>
            <a:ext cx="1441800" cy="1721700"/>
          </a:xfrm>
          <a:prstGeom prst="roundRect">
            <a:avLst>
              <a:gd fmla="val 16669" name="adj"/>
            </a:avLst>
          </a:prstGeom>
          <a:solidFill>
            <a:srgbClr val="FFC000">
              <a:alpha val="20000"/>
            </a:srgbClr>
          </a:solidFill>
          <a:ln cap="flat" cmpd="sng" w="25400">
            <a:solidFill>
              <a:srgbClr val="FFC000"/>
            </a:solidFill>
            <a:prstDash val="solid"/>
            <a:round/>
            <a:headEnd len="sm" w="sm" type="none"/>
            <a:tailEnd len="sm" w="sm" type="none"/>
          </a:ln>
          <a:effectLst>
            <a:outerShdw blurRad="101600" rotWithShape="0" algn="ctr" dir="2700000" dist="76200">
              <a:srgbClr val="000000">
                <a:alpha val="149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ontserrat"/>
              <a:ea typeface="Montserrat"/>
              <a:cs typeface="Montserrat"/>
              <a:sym typeface="Montserrat"/>
            </a:endParaRPr>
          </a:p>
        </p:txBody>
      </p:sp>
      <p:sp>
        <p:nvSpPr>
          <p:cNvPr id="322" name="Google Shape;322;p39"/>
          <p:cNvSpPr txBox="1"/>
          <p:nvPr/>
        </p:nvSpPr>
        <p:spPr>
          <a:xfrm>
            <a:off x="591238" y="2542302"/>
            <a:ext cx="1441800" cy="2742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500"/>
              <a:buFont typeface="Arial"/>
              <a:buNone/>
            </a:pPr>
            <a:r>
              <a:rPr b="1" i="0" lang="en" sz="1500" u="sng" cap="none" strike="noStrike">
                <a:solidFill>
                  <a:srgbClr val="FF0000"/>
                </a:solidFill>
                <a:latin typeface="Montserrat"/>
                <a:ea typeface="Montserrat"/>
                <a:cs typeface="Montserrat"/>
                <a:sym typeface="Montserrat"/>
              </a:rPr>
              <a:t>S</a:t>
            </a:r>
            <a:r>
              <a:rPr b="0" i="0" lang="en" sz="1500" u="sng" cap="none" strike="noStrike">
                <a:solidFill>
                  <a:srgbClr val="262626"/>
                </a:solidFill>
                <a:latin typeface="Montserrat"/>
                <a:ea typeface="Montserrat"/>
                <a:cs typeface="Montserrat"/>
                <a:sym typeface="Montserrat"/>
              </a:rPr>
              <a:t>pecific</a:t>
            </a:r>
            <a:endParaRPr b="0" i="0" sz="1500" u="none" cap="none" strike="noStrike">
              <a:solidFill>
                <a:srgbClr val="262626"/>
              </a:solidFill>
              <a:latin typeface="Montserrat"/>
              <a:ea typeface="Montserrat"/>
              <a:cs typeface="Montserrat"/>
              <a:sym typeface="Montserrat"/>
            </a:endParaRPr>
          </a:p>
        </p:txBody>
      </p:sp>
      <p:sp>
        <p:nvSpPr>
          <p:cNvPr id="323" name="Google Shape;323;p39"/>
          <p:cNvSpPr txBox="1"/>
          <p:nvPr/>
        </p:nvSpPr>
        <p:spPr>
          <a:xfrm>
            <a:off x="688208" y="2945895"/>
            <a:ext cx="1248000" cy="8133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None/>
            </a:pPr>
            <a:r>
              <a:rPr b="0" i="0" lang="en" sz="1100" u="none" cap="none" strike="noStrike">
                <a:solidFill>
                  <a:srgbClr val="000000"/>
                </a:solidFill>
                <a:latin typeface="Montserrat"/>
                <a:ea typeface="Montserrat"/>
                <a:cs typeface="Montserrat"/>
                <a:sym typeface="Montserrat"/>
              </a:rPr>
              <a:t>Saving </a:t>
            </a:r>
            <a:r>
              <a:rPr b="1" i="0" lang="en" sz="1100" u="none" cap="none" strike="noStrike">
                <a:solidFill>
                  <a:srgbClr val="000000"/>
                </a:solidFill>
                <a:latin typeface="Montserrat"/>
                <a:ea typeface="Montserrat"/>
                <a:cs typeface="Montserrat"/>
                <a:sym typeface="Montserrat"/>
              </a:rPr>
              <a:t>$15,000 </a:t>
            </a:r>
            <a:r>
              <a:rPr lang="en" sz="1100">
                <a:latin typeface="Montserrat"/>
                <a:ea typeface="Montserrat"/>
                <a:cs typeface="Montserrat"/>
                <a:sym typeface="Montserrat"/>
              </a:rPr>
              <a:t>to start a small business</a:t>
            </a:r>
            <a:endParaRPr sz="1100"/>
          </a:p>
        </p:txBody>
      </p:sp>
      <p:sp>
        <p:nvSpPr>
          <p:cNvPr id="324" name="Google Shape;324;p39"/>
          <p:cNvSpPr/>
          <p:nvPr/>
        </p:nvSpPr>
        <p:spPr>
          <a:xfrm>
            <a:off x="2227393" y="2412725"/>
            <a:ext cx="1441800" cy="1721700"/>
          </a:xfrm>
          <a:prstGeom prst="roundRect">
            <a:avLst>
              <a:gd fmla="val 16669" name="adj"/>
            </a:avLst>
          </a:prstGeom>
          <a:solidFill>
            <a:srgbClr val="FFC000">
              <a:alpha val="20000"/>
            </a:srgbClr>
          </a:solidFill>
          <a:ln cap="flat" cmpd="sng" w="25400">
            <a:solidFill>
              <a:srgbClr val="FFC000"/>
            </a:solidFill>
            <a:prstDash val="solid"/>
            <a:round/>
            <a:headEnd len="sm" w="sm" type="none"/>
            <a:tailEnd len="sm" w="sm" type="none"/>
          </a:ln>
          <a:effectLst>
            <a:outerShdw blurRad="101600" rotWithShape="0" algn="ctr" dir="2700000" dist="76200">
              <a:srgbClr val="000000">
                <a:alpha val="149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ontserrat"/>
              <a:ea typeface="Montserrat"/>
              <a:cs typeface="Montserrat"/>
              <a:sym typeface="Montserrat"/>
            </a:endParaRPr>
          </a:p>
        </p:txBody>
      </p:sp>
      <p:sp>
        <p:nvSpPr>
          <p:cNvPr id="325" name="Google Shape;325;p39"/>
          <p:cNvSpPr txBox="1"/>
          <p:nvPr/>
        </p:nvSpPr>
        <p:spPr>
          <a:xfrm>
            <a:off x="2227392" y="2542302"/>
            <a:ext cx="1441800" cy="2742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500"/>
              <a:buFont typeface="Arial"/>
              <a:buNone/>
            </a:pPr>
            <a:r>
              <a:rPr b="1" i="0" lang="en" sz="1500" u="sng" cap="none" strike="noStrike">
                <a:solidFill>
                  <a:srgbClr val="FF0000"/>
                </a:solidFill>
                <a:latin typeface="Montserrat"/>
                <a:ea typeface="Montserrat"/>
                <a:cs typeface="Montserrat"/>
                <a:sym typeface="Montserrat"/>
              </a:rPr>
              <a:t>M</a:t>
            </a:r>
            <a:r>
              <a:rPr b="0" i="0" lang="en" sz="1500" u="sng" cap="none" strike="noStrike">
                <a:solidFill>
                  <a:srgbClr val="262626"/>
                </a:solidFill>
                <a:latin typeface="Montserrat"/>
                <a:ea typeface="Montserrat"/>
                <a:cs typeface="Montserrat"/>
                <a:sym typeface="Montserrat"/>
              </a:rPr>
              <a:t>easurable</a:t>
            </a:r>
            <a:endParaRPr b="0" i="0" sz="1500" u="none" cap="none" strike="noStrike">
              <a:solidFill>
                <a:srgbClr val="262626"/>
              </a:solidFill>
              <a:latin typeface="Montserrat"/>
              <a:ea typeface="Montserrat"/>
              <a:cs typeface="Montserrat"/>
              <a:sym typeface="Montserrat"/>
            </a:endParaRPr>
          </a:p>
        </p:txBody>
      </p:sp>
      <p:sp>
        <p:nvSpPr>
          <p:cNvPr id="326" name="Google Shape;326;p39"/>
          <p:cNvSpPr txBox="1"/>
          <p:nvPr/>
        </p:nvSpPr>
        <p:spPr>
          <a:xfrm>
            <a:off x="2324362" y="2945895"/>
            <a:ext cx="1248000" cy="8133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None/>
            </a:pPr>
            <a:r>
              <a:rPr lang="en" sz="1100">
                <a:latin typeface="Montserrat"/>
                <a:ea typeface="Montserrat"/>
                <a:cs typeface="Montserrat"/>
                <a:sym typeface="Montserrat"/>
              </a:rPr>
              <a:t>Ali </a:t>
            </a:r>
            <a:r>
              <a:rPr b="0" i="0" lang="en" sz="1100" u="none" cap="none" strike="noStrike">
                <a:solidFill>
                  <a:srgbClr val="000000"/>
                </a:solidFill>
                <a:latin typeface="Montserrat"/>
                <a:ea typeface="Montserrat"/>
                <a:cs typeface="Montserrat"/>
                <a:sym typeface="Montserrat"/>
              </a:rPr>
              <a:t>can track </a:t>
            </a:r>
            <a:r>
              <a:rPr lang="en" sz="1100">
                <a:latin typeface="Montserrat"/>
                <a:ea typeface="Montserrat"/>
                <a:cs typeface="Montserrat"/>
                <a:sym typeface="Montserrat"/>
              </a:rPr>
              <a:t>his </a:t>
            </a:r>
            <a:r>
              <a:rPr b="0" i="0" lang="en" sz="1100" u="none" cap="none" strike="noStrike">
                <a:solidFill>
                  <a:srgbClr val="000000"/>
                </a:solidFill>
                <a:latin typeface="Montserrat"/>
                <a:ea typeface="Montserrat"/>
                <a:cs typeface="Montserrat"/>
                <a:sym typeface="Montserrat"/>
              </a:rPr>
              <a:t>progress by aiming to save</a:t>
            </a:r>
            <a:r>
              <a:rPr lang="en" sz="1100">
                <a:latin typeface="Montserrat"/>
                <a:ea typeface="Montserrat"/>
                <a:cs typeface="Montserrat"/>
                <a:sym typeface="Montserrat"/>
              </a:rPr>
              <a:t> </a:t>
            </a:r>
            <a:r>
              <a:rPr b="1" i="0" lang="en" sz="1100" u="none" cap="none" strike="noStrike">
                <a:solidFill>
                  <a:srgbClr val="000000"/>
                </a:solidFill>
                <a:latin typeface="Montserrat"/>
                <a:ea typeface="Montserrat"/>
                <a:cs typeface="Montserrat"/>
                <a:sym typeface="Montserrat"/>
              </a:rPr>
              <a:t>$</a:t>
            </a:r>
            <a:r>
              <a:rPr b="1" lang="en" sz="1100">
                <a:latin typeface="Montserrat"/>
                <a:ea typeface="Montserrat"/>
                <a:cs typeface="Montserrat"/>
                <a:sym typeface="Montserrat"/>
              </a:rPr>
              <a:t>625 per</a:t>
            </a:r>
            <a:r>
              <a:rPr b="1" i="0" lang="en" sz="1100" u="none" cap="none" strike="noStrike">
                <a:solidFill>
                  <a:srgbClr val="000000"/>
                </a:solidFill>
                <a:latin typeface="Montserrat"/>
                <a:ea typeface="Montserrat"/>
                <a:cs typeface="Montserrat"/>
                <a:sym typeface="Montserrat"/>
              </a:rPr>
              <a:t>month</a:t>
            </a:r>
            <a:r>
              <a:rPr b="0" i="0" lang="en" sz="1100" u="none" cap="none" strike="noStrike">
                <a:solidFill>
                  <a:srgbClr val="000000"/>
                </a:solidFill>
                <a:latin typeface="Montserrat"/>
                <a:ea typeface="Montserrat"/>
                <a:cs typeface="Montserrat"/>
                <a:sym typeface="Montserrat"/>
              </a:rPr>
              <a:t>.</a:t>
            </a:r>
            <a:endParaRPr sz="1100"/>
          </a:p>
        </p:txBody>
      </p:sp>
      <p:sp>
        <p:nvSpPr>
          <p:cNvPr id="327" name="Google Shape;327;p39"/>
          <p:cNvSpPr/>
          <p:nvPr/>
        </p:nvSpPr>
        <p:spPr>
          <a:xfrm>
            <a:off x="3863546" y="2412725"/>
            <a:ext cx="1441800" cy="1721700"/>
          </a:xfrm>
          <a:prstGeom prst="roundRect">
            <a:avLst>
              <a:gd fmla="val 16669" name="adj"/>
            </a:avLst>
          </a:prstGeom>
          <a:solidFill>
            <a:srgbClr val="FFC000">
              <a:alpha val="20000"/>
            </a:srgbClr>
          </a:solidFill>
          <a:ln cap="flat" cmpd="sng" w="25400">
            <a:solidFill>
              <a:srgbClr val="FFC000"/>
            </a:solidFill>
            <a:prstDash val="solid"/>
            <a:round/>
            <a:headEnd len="sm" w="sm" type="none"/>
            <a:tailEnd len="sm" w="sm" type="none"/>
          </a:ln>
          <a:effectLst>
            <a:outerShdw blurRad="101600" rotWithShape="0" algn="ctr" dir="2700000" dist="76200">
              <a:srgbClr val="000000">
                <a:alpha val="149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ontserrat"/>
              <a:ea typeface="Montserrat"/>
              <a:cs typeface="Montserrat"/>
              <a:sym typeface="Montserrat"/>
            </a:endParaRPr>
          </a:p>
        </p:txBody>
      </p:sp>
      <p:sp>
        <p:nvSpPr>
          <p:cNvPr id="328" name="Google Shape;328;p39"/>
          <p:cNvSpPr txBox="1"/>
          <p:nvPr/>
        </p:nvSpPr>
        <p:spPr>
          <a:xfrm>
            <a:off x="3863546" y="2542302"/>
            <a:ext cx="1441800" cy="2742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500"/>
              <a:buFont typeface="Arial"/>
              <a:buNone/>
            </a:pPr>
            <a:r>
              <a:rPr b="1" i="0" lang="en" sz="1500" u="sng" cap="none" strike="noStrike">
                <a:solidFill>
                  <a:srgbClr val="FF0000"/>
                </a:solidFill>
                <a:latin typeface="Montserrat"/>
                <a:ea typeface="Montserrat"/>
                <a:cs typeface="Montserrat"/>
                <a:sym typeface="Montserrat"/>
              </a:rPr>
              <a:t>A</a:t>
            </a:r>
            <a:r>
              <a:rPr b="0" i="0" lang="en" sz="1500" u="sng" cap="none" strike="noStrike">
                <a:solidFill>
                  <a:srgbClr val="262626"/>
                </a:solidFill>
                <a:latin typeface="Montserrat"/>
                <a:ea typeface="Montserrat"/>
                <a:cs typeface="Montserrat"/>
                <a:sym typeface="Montserrat"/>
              </a:rPr>
              <a:t>ttainable</a:t>
            </a:r>
            <a:endParaRPr b="0" i="0" sz="1500" u="none" cap="none" strike="noStrike">
              <a:solidFill>
                <a:srgbClr val="262626"/>
              </a:solidFill>
              <a:latin typeface="Montserrat"/>
              <a:ea typeface="Montserrat"/>
              <a:cs typeface="Montserrat"/>
              <a:sym typeface="Montserrat"/>
            </a:endParaRPr>
          </a:p>
        </p:txBody>
      </p:sp>
      <p:sp>
        <p:nvSpPr>
          <p:cNvPr id="329" name="Google Shape;329;p39"/>
          <p:cNvSpPr txBox="1"/>
          <p:nvPr/>
        </p:nvSpPr>
        <p:spPr>
          <a:xfrm>
            <a:off x="3863546" y="2945895"/>
            <a:ext cx="1441800" cy="11262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None/>
            </a:pPr>
            <a:r>
              <a:rPr lang="en" sz="1100">
                <a:latin typeface="Montserrat"/>
                <a:ea typeface="Montserrat"/>
                <a:cs typeface="Montserrat"/>
                <a:sym typeface="Montserrat"/>
              </a:rPr>
              <a:t>His </a:t>
            </a:r>
            <a:r>
              <a:rPr b="1" i="0" lang="en" sz="1100" u="none" cap="none" strike="noStrike">
                <a:solidFill>
                  <a:srgbClr val="000000"/>
                </a:solidFill>
                <a:latin typeface="Montserrat"/>
                <a:ea typeface="Montserrat"/>
                <a:cs typeface="Montserrat"/>
                <a:sym typeface="Montserrat"/>
              </a:rPr>
              <a:t>income and expense analysis </a:t>
            </a:r>
            <a:r>
              <a:rPr b="0" i="0" lang="en" sz="1100" u="none" cap="none" strike="noStrike">
                <a:solidFill>
                  <a:srgbClr val="000000"/>
                </a:solidFill>
                <a:latin typeface="Montserrat"/>
                <a:ea typeface="Montserrat"/>
                <a:cs typeface="Montserrat"/>
                <a:sym typeface="Montserrat"/>
              </a:rPr>
              <a:t>show they can realistically save the targeted amount each month.</a:t>
            </a:r>
            <a:endParaRPr sz="1100"/>
          </a:p>
        </p:txBody>
      </p:sp>
      <p:sp>
        <p:nvSpPr>
          <p:cNvPr id="330" name="Google Shape;330;p39"/>
          <p:cNvSpPr/>
          <p:nvPr/>
        </p:nvSpPr>
        <p:spPr>
          <a:xfrm>
            <a:off x="5499700" y="2412725"/>
            <a:ext cx="1441800" cy="1721700"/>
          </a:xfrm>
          <a:prstGeom prst="roundRect">
            <a:avLst>
              <a:gd fmla="val 16669" name="adj"/>
            </a:avLst>
          </a:prstGeom>
          <a:solidFill>
            <a:srgbClr val="FFC000">
              <a:alpha val="20000"/>
            </a:srgbClr>
          </a:solidFill>
          <a:ln cap="flat" cmpd="sng" w="25400">
            <a:solidFill>
              <a:srgbClr val="FFC000"/>
            </a:solidFill>
            <a:prstDash val="solid"/>
            <a:round/>
            <a:headEnd len="sm" w="sm" type="none"/>
            <a:tailEnd len="sm" w="sm" type="none"/>
          </a:ln>
          <a:effectLst>
            <a:outerShdw blurRad="101600" rotWithShape="0" algn="ctr" dir="2700000" dist="76200">
              <a:srgbClr val="000000">
                <a:alpha val="149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ontserrat"/>
              <a:ea typeface="Montserrat"/>
              <a:cs typeface="Montserrat"/>
              <a:sym typeface="Montserrat"/>
            </a:endParaRPr>
          </a:p>
        </p:txBody>
      </p:sp>
      <p:sp>
        <p:nvSpPr>
          <p:cNvPr id="331" name="Google Shape;331;p39"/>
          <p:cNvSpPr txBox="1"/>
          <p:nvPr/>
        </p:nvSpPr>
        <p:spPr>
          <a:xfrm>
            <a:off x="5499699" y="2542302"/>
            <a:ext cx="1441800" cy="2742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500"/>
              <a:buFont typeface="Arial"/>
              <a:buNone/>
            </a:pPr>
            <a:r>
              <a:rPr b="1" i="0" lang="en" sz="1500" u="sng" cap="none" strike="noStrike">
                <a:solidFill>
                  <a:srgbClr val="FF0000"/>
                </a:solidFill>
                <a:latin typeface="Montserrat"/>
                <a:ea typeface="Montserrat"/>
                <a:cs typeface="Montserrat"/>
                <a:sym typeface="Montserrat"/>
              </a:rPr>
              <a:t>R</a:t>
            </a:r>
            <a:r>
              <a:rPr b="0" i="0" lang="en" sz="1500" u="sng" cap="none" strike="noStrike">
                <a:solidFill>
                  <a:srgbClr val="262626"/>
                </a:solidFill>
                <a:latin typeface="Montserrat"/>
                <a:ea typeface="Montserrat"/>
                <a:cs typeface="Montserrat"/>
                <a:sym typeface="Montserrat"/>
              </a:rPr>
              <a:t>elevant</a:t>
            </a:r>
            <a:endParaRPr b="0" i="0" sz="1500" u="none" cap="none" strike="noStrike">
              <a:solidFill>
                <a:srgbClr val="262626"/>
              </a:solidFill>
              <a:latin typeface="Montserrat"/>
              <a:ea typeface="Montserrat"/>
              <a:cs typeface="Montserrat"/>
              <a:sym typeface="Montserrat"/>
            </a:endParaRPr>
          </a:p>
        </p:txBody>
      </p:sp>
      <p:sp>
        <p:nvSpPr>
          <p:cNvPr id="332" name="Google Shape;332;p39"/>
          <p:cNvSpPr txBox="1"/>
          <p:nvPr/>
        </p:nvSpPr>
        <p:spPr>
          <a:xfrm>
            <a:off x="5596594" y="2945895"/>
            <a:ext cx="1248000" cy="6273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100"/>
              <a:buFont typeface="Arial"/>
              <a:buNone/>
            </a:pPr>
            <a:r>
              <a:rPr lang="en" sz="1100">
                <a:latin typeface="Montserrat"/>
                <a:ea typeface="Montserrat"/>
                <a:cs typeface="Montserrat"/>
                <a:sym typeface="Montserrat"/>
              </a:rPr>
              <a:t>He can cook and beneficial for his extra income</a:t>
            </a:r>
            <a:endParaRPr sz="1100">
              <a:latin typeface="Montserrat"/>
              <a:ea typeface="Montserrat"/>
              <a:cs typeface="Montserrat"/>
              <a:sym typeface="Montserrat"/>
            </a:endParaRPr>
          </a:p>
        </p:txBody>
      </p:sp>
      <p:sp>
        <p:nvSpPr>
          <p:cNvPr id="333" name="Google Shape;333;p39"/>
          <p:cNvSpPr/>
          <p:nvPr/>
        </p:nvSpPr>
        <p:spPr>
          <a:xfrm>
            <a:off x="7135853" y="2412725"/>
            <a:ext cx="1441800" cy="1721700"/>
          </a:xfrm>
          <a:prstGeom prst="roundRect">
            <a:avLst>
              <a:gd fmla="val 16669" name="adj"/>
            </a:avLst>
          </a:prstGeom>
          <a:solidFill>
            <a:srgbClr val="FFC000">
              <a:alpha val="20000"/>
            </a:srgbClr>
          </a:solidFill>
          <a:ln cap="flat" cmpd="sng" w="25400">
            <a:solidFill>
              <a:srgbClr val="FFC000"/>
            </a:solidFill>
            <a:prstDash val="solid"/>
            <a:round/>
            <a:headEnd len="sm" w="sm" type="none"/>
            <a:tailEnd len="sm" w="sm" type="none"/>
          </a:ln>
          <a:effectLst>
            <a:outerShdw blurRad="101600" rotWithShape="0" algn="ctr" dir="2700000" dist="76200">
              <a:srgbClr val="000000">
                <a:alpha val="149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ontserrat"/>
              <a:ea typeface="Montserrat"/>
              <a:cs typeface="Montserrat"/>
              <a:sym typeface="Montserrat"/>
            </a:endParaRPr>
          </a:p>
        </p:txBody>
      </p:sp>
      <p:sp>
        <p:nvSpPr>
          <p:cNvPr id="334" name="Google Shape;334;p39"/>
          <p:cNvSpPr txBox="1"/>
          <p:nvPr/>
        </p:nvSpPr>
        <p:spPr>
          <a:xfrm>
            <a:off x="7135852" y="2542302"/>
            <a:ext cx="1441800" cy="2742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500"/>
              <a:buFont typeface="Arial"/>
              <a:buNone/>
            </a:pPr>
            <a:r>
              <a:rPr b="1" i="0" lang="en" sz="1500" u="sng" cap="none" strike="noStrike">
                <a:solidFill>
                  <a:srgbClr val="FF0000"/>
                </a:solidFill>
                <a:latin typeface="Montserrat"/>
                <a:ea typeface="Montserrat"/>
                <a:cs typeface="Montserrat"/>
                <a:sym typeface="Montserrat"/>
              </a:rPr>
              <a:t>T</a:t>
            </a:r>
            <a:r>
              <a:rPr b="0" i="0" lang="en" sz="1500" u="sng" cap="none" strike="noStrike">
                <a:solidFill>
                  <a:srgbClr val="262626"/>
                </a:solidFill>
                <a:latin typeface="Montserrat"/>
                <a:ea typeface="Montserrat"/>
                <a:cs typeface="Montserrat"/>
                <a:sym typeface="Montserrat"/>
              </a:rPr>
              <a:t>ime-bound</a:t>
            </a:r>
            <a:endParaRPr b="0" i="0" sz="1500" u="none" cap="none" strike="noStrike">
              <a:solidFill>
                <a:srgbClr val="262626"/>
              </a:solidFill>
              <a:latin typeface="Montserrat"/>
              <a:ea typeface="Montserrat"/>
              <a:cs typeface="Montserrat"/>
              <a:sym typeface="Montserrat"/>
            </a:endParaRPr>
          </a:p>
        </p:txBody>
      </p:sp>
      <p:sp>
        <p:nvSpPr>
          <p:cNvPr id="335" name="Google Shape;335;p39"/>
          <p:cNvSpPr txBox="1"/>
          <p:nvPr/>
        </p:nvSpPr>
        <p:spPr>
          <a:xfrm>
            <a:off x="7232822" y="2945895"/>
            <a:ext cx="1248000" cy="6273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None/>
            </a:pPr>
            <a:r>
              <a:rPr b="0" i="0" lang="en" sz="1100" u="none" cap="none" strike="noStrike">
                <a:solidFill>
                  <a:srgbClr val="000000"/>
                </a:solidFill>
                <a:latin typeface="Montserrat"/>
                <a:ea typeface="Montserrat"/>
                <a:cs typeface="Montserrat"/>
                <a:sym typeface="Montserrat"/>
              </a:rPr>
              <a:t>Setting a specific timeframe of </a:t>
            </a:r>
            <a:r>
              <a:rPr b="1" lang="en" sz="1100">
                <a:latin typeface="Montserrat"/>
                <a:ea typeface="Montserrat"/>
                <a:cs typeface="Montserrat"/>
                <a:sym typeface="Montserrat"/>
              </a:rPr>
              <a:t>24 </a:t>
            </a:r>
            <a:r>
              <a:rPr b="1" i="0" lang="en" sz="1100" u="none" cap="none" strike="noStrike">
                <a:solidFill>
                  <a:srgbClr val="000000"/>
                </a:solidFill>
                <a:latin typeface="Montserrat"/>
                <a:ea typeface="Montserrat"/>
                <a:cs typeface="Montserrat"/>
                <a:sym typeface="Montserrat"/>
              </a:rPr>
              <a:t>months</a:t>
            </a:r>
            <a:r>
              <a:rPr b="0" i="0" lang="en" sz="1100" u="none" cap="none" strike="noStrike">
                <a:solidFill>
                  <a:srgbClr val="000000"/>
                </a:solidFill>
                <a:latin typeface="Montserrat"/>
                <a:ea typeface="Montserrat"/>
                <a:cs typeface="Montserrat"/>
                <a:sym typeface="Montserrat"/>
              </a:rPr>
              <a:t> to achieve the goal</a:t>
            </a:r>
            <a:endParaRPr sz="1100"/>
          </a:p>
        </p:txBody>
      </p:sp>
      <p:grpSp>
        <p:nvGrpSpPr>
          <p:cNvPr id="336" name="Google Shape;336;p39"/>
          <p:cNvGrpSpPr/>
          <p:nvPr/>
        </p:nvGrpSpPr>
        <p:grpSpPr>
          <a:xfrm>
            <a:off x="6318073" y="562168"/>
            <a:ext cx="2259700" cy="413082"/>
            <a:chOff x="696123" y="686209"/>
            <a:chExt cx="2876400" cy="685500"/>
          </a:xfrm>
        </p:grpSpPr>
        <p:sp>
          <p:nvSpPr>
            <p:cNvPr id="337" name="Google Shape;337;p39">
              <a:hlinkClick/>
            </p:cNvPr>
            <p:cNvSpPr/>
            <p:nvPr/>
          </p:nvSpPr>
          <p:spPr>
            <a:xfrm>
              <a:off x="696123" y="686209"/>
              <a:ext cx="2876400" cy="685500"/>
            </a:xfrm>
            <a:prstGeom prst="roundRect">
              <a:avLst>
                <a:gd fmla="val 31259" name="adj"/>
              </a:avLst>
            </a:prstGeom>
            <a:solidFill>
              <a:srgbClr val="FF481D"/>
            </a:solidFill>
            <a:ln cap="flat" cmpd="sng" w="12700">
              <a:solidFill>
                <a:schemeClr val="lt1"/>
              </a:solidFill>
              <a:prstDash val="solid"/>
              <a:round/>
              <a:headEnd len="sm" w="sm" type="none"/>
              <a:tailEnd len="sm" w="sm" type="none"/>
            </a:ln>
            <a:effectLst>
              <a:outerShdw blurRad="317500" rotWithShape="0" algn="tr" dir="8100000" dist="317500">
                <a:srgbClr val="000000">
                  <a:alpha val="2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Montserrat"/>
                <a:ea typeface="Montserrat"/>
                <a:cs typeface="Montserrat"/>
                <a:sym typeface="Montserrat"/>
              </a:endParaRPr>
            </a:p>
          </p:txBody>
        </p:sp>
        <p:sp>
          <p:nvSpPr>
            <p:cNvPr id="338" name="Google Shape;338;p39"/>
            <p:cNvSpPr txBox="1"/>
            <p:nvPr/>
          </p:nvSpPr>
          <p:spPr>
            <a:xfrm>
              <a:off x="740228" y="812431"/>
              <a:ext cx="2788200" cy="472500"/>
            </a:xfrm>
            <a:prstGeom prst="rect">
              <a:avLst/>
            </a:prstGeom>
            <a:noFill/>
            <a:ln>
              <a:noFill/>
            </a:ln>
          </p:spPr>
          <p:txBody>
            <a:bodyPr anchorCtr="0" anchor="ctr"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lang="en">
                  <a:solidFill>
                    <a:schemeClr val="lt1"/>
                  </a:solidFill>
                  <a:latin typeface="Montserrat"/>
                  <a:ea typeface="Montserrat"/>
                  <a:cs typeface="Montserrat"/>
                  <a:sym typeface="Montserrat"/>
                </a:rPr>
                <a:t>EXAMPLE</a:t>
              </a:r>
              <a:endParaRPr sz="1100"/>
            </a:p>
          </p:txBody>
        </p:sp>
      </p:grpSp>
      <p:sp>
        <p:nvSpPr>
          <p:cNvPr id="339" name="Google Shape;339;p39"/>
          <p:cNvSpPr txBox="1"/>
          <p:nvPr/>
        </p:nvSpPr>
        <p:spPr>
          <a:xfrm>
            <a:off x="601111" y="1571846"/>
            <a:ext cx="8092800" cy="5193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1" lang="en" sz="1200">
                <a:latin typeface="Montserrat"/>
                <a:ea typeface="Montserrat"/>
                <a:cs typeface="Montserrat"/>
                <a:sym typeface="Montserrat"/>
              </a:rPr>
              <a:t>Ali’s </a:t>
            </a:r>
            <a:r>
              <a:rPr b="1" i="0" lang="en" sz="1200" u="none" cap="none" strike="noStrike">
                <a:solidFill>
                  <a:srgbClr val="000000"/>
                </a:solidFill>
                <a:latin typeface="Montserrat"/>
                <a:ea typeface="Montserrat"/>
                <a:cs typeface="Montserrat"/>
                <a:sym typeface="Montserrat"/>
              </a:rPr>
              <a:t>saving goal:</a:t>
            </a:r>
            <a:endParaRPr sz="1100"/>
          </a:p>
          <a:p>
            <a:pPr indent="0" lvl="0" marL="0" marR="0" rtl="0" algn="l">
              <a:lnSpc>
                <a:spcPct val="100000"/>
              </a:lnSpc>
              <a:spcBef>
                <a:spcPts val="500"/>
              </a:spcBef>
              <a:spcAft>
                <a:spcPts val="500"/>
              </a:spcAft>
              <a:buNone/>
            </a:pPr>
            <a:r>
              <a:rPr b="0" i="0" lang="en" sz="1200" u="none" cap="none" strike="noStrike">
                <a:solidFill>
                  <a:srgbClr val="000000"/>
                </a:solidFill>
                <a:latin typeface="Montserrat"/>
                <a:ea typeface="Montserrat"/>
                <a:cs typeface="Montserrat"/>
                <a:sym typeface="Montserrat"/>
              </a:rPr>
              <a:t>Save $15,000 </a:t>
            </a:r>
            <a:r>
              <a:rPr lang="en" sz="1200">
                <a:latin typeface="Montserrat"/>
                <a:ea typeface="Montserrat"/>
                <a:cs typeface="Montserrat"/>
                <a:sym typeface="Montserrat"/>
              </a:rPr>
              <a:t>BND </a:t>
            </a:r>
            <a:r>
              <a:rPr b="0" i="0" lang="en" sz="1200" u="none" cap="none" strike="noStrike">
                <a:solidFill>
                  <a:srgbClr val="000000"/>
                </a:solidFill>
                <a:latin typeface="Montserrat"/>
                <a:ea typeface="Montserrat"/>
                <a:cs typeface="Montserrat"/>
                <a:sym typeface="Montserrat"/>
              </a:rPr>
              <a:t>in the next </a:t>
            </a:r>
            <a:r>
              <a:rPr lang="en" sz="1200">
                <a:latin typeface="Montserrat"/>
                <a:ea typeface="Montserrat"/>
                <a:cs typeface="Montserrat"/>
                <a:sym typeface="Montserrat"/>
              </a:rPr>
              <a:t>2 years (after he retires) to start a food small business.</a:t>
            </a:r>
            <a:endParaRPr sz="1100"/>
          </a:p>
        </p:txBody>
      </p:sp>
      <p:sp>
        <p:nvSpPr>
          <p:cNvPr id="340" name="Google Shape;340;p39"/>
          <p:cNvSpPr txBox="1"/>
          <p:nvPr/>
        </p:nvSpPr>
        <p:spPr>
          <a:xfrm>
            <a:off x="601109" y="2130577"/>
            <a:ext cx="7976400" cy="240900"/>
          </a:xfrm>
          <a:prstGeom prst="rect">
            <a:avLst/>
          </a:prstGeom>
          <a:noFill/>
          <a:ln>
            <a:noFill/>
          </a:ln>
        </p:spPr>
        <p:txBody>
          <a:bodyPr anchorCtr="0" anchor="t" bIns="0" lIns="0" spcFirstLastPara="1" rIns="0" wrap="square" tIns="0">
            <a:noAutofit/>
          </a:bodyPr>
          <a:lstStyle/>
          <a:p>
            <a:pPr indent="0" lvl="0" marL="0" marR="0" rtl="0" algn="just">
              <a:lnSpc>
                <a:spcPct val="100000"/>
              </a:lnSpc>
              <a:spcBef>
                <a:spcPts val="0"/>
              </a:spcBef>
              <a:spcAft>
                <a:spcPts val="500"/>
              </a:spcAft>
              <a:buNone/>
            </a:pPr>
            <a:r>
              <a:rPr b="1" i="0" lang="en" sz="1200" u="none" cap="none" strike="noStrike">
                <a:solidFill>
                  <a:srgbClr val="000000"/>
                </a:solidFill>
                <a:latin typeface="Montserrat"/>
                <a:ea typeface="Montserrat"/>
                <a:cs typeface="Montserrat"/>
                <a:sym typeface="Montserrat"/>
              </a:rPr>
              <a:t>Why is it SMART?</a:t>
            </a:r>
            <a:endParaRPr b="0" i="0" sz="1200" u="none" cap="none" strike="noStrike">
              <a:solidFill>
                <a:srgbClr val="000000"/>
              </a:solidFill>
              <a:latin typeface="Montserrat"/>
              <a:ea typeface="Montserrat"/>
              <a:cs typeface="Montserrat"/>
              <a:sym typeface="Montserrat"/>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344" name="Shape 344"/>
        <p:cNvGrpSpPr/>
        <p:nvPr/>
      </p:nvGrpSpPr>
      <p:grpSpPr>
        <a:xfrm>
          <a:off x="0" y="0"/>
          <a:ext cx="0" cy="0"/>
          <a:chOff x="0" y="0"/>
          <a:chExt cx="0" cy="0"/>
        </a:xfrm>
      </p:grpSpPr>
      <p:sp>
        <p:nvSpPr>
          <p:cNvPr id="345" name="Google Shape;345;p40"/>
          <p:cNvSpPr txBox="1"/>
          <p:nvPr/>
        </p:nvSpPr>
        <p:spPr>
          <a:xfrm>
            <a:off x="-204883" y="989057"/>
            <a:ext cx="6596100" cy="2858700"/>
          </a:xfrm>
          <a:prstGeom prst="rect">
            <a:avLst/>
          </a:prstGeom>
          <a:noFill/>
          <a:ln>
            <a:noFill/>
          </a:ln>
        </p:spPr>
        <p:txBody>
          <a:bodyPr anchorCtr="0" anchor="t" bIns="0" lIns="0" spcFirstLastPara="1" rIns="0" wrap="square" tIns="0">
            <a:spAutoFit/>
          </a:bodyPr>
          <a:lstStyle/>
          <a:p>
            <a:pPr indent="0" lvl="0" marL="0" marR="0" rtl="0" algn="ctr">
              <a:lnSpc>
                <a:spcPct val="109997"/>
              </a:lnSpc>
              <a:spcBef>
                <a:spcPts val="0"/>
              </a:spcBef>
              <a:spcAft>
                <a:spcPts val="0"/>
              </a:spcAft>
              <a:buNone/>
            </a:pPr>
            <a:r>
              <a:rPr lang="en" sz="7100">
                <a:solidFill>
                  <a:srgbClr val="FFFFFF"/>
                </a:solidFill>
                <a:latin typeface="League Gothic"/>
                <a:ea typeface="League Gothic"/>
                <a:cs typeface="League Gothic"/>
                <a:sym typeface="League Gothic"/>
              </a:rPr>
              <a:t>Are you </a:t>
            </a:r>
            <a:endParaRPr sz="7100">
              <a:solidFill>
                <a:srgbClr val="FFFFFF"/>
              </a:solidFill>
              <a:latin typeface="League Gothic"/>
              <a:ea typeface="League Gothic"/>
              <a:cs typeface="League Gothic"/>
              <a:sym typeface="League Gothic"/>
            </a:endParaRPr>
          </a:p>
          <a:p>
            <a:pPr indent="0" lvl="0" marL="0" marR="0" rtl="0" algn="ctr">
              <a:lnSpc>
                <a:spcPct val="109997"/>
              </a:lnSpc>
              <a:spcBef>
                <a:spcPts val="0"/>
              </a:spcBef>
              <a:spcAft>
                <a:spcPts val="0"/>
              </a:spcAft>
              <a:buNone/>
            </a:pPr>
            <a:r>
              <a:rPr lang="en" sz="7100">
                <a:solidFill>
                  <a:srgbClr val="FFFFFF"/>
                </a:solidFill>
                <a:latin typeface="League Gothic"/>
                <a:ea typeface="League Gothic"/>
                <a:cs typeface="League Gothic"/>
                <a:sym typeface="League Gothic"/>
              </a:rPr>
              <a:t>financially healthy?</a:t>
            </a:r>
            <a:endParaRPr sz="700"/>
          </a:p>
          <a:p>
            <a:pPr indent="0" lvl="0" marL="0" marR="0" rtl="0" algn="just">
              <a:lnSpc>
                <a:spcPct val="41597"/>
              </a:lnSpc>
              <a:spcBef>
                <a:spcPts val="0"/>
              </a:spcBef>
              <a:spcAft>
                <a:spcPts val="0"/>
              </a:spcAft>
              <a:buNone/>
            </a:pPr>
            <a:r>
              <a:t/>
            </a:r>
            <a:endParaRPr b="0" i="0" sz="7100" u="none" cap="none" strike="noStrike">
              <a:solidFill>
                <a:srgbClr val="FFFFFF"/>
              </a:solidFill>
              <a:latin typeface="League Gothic"/>
              <a:ea typeface="League Gothic"/>
              <a:cs typeface="League Gothic"/>
              <a:sym typeface="League Gothic"/>
            </a:endParaRPr>
          </a:p>
        </p:txBody>
      </p:sp>
      <p:sp>
        <p:nvSpPr>
          <p:cNvPr id="346" name="Google Shape;346;p40"/>
          <p:cNvSpPr/>
          <p:nvPr/>
        </p:nvSpPr>
        <p:spPr>
          <a:xfrm>
            <a:off x="6296102" y="-175464"/>
            <a:ext cx="3052591" cy="4227084"/>
          </a:xfrm>
          <a:custGeom>
            <a:rect b="b" l="l" r="r" t="t"/>
            <a:pathLst>
              <a:path extrusionOk="0" h="8454167" w="6105183">
                <a:moveTo>
                  <a:pt x="0" y="0"/>
                </a:moveTo>
                <a:lnTo>
                  <a:pt x="6105182" y="0"/>
                </a:lnTo>
                <a:lnTo>
                  <a:pt x="6105182" y="8454168"/>
                </a:lnTo>
                <a:lnTo>
                  <a:pt x="0" y="8454168"/>
                </a:lnTo>
                <a:lnTo>
                  <a:pt x="0" y="0"/>
                </a:lnTo>
                <a:close/>
              </a:path>
            </a:pathLst>
          </a:custGeom>
          <a:blipFill rotWithShape="1">
            <a:blip r:embed="rId3">
              <a:alphaModFix/>
            </a:blip>
            <a:stretch>
              <a:fillRect b="0" l="-53919" r="-53919" t="0"/>
            </a:stretch>
          </a:blipFill>
          <a:ln>
            <a:noFill/>
          </a:ln>
        </p:spPr>
      </p:sp>
      <p:sp>
        <p:nvSpPr>
          <p:cNvPr id="347" name="Google Shape;347;p40"/>
          <p:cNvSpPr/>
          <p:nvPr/>
        </p:nvSpPr>
        <p:spPr>
          <a:xfrm>
            <a:off x="-204882" y="3895725"/>
            <a:ext cx="9544200" cy="1419300"/>
          </a:xfrm>
          <a:prstGeom prst="rect">
            <a:avLst/>
          </a:prstGeom>
          <a:solidFill>
            <a:srgbClr val="FFFFFF"/>
          </a:solidFill>
          <a:ln>
            <a:noFill/>
          </a:ln>
        </p:spPr>
        <p:txBody>
          <a:bodyPr anchorCtr="0" anchor="ctr" bIns="45725" lIns="45725" spcFirstLastPara="1" rIns="45725" wrap="square" tIns="45725">
            <a:noAutofit/>
          </a:bodyPr>
          <a:lstStyle/>
          <a:p>
            <a:pPr indent="0" lvl="0" marL="0" rtl="0" algn="ctr">
              <a:spcBef>
                <a:spcPts val="0"/>
              </a:spcBef>
              <a:spcAft>
                <a:spcPts val="0"/>
              </a:spcAft>
              <a:buNone/>
            </a:pPr>
            <a:r>
              <a:rPr lang="en"/>
              <a:t>LET’S DO FINANCIAL HEALTH CHECK TO SEE IF YOU ARE FINANCIALLY READY TO START A BUSINESS</a:t>
            </a:r>
            <a:endParaRPr/>
          </a:p>
        </p:txBody>
      </p:sp>
      <p:sp>
        <p:nvSpPr>
          <p:cNvPr id="348" name="Google Shape;348;p40"/>
          <p:cNvSpPr/>
          <p:nvPr/>
        </p:nvSpPr>
        <p:spPr>
          <a:xfrm>
            <a:off x="5210252" y="514350"/>
            <a:ext cx="2152800" cy="57300"/>
          </a:xfrm>
          <a:prstGeom prst="rect">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49" name="Google Shape;349;p40"/>
          <p:cNvSpPr txBox="1"/>
          <p:nvPr/>
        </p:nvSpPr>
        <p:spPr>
          <a:xfrm>
            <a:off x="0" y="4244647"/>
            <a:ext cx="7595400" cy="107700"/>
          </a:xfrm>
          <a:prstGeom prst="rect">
            <a:avLst/>
          </a:prstGeom>
          <a:noFill/>
          <a:ln>
            <a:noFill/>
          </a:ln>
        </p:spPr>
        <p:txBody>
          <a:bodyPr anchorCtr="0" anchor="t" bIns="0" lIns="0" spcFirstLastPara="1" rIns="0" wrap="square" tIns="0">
            <a:spAutoFit/>
          </a:bodyPr>
          <a:lstStyle/>
          <a:p>
            <a:pPr indent="0" lvl="0" marL="0" marR="0" rtl="0" algn="ctr">
              <a:lnSpc>
                <a:spcPct val="109998"/>
              </a:lnSpc>
              <a:spcBef>
                <a:spcPts val="0"/>
              </a:spcBef>
              <a:spcAft>
                <a:spcPts val="0"/>
              </a:spcAft>
              <a:buNone/>
            </a:pPr>
            <a:r>
              <a:t/>
            </a:r>
            <a:endParaRPr sz="7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p41"/>
          <p:cNvSpPr/>
          <p:nvPr/>
        </p:nvSpPr>
        <p:spPr>
          <a:xfrm>
            <a:off x="-31875" y="-2"/>
            <a:ext cx="9186603" cy="1104844"/>
          </a:xfrm>
          <a:custGeom>
            <a:rect b="b" l="l" r="r" t="t"/>
            <a:pathLst>
              <a:path extrusionOk="0" h="2814889" w="8447451">
                <a:moveTo>
                  <a:pt x="0" y="0"/>
                </a:moveTo>
                <a:lnTo>
                  <a:pt x="8447451" y="0"/>
                </a:lnTo>
                <a:lnTo>
                  <a:pt x="8447451" y="2814888"/>
                </a:lnTo>
                <a:lnTo>
                  <a:pt x="0" y="2814888"/>
                </a:lnTo>
                <a:lnTo>
                  <a:pt x="0" y="0"/>
                </a:lnTo>
                <a:close/>
              </a:path>
            </a:pathLst>
          </a:custGeom>
          <a:blipFill rotWithShape="1">
            <a:blip r:embed="rId3">
              <a:alphaModFix/>
            </a:blip>
            <a:stretch>
              <a:fillRect b="-62527" l="0" r="0" t="-62536"/>
            </a:stretch>
          </a:blipFill>
          <a:ln>
            <a:noFill/>
          </a:ln>
        </p:spPr>
      </p:sp>
      <p:sp>
        <p:nvSpPr>
          <p:cNvPr id="355" name="Google Shape;355;p41"/>
          <p:cNvSpPr/>
          <p:nvPr/>
        </p:nvSpPr>
        <p:spPr>
          <a:xfrm>
            <a:off x="-31875" y="523150"/>
            <a:ext cx="9186600" cy="581700"/>
          </a:xfrm>
          <a:prstGeom prst="rect">
            <a:avLst/>
          </a:prstGeom>
          <a:solidFill>
            <a:schemeClr val="accent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56" name="Google Shape;356;p41"/>
          <p:cNvSpPr txBox="1"/>
          <p:nvPr/>
        </p:nvSpPr>
        <p:spPr>
          <a:xfrm>
            <a:off x="1496475" y="544600"/>
            <a:ext cx="2260500" cy="538800"/>
          </a:xfrm>
          <a:prstGeom prst="rect">
            <a:avLst/>
          </a:prstGeom>
          <a:noFill/>
          <a:ln>
            <a:noFill/>
          </a:ln>
        </p:spPr>
        <p:txBody>
          <a:bodyPr anchorCtr="0" anchor="t" bIns="0" lIns="0" spcFirstLastPara="1" rIns="0" wrap="square" tIns="0">
            <a:spAutoFit/>
          </a:bodyPr>
          <a:lstStyle/>
          <a:p>
            <a:pPr indent="0" lvl="0" marL="0" marR="0" rtl="0" algn="l">
              <a:lnSpc>
                <a:spcPct val="110005"/>
              </a:lnSpc>
              <a:spcBef>
                <a:spcPts val="0"/>
              </a:spcBef>
              <a:spcAft>
                <a:spcPts val="0"/>
              </a:spcAft>
              <a:buNone/>
            </a:pPr>
            <a:r>
              <a:rPr lang="en" sz="3500">
                <a:solidFill>
                  <a:srgbClr val="FFFFFF"/>
                </a:solidFill>
                <a:latin typeface="League Gothic"/>
                <a:ea typeface="League Gothic"/>
                <a:cs typeface="League Gothic"/>
                <a:sym typeface="League Gothic"/>
              </a:rPr>
              <a:t>ASSETS</a:t>
            </a:r>
            <a:endParaRPr sz="3500"/>
          </a:p>
        </p:txBody>
      </p:sp>
      <p:sp>
        <p:nvSpPr>
          <p:cNvPr id="357" name="Google Shape;357;p41"/>
          <p:cNvSpPr txBox="1"/>
          <p:nvPr/>
        </p:nvSpPr>
        <p:spPr>
          <a:xfrm>
            <a:off x="1393575" y="1179925"/>
            <a:ext cx="2466300" cy="2025600"/>
          </a:xfrm>
          <a:prstGeom prst="rect">
            <a:avLst/>
          </a:prstGeom>
          <a:noFill/>
          <a:ln>
            <a:noFill/>
          </a:ln>
        </p:spPr>
        <p:txBody>
          <a:bodyPr anchorCtr="0" anchor="t" bIns="0" lIns="0" spcFirstLastPara="1" rIns="0" wrap="square" tIns="0">
            <a:spAutoFit/>
          </a:bodyPr>
          <a:lstStyle/>
          <a:p>
            <a:pPr indent="-317500" lvl="0" marL="457200" rtl="0" algn="l">
              <a:lnSpc>
                <a:spcPct val="120000"/>
              </a:lnSpc>
              <a:spcBef>
                <a:spcPts val="0"/>
              </a:spcBef>
              <a:spcAft>
                <a:spcPts val="0"/>
              </a:spcAft>
              <a:buClr>
                <a:srgbClr val="2C341F"/>
              </a:buClr>
              <a:buSzPts val="1400"/>
              <a:buFont typeface="Montserrat"/>
              <a:buChar char="●"/>
            </a:pPr>
            <a:r>
              <a:rPr b="1" lang="en">
                <a:solidFill>
                  <a:srgbClr val="2C341F"/>
                </a:solidFill>
                <a:latin typeface="Montserrat"/>
                <a:ea typeface="Montserrat"/>
                <a:cs typeface="Montserrat"/>
                <a:sym typeface="Montserrat"/>
              </a:rPr>
              <a:t>House</a:t>
            </a:r>
            <a:endParaRPr sz="500">
              <a:solidFill>
                <a:schemeClr val="dk1"/>
              </a:solidFill>
            </a:endParaRPr>
          </a:p>
          <a:p>
            <a:pPr indent="-317500" lvl="0" marL="457200" rtl="0" algn="l">
              <a:lnSpc>
                <a:spcPct val="120000"/>
              </a:lnSpc>
              <a:spcBef>
                <a:spcPts val="0"/>
              </a:spcBef>
              <a:spcAft>
                <a:spcPts val="0"/>
              </a:spcAft>
              <a:buClr>
                <a:srgbClr val="2C341F"/>
              </a:buClr>
              <a:buSzPts val="1400"/>
              <a:buFont typeface="Montserrat"/>
              <a:buChar char="●"/>
            </a:pPr>
            <a:r>
              <a:rPr b="1" lang="en">
                <a:solidFill>
                  <a:srgbClr val="2C341F"/>
                </a:solidFill>
                <a:latin typeface="Montserrat"/>
                <a:ea typeface="Montserrat"/>
                <a:cs typeface="Montserrat"/>
                <a:sym typeface="Montserrat"/>
              </a:rPr>
              <a:t>Land </a:t>
            </a:r>
            <a:endParaRPr sz="500">
              <a:solidFill>
                <a:schemeClr val="dk1"/>
              </a:solidFill>
            </a:endParaRPr>
          </a:p>
          <a:p>
            <a:pPr indent="-317500" lvl="0" marL="457200" rtl="0" algn="l">
              <a:lnSpc>
                <a:spcPct val="120000"/>
              </a:lnSpc>
              <a:spcBef>
                <a:spcPts val="0"/>
              </a:spcBef>
              <a:spcAft>
                <a:spcPts val="0"/>
              </a:spcAft>
              <a:buClr>
                <a:srgbClr val="2C341F"/>
              </a:buClr>
              <a:buSzPts val="1400"/>
              <a:buFont typeface="Montserrat"/>
              <a:buChar char="●"/>
            </a:pPr>
            <a:r>
              <a:rPr b="1" lang="en">
                <a:solidFill>
                  <a:srgbClr val="2C341F"/>
                </a:solidFill>
                <a:latin typeface="Montserrat"/>
                <a:ea typeface="Montserrat"/>
                <a:cs typeface="Montserrat"/>
                <a:sym typeface="Montserrat"/>
              </a:rPr>
              <a:t>Car </a:t>
            </a:r>
            <a:endParaRPr sz="500">
              <a:solidFill>
                <a:schemeClr val="dk1"/>
              </a:solidFill>
            </a:endParaRPr>
          </a:p>
          <a:p>
            <a:pPr indent="-317500" lvl="0" marL="457200" rtl="0" algn="l">
              <a:lnSpc>
                <a:spcPct val="120000"/>
              </a:lnSpc>
              <a:spcBef>
                <a:spcPts val="0"/>
              </a:spcBef>
              <a:spcAft>
                <a:spcPts val="0"/>
              </a:spcAft>
              <a:buClr>
                <a:srgbClr val="2C341F"/>
              </a:buClr>
              <a:buSzPts val="1400"/>
              <a:buFont typeface="Montserrat"/>
              <a:buChar char="●"/>
            </a:pPr>
            <a:r>
              <a:rPr b="1" lang="en">
                <a:solidFill>
                  <a:srgbClr val="2C341F"/>
                </a:solidFill>
                <a:latin typeface="Montserrat"/>
                <a:ea typeface="Montserrat"/>
                <a:cs typeface="Montserrat"/>
                <a:sym typeface="Montserrat"/>
              </a:rPr>
              <a:t>Personal Items</a:t>
            </a:r>
            <a:endParaRPr b="1">
              <a:solidFill>
                <a:srgbClr val="2C341F"/>
              </a:solidFill>
              <a:latin typeface="Montserrat"/>
              <a:ea typeface="Montserrat"/>
              <a:cs typeface="Montserrat"/>
              <a:sym typeface="Montserrat"/>
            </a:endParaRPr>
          </a:p>
          <a:p>
            <a:pPr indent="-317500" lvl="0" marL="457200" rtl="0" algn="l">
              <a:lnSpc>
                <a:spcPct val="120000"/>
              </a:lnSpc>
              <a:spcBef>
                <a:spcPts val="0"/>
              </a:spcBef>
              <a:spcAft>
                <a:spcPts val="0"/>
              </a:spcAft>
              <a:buClr>
                <a:srgbClr val="2C341F"/>
              </a:buClr>
              <a:buSzPts val="1400"/>
              <a:buFont typeface="Montserrat"/>
              <a:buChar char="●"/>
            </a:pPr>
            <a:r>
              <a:rPr b="1" lang="en">
                <a:solidFill>
                  <a:srgbClr val="2C341F"/>
                </a:solidFill>
                <a:latin typeface="Montserrat"/>
                <a:ea typeface="Montserrat"/>
                <a:cs typeface="Montserrat"/>
                <a:sym typeface="Montserrat"/>
              </a:rPr>
              <a:t>Investment</a:t>
            </a:r>
            <a:endParaRPr b="1">
              <a:solidFill>
                <a:srgbClr val="2C341F"/>
              </a:solidFill>
              <a:latin typeface="Montserrat"/>
              <a:ea typeface="Montserrat"/>
              <a:cs typeface="Montserrat"/>
              <a:sym typeface="Montserrat"/>
            </a:endParaRPr>
          </a:p>
          <a:p>
            <a:pPr indent="-317500" lvl="0" marL="457200" rtl="0" algn="l">
              <a:lnSpc>
                <a:spcPct val="120000"/>
              </a:lnSpc>
              <a:spcBef>
                <a:spcPts val="0"/>
              </a:spcBef>
              <a:spcAft>
                <a:spcPts val="0"/>
              </a:spcAft>
              <a:buClr>
                <a:srgbClr val="2C341F"/>
              </a:buClr>
              <a:buSzPts val="1400"/>
              <a:buFont typeface="Montserrat"/>
              <a:buChar char="●"/>
            </a:pPr>
            <a:r>
              <a:rPr b="1" lang="en">
                <a:solidFill>
                  <a:srgbClr val="2C341F"/>
                </a:solidFill>
                <a:latin typeface="Montserrat"/>
                <a:ea typeface="Montserrat"/>
                <a:cs typeface="Montserrat"/>
                <a:sym typeface="Montserrat"/>
              </a:rPr>
              <a:t>TAP + SCP / SPK</a:t>
            </a:r>
            <a:endParaRPr b="1">
              <a:solidFill>
                <a:srgbClr val="2C341F"/>
              </a:solidFill>
              <a:latin typeface="Montserrat"/>
              <a:ea typeface="Montserrat"/>
              <a:cs typeface="Montserrat"/>
              <a:sym typeface="Montserrat"/>
            </a:endParaRPr>
          </a:p>
          <a:p>
            <a:pPr indent="-317500" lvl="0" marL="457200" rtl="0" algn="l">
              <a:lnSpc>
                <a:spcPct val="120000"/>
              </a:lnSpc>
              <a:spcBef>
                <a:spcPts val="0"/>
              </a:spcBef>
              <a:spcAft>
                <a:spcPts val="0"/>
              </a:spcAft>
              <a:buClr>
                <a:srgbClr val="2C341F"/>
              </a:buClr>
              <a:buSzPts val="1400"/>
              <a:buFont typeface="Montserrat"/>
              <a:buChar char="●"/>
            </a:pPr>
            <a:r>
              <a:rPr b="1" lang="en">
                <a:solidFill>
                  <a:srgbClr val="2C341F"/>
                </a:solidFill>
                <a:latin typeface="Montserrat"/>
                <a:ea typeface="Montserrat"/>
                <a:cs typeface="Montserrat"/>
                <a:sym typeface="Montserrat"/>
              </a:rPr>
              <a:t>Savings</a:t>
            </a:r>
            <a:endParaRPr b="1">
              <a:solidFill>
                <a:srgbClr val="2C341F"/>
              </a:solidFill>
              <a:latin typeface="Montserrat"/>
              <a:ea typeface="Montserrat"/>
              <a:cs typeface="Montserrat"/>
              <a:sym typeface="Montserrat"/>
            </a:endParaRPr>
          </a:p>
          <a:p>
            <a:pPr indent="-317500" lvl="0" marL="457200" rtl="0" algn="l">
              <a:lnSpc>
                <a:spcPct val="120000"/>
              </a:lnSpc>
              <a:spcBef>
                <a:spcPts val="0"/>
              </a:spcBef>
              <a:spcAft>
                <a:spcPts val="0"/>
              </a:spcAft>
              <a:buClr>
                <a:srgbClr val="2C341F"/>
              </a:buClr>
              <a:buSzPts val="1400"/>
              <a:buFont typeface="Montserrat"/>
              <a:buChar char="●"/>
            </a:pPr>
            <a:r>
              <a:rPr b="1" lang="en">
                <a:solidFill>
                  <a:srgbClr val="2C341F"/>
                </a:solidFill>
                <a:latin typeface="Montserrat"/>
                <a:ea typeface="Montserrat"/>
                <a:cs typeface="Montserrat"/>
                <a:sym typeface="Montserrat"/>
              </a:rPr>
              <a:t>Fixed Deposit </a:t>
            </a:r>
            <a:endParaRPr b="1">
              <a:solidFill>
                <a:srgbClr val="2C341F"/>
              </a:solidFill>
              <a:latin typeface="Montserrat"/>
              <a:ea typeface="Montserrat"/>
              <a:cs typeface="Montserrat"/>
              <a:sym typeface="Montserrat"/>
            </a:endParaRPr>
          </a:p>
        </p:txBody>
      </p:sp>
      <p:sp>
        <p:nvSpPr>
          <p:cNvPr id="358" name="Google Shape;358;p41"/>
          <p:cNvSpPr txBox="1"/>
          <p:nvPr/>
        </p:nvSpPr>
        <p:spPr>
          <a:xfrm>
            <a:off x="4880400" y="544600"/>
            <a:ext cx="1542600" cy="538800"/>
          </a:xfrm>
          <a:prstGeom prst="rect">
            <a:avLst/>
          </a:prstGeom>
          <a:noFill/>
          <a:ln>
            <a:noFill/>
          </a:ln>
        </p:spPr>
        <p:txBody>
          <a:bodyPr anchorCtr="0" anchor="t" bIns="0" lIns="0" spcFirstLastPara="1" rIns="0" wrap="square" tIns="0">
            <a:spAutoFit/>
          </a:bodyPr>
          <a:lstStyle/>
          <a:p>
            <a:pPr indent="0" lvl="0" marL="0" marR="0" rtl="0" algn="l">
              <a:lnSpc>
                <a:spcPct val="110005"/>
              </a:lnSpc>
              <a:spcBef>
                <a:spcPts val="0"/>
              </a:spcBef>
              <a:spcAft>
                <a:spcPts val="0"/>
              </a:spcAft>
              <a:buNone/>
            </a:pPr>
            <a:r>
              <a:rPr lang="en" sz="3500">
                <a:solidFill>
                  <a:srgbClr val="FFFFFF"/>
                </a:solidFill>
                <a:latin typeface="League Gothic"/>
                <a:ea typeface="League Gothic"/>
                <a:cs typeface="League Gothic"/>
                <a:sym typeface="League Gothic"/>
              </a:rPr>
              <a:t>LIABILITIES</a:t>
            </a:r>
            <a:endParaRPr sz="3500"/>
          </a:p>
        </p:txBody>
      </p:sp>
      <p:sp>
        <p:nvSpPr>
          <p:cNvPr id="359" name="Google Shape;359;p41"/>
          <p:cNvSpPr txBox="1"/>
          <p:nvPr/>
        </p:nvSpPr>
        <p:spPr>
          <a:xfrm>
            <a:off x="4696425" y="1179925"/>
            <a:ext cx="4326600" cy="1249800"/>
          </a:xfrm>
          <a:prstGeom prst="rect">
            <a:avLst/>
          </a:prstGeom>
          <a:noFill/>
          <a:ln>
            <a:noFill/>
          </a:ln>
        </p:spPr>
        <p:txBody>
          <a:bodyPr anchorCtr="0" anchor="t" bIns="0" lIns="0" spcFirstLastPara="1" rIns="0" wrap="square" tIns="0">
            <a:spAutoFit/>
          </a:bodyPr>
          <a:lstStyle/>
          <a:p>
            <a:pPr indent="-317500" lvl="0" marL="457200" rtl="0" algn="l">
              <a:lnSpc>
                <a:spcPct val="120000"/>
              </a:lnSpc>
              <a:spcBef>
                <a:spcPts val="0"/>
              </a:spcBef>
              <a:spcAft>
                <a:spcPts val="0"/>
              </a:spcAft>
              <a:buClr>
                <a:srgbClr val="2C341F"/>
              </a:buClr>
              <a:buSzPts val="1400"/>
              <a:buFont typeface="Montserrat"/>
              <a:buChar char="●"/>
            </a:pPr>
            <a:r>
              <a:rPr b="1" lang="en">
                <a:solidFill>
                  <a:srgbClr val="2C341F"/>
                </a:solidFill>
                <a:latin typeface="Montserrat"/>
                <a:ea typeface="Montserrat"/>
                <a:cs typeface="Montserrat"/>
                <a:sym typeface="Montserrat"/>
              </a:rPr>
              <a:t>House Loans</a:t>
            </a:r>
            <a:endParaRPr b="1">
              <a:solidFill>
                <a:srgbClr val="2C341F"/>
              </a:solidFill>
              <a:latin typeface="Montserrat"/>
              <a:ea typeface="Montserrat"/>
              <a:cs typeface="Montserrat"/>
              <a:sym typeface="Montserrat"/>
            </a:endParaRPr>
          </a:p>
          <a:p>
            <a:pPr indent="-317500" lvl="0" marL="457200" rtl="0" algn="l">
              <a:lnSpc>
                <a:spcPct val="120000"/>
              </a:lnSpc>
              <a:spcBef>
                <a:spcPts val="0"/>
              </a:spcBef>
              <a:spcAft>
                <a:spcPts val="0"/>
              </a:spcAft>
              <a:buClr>
                <a:srgbClr val="2C341F"/>
              </a:buClr>
              <a:buSzPts val="1400"/>
              <a:buFont typeface="Montserrat"/>
              <a:buChar char="●"/>
            </a:pPr>
            <a:r>
              <a:rPr b="1" lang="en">
                <a:solidFill>
                  <a:srgbClr val="2C341F"/>
                </a:solidFill>
                <a:latin typeface="Montserrat"/>
                <a:ea typeface="Montserrat"/>
                <a:cs typeface="Montserrat"/>
                <a:sym typeface="Montserrat"/>
              </a:rPr>
              <a:t>Car Loans</a:t>
            </a:r>
            <a:endParaRPr>
              <a:solidFill>
                <a:schemeClr val="dk1"/>
              </a:solidFill>
            </a:endParaRPr>
          </a:p>
          <a:p>
            <a:pPr indent="-317500" lvl="0" marL="457200" rtl="0" algn="l">
              <a:lnSpc>
                <a:spcPct val="120000"/>
              </a:lnSpc>
              <a:spcBef>
                <a:spcPts val="0"/>
              </a:spcBef>
              <a:spcAft>
                <a:spcPts val="0"/>
              </a:spcAft>
              <a:buClr>
                <a:srgbClr val="2C341F"/>
              </a:buClr>
              <a:buSzPts val="1400"/>
              <a:buFont typeface="Montserrat"/>
              <a:buChar char="●"/>
            </a:pPr>
            <a:r>
              <a:rPr b="1" lang="en">
                <a:solidFill>
                  <a:srgbClr val="2C341F"/>
                </a:solidFill>
                <a:latin typeface="Montserrat"/>
                <a:ea typeface="Montserrat"/>
                <a:cs typeface="Montserrat"/>
                <a:sym typeface="Montserrat"/>
              </a:rPr>
              <a:t>Personal Loans</a:t>
            </a:r>
            <a:endParaRPr>
              <a:solidFill>
                <a:schemeClr val="dk1"/>
              </a:solidFill>
            </a:endParaRPr>
          </a:p>
          <a:p>
            <a:pPr indent="-317500" lvl="0" marL="457200" rtl="0" algn="l">
              <a:lnSpc>
                <a:spcPct val="120000"/>
              </a:lnSpc>
              <a:spcBef>
                <a:spcPts val="0"/>
              </a:spcBef>
              <a:spcAft>
                <a:spcPts val="0"/>
              </a:spcAft>
              <a:buClr>
                <a:srgbClr val="2C341F"/>
              </a:buClr>
              <a:buSzPts val="1400"/>
              <a:buFont typeface="Montserrat"/>
              <a:buChar char="●"/>
            </a:pPr>
            <a:r>
              <a:rPr b="1" lang="en">
                <a:solidFill>
                  <a:srgbClr val="2C341F"/>
                </a:solidFill>
                <a:latin typeface="Montserrat"/>
                <a:ea typeface="Montserrat"/>
                <a:cs typeface="Montserrat"/>
                <a:sym typeface="Montserrat"/>
              </a:rPr>
              <a:t>Credit Card</a:t>
            </a:r>
            <a:endParaRPr b="1">
              <a:solidFill>
                <a:srgbClr val="2C341F"/>
              </a:solidFill>
              <a:latin typeface="Montserrat"/>
              <a:ea typeface="Montserrat"/>
              <a:cs typeface="Montserrat"/>
              <a:sym typeface="Montserrat"/>
            </a:endParaRPr>
          </a:p>
          <a:p>
            <a:pPr indent="0" lvl="0" marL="0" rtl="0" algn="l">
              <a:lnSpc>
                <a:spcPct val="120000"/>
              </a:lnSpc>
              <a:spcBef>
                <a:spcPts val="0"/>
              </a:spcBef>
              <a:spcAft>
                <a:spcPts val="0"/>
              </a:spcAft>
              <a:buNone/>
            </a:pPr>
            <a:r>
              <a:t/>
            </a:r>
            <a:endParaRPr b="1">
              <a:solidFill>
                <a:srgbClr val="2C341F"/>
              </a:solidFill>
              <a:latin typeface="Montserrat"/>
              <a:ea typeface="Montserrat"/>
              <a:cs typeface="Montserrat"/>
              <a:sym typeface="Montserrat"/>
            </a:endParaRPr>
          </a:p>
        </p:txBody>
      </p:sp>
      <p:sp>
        <p:nvSpPr>
          <p:cNvPr id="360" name="Google Shape;360;p41"/>
          <p:cNvSpPr/>
          <p:nvPr/>
        </p:nvSpPr>
        <p:spPr>
          <a:xfrm>
            <a:off x="2522625" y="4118925"/>
            <a:ext cx="4077600" cy="836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700">
                <a:latin typeface="Montserrat"/>
                <a:ea typeface="Montserrat"/>
                <a:cs typeface="Montserrat"/>
                <a:sym typeface="Montserrat"/>
              </a:rPr>
              <a:t>Total Assets - Total Liabilities </a:t>
            </a:r>
            <a:endParaRPr b="1" sz="1700">
              <a:latin typeface="Montserrat"/>
              <a:ea typeface="Montserrat"/>
              <a:cs typeface="Montserrat"/>
              <a:sym typeface="Montserrat"/>
            </a:endParaRPr>
          </a:p>
          <a:p>
            <a:pPr indent="0" lvl="0" marL="0" rtl="0" algn="ctr">
              <a:spcBef>
                <a:spcPts val="0"/>
              </a:spcBef>
              <a:spcAft>
                <a:spcPts val="0"/>
              </a:spcAft>
              <a:buNone/>
            </a:pPr>
            <a:r>
              <a:rPr b="1" lang="en" sz="1700">
                <a:latin typeface="Montserrat"/>
                <a:ea typeface="Montserrat"/>
                <a:cs typeface="Montserrat"/>
                <a:sym typeface="Montserrat"/>
              </a:rPr>
              <a:t>= Net Worth</a:t>
            </a:r>
            <a:endParaRPr b="1" sz="1700">
              <a:latin typeface="Montserrat"/>
              <a:ea typeface="Montserrat"/>
              <a:cs typeface="Montserrat"/>
              <a:sym typeface="Montserrat"/>
            </a:endParaRPr>
          </a:p>
        </p:txBody>
      </p:sp>
    </p:spTree>
  </p:cSld>
  <p:clrMapOvr>
    <a:masterClrMapping/>
  </p:clrMapOvr>
  <p:transition spd="med">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7"/>
                                        </p:tgtEl>
                                        <p:attrNameLst>
                                          <p:attrName>style.visibility</p:attrName>
                                        </p:attrNameLst>
                                      </p:cBhvr>
                                      <p:to>
                                        <p:strVal val="visible"/>
                                      </p:to>
                                    </p:set>
                                    <p:animEffect filter="fade" transition="in">
                                      <p:cBhvr>
                                        <p:cTn dur="1000"/>
                                        <p:tgtEl>
                                          <p:spTgt spid="35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0"/>
                                        </p:tgtEl>
                                        <p:attrNameLst>
                                          <p:attrName>style.visibility</p:attrName>
                                        </p:attrNameLst>
                                      </p:cBhvr>
                                      <p:to>
                                        <p:strVal val="visible"/>
                                      </p:to>
                                    </p:set>
                                    <p:animEffect filter="fade" transition="in">
                                      <p:cBhvr>
                                        <p:cTn dur="1000"/>
                                        <p:tgtEl>
                                          <p:spTgt spid="36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p42"/>
          <p:cNvSpPr/>
          <p:nvPr/>
        </p:nvSpPr>
        <p:spPr>
          <a:xfrm>
            <a:off x="-31875" y="-2"/>
            <a:ext cx="9186603" cy="1104844"/>
          </a:xfrm>
          <a:custGeom>
            <a:rect b="b" l="l" r="r" t="t"/>
            <a:pathLst>
              <a:path extrusionOk="0" h="2814889" w="8447451">
                <a:moveTo>
                  <a:pt x="0" y="0"/>
                </a:moveTo>
                <a:lnTo>
                  <a:pt x="8447451" y="0"/>
                </a:lnTo>
                <a:lnTo>
                  <a:pt x="8447451" y="2814888"/>
                </a:lnTo>
                <a:lnTo>
                  <a:pt x="0" y="2814888"/>
                </a:lnTo>
                <a:lnTo>
                  <a:pt x="0" y="0"/>
                </a:lnTo>
                <a:close/>
              </a:path>
            </a:pathLst>
          </a:custGeom>
          <a:blipFill rotWithShape="1">
            <a:blip r:embed="rId3">
              <a:alphaModFix/>
            </a:blip>
            <a:stretch>
              <a:fillRect b="-62527" l="0" r="0" t="-62536"/>
            </a:stretch>
          </a:blipFill>
          <a:ln>
            <a:noFill/>
          </a:ln>
        </p:spPr>
      </p:sp>
      <p:sp>
        <p:nvSpPr>
          <p:cNvPr id="366" name="Google Shape;366;p42"/>
          <p:cNvSpPr/>
          <p:nvPr/>
        </p:nvSpPr>
        <p:spPr>
          <a:xfrm>
            <a:off x="-31875" y="523150"/>
            <a:ext cx="9186600" cy="581700"/>
          </a:xfrm>
          <a:prstGeom prst="rect">
            <a:avLst/>
          </a:prstGeom>
          <a:solidFill>
            <a:schemeClr val="accent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67" name="Google Shape;367;p42"/>
          <p:cNvSpPr txBox="1"/>
          <p:nvPr/>
        </p:nvSpPr>
        <p:spPr>
          <a:xfrm>
            <a:off x="1496475" y="544600"/>
            <a:ext cx="2260500" cy="538800"/>
          </a:xfrm>
          <a:prstGeom prst="rect">
            <a:avLst/>
          </a:prstGeom>
          <a:noFill/>
          <a:ln>
            <a:noFill/>
          </a:ln>
        </p:spPr>
        <p:txBody>
          <a:bodyPr anchorCtr="0" anchor="t" bIns="0" lIns="0" spcFirstLastPara="1" rIns="0" wrap="square" tIns="0">
            <a:spAutoFit/>
          </a:bodyPr>
          <a:lstStyle/>
          <a:p>
            <a:pPr indent="0" lvl="0" marL="0" marR="0" rtl="0" algn="l">
              <a:lnSpc>
                <a:spcPct val="110005"/>
              </a:lnSpc>
              <a:spcBef>
                <a:spcPts val="0"/>
              </a:spcBef>
              <a:spcAft>
                <a:spcPts val="0"/>
              </a:spcAft>
              <a:buNone/>
            </a:pPr>
            <a:r>
              <a:rPr lang="en" sz="3500">
                <a:solidFill>
                  <a:srgbClr val="FFFFFF"/>
                </a:solidFill>
                <a:latin typeface="League Gothic"/>
                <a:ea typeface="League Gothic"/>
                <a:cs typeface="League Gothic"/>
                <a:sym typeface="League Gothic"/>
              </a:rPr>
              <a:t>MONTHLY INCOME</a:t>
            </a:r>
            <a:endParaRPr sz="3500"/>
          </a:p>
        </p:txBody>
      </p:sp>
      <p:sp>
        <p:nvSpPr>
          <p:cNvPr id="368" name="Google Shape;368;p42"/>
          <p:cNvSpPr txBox="1"/>
          <p:nvPr/>
        </p:nvSpPr>
        <p:spPr>
          <a:xfrm>
            <a:off x="1393575" y="1179925"/>
            <a:ext cx="2466300" cy="991200"/>
          </a:xfrm>
          <a:prstGeom prst="rect">
            <a:avLst/>
          </a:prstGeom>
          <a:noFill/>
          <a:ln>
            <a:noFill/>
          </a:ln>
        </p:spPr>
        <p:txBody>
          <a:bodyPr anchorCtr="0" anchor="t" bIns="0" lIns="0" spcFirstLastPara="1" rIns="0" wrap="square" tIns="0">
            <a:spAutoFit/>
          </a:bodyPr>
          <a:lstStyle/>
          <a:p>
            <a:pPr indent="-317500" lvl="0" marL="457200" rtl="0" algn="l">
              <a:lnSpc>
                <a:spcPct val="120000"/>
              </a:lnSpc>
              <a:spcBef>
                <a:spcPts val="0"/>
              </a:spcBef>
              <a:spcAft>
                <a:spcPts val="0"/>
              </a:spcAft>
              <a:buClr>
                <a:srgbClr val="2C341F"/>
              </a:buClr>
              <a:buSzPts val="1400"/>
              <a:buFont typeface="Montserrat"/>
              <a:buChar char="●"/>
            </a:pPr>
            <a:r>
              <a:rPr b="1" lang="en">
                <a:solidFill>
                  <a:srgbClr val="2C341F"/>
                </a:solidFill>
                <a:latin typeface="Montserrat"/>
                <a:ea typeface="Montserrat"/>
                <a:cs typeface="Montserrat"/>
                <a:sym typeface="Montserrat"/>
              </a:rPr>
              <a:t>Employment Salary</a:t>
            </a:r>
            <a:endParaRPr sz="500">
              <a:solidFill>
                <a:schemeClr val="dk1"/>
              </a:solidFill>
            </a:endParaRPr>
          </a:p>
          <a:p>
            <a:pPr indent="-317500" lvl="0" marL="457200" rtl="0" algn="l">
              <a:lnSpc>
                <a:spcPct val="120000"/>
              </a:lnSpc>
              <a:spcBef>
                <a:spcPts val="0"/>
              </a:spcBef>
              <a:spcAft>
                <a:spcPts val="0"/>
              </a:spcAft>
              <a:buClr>
                <a:srgbClr val="2C341F"/>
              </a:buClr>
              <a:buSzPts val="1400"/>
              <a:buFont typeface="Montserrat"/>
              <a:buChar char="●"/>
            </a:pPr>
            <a:r>
              <a:rPr b="1" lang="en">
                <a:solidFill>
                  <a:srgbClr val="2C341F"/>
                </a:solidFill>
                <a:latin typeface="Montserrat"/>
                <a:ea typeface="Montserrat"/>
                <a:cs typeface="Montserrat"/>
                <a:sym typeface="Montserrat"/>
              </a:rPr>
              <a:t>Investment </a:t>
            </a:r>
            <a:endParaRPr sz="500">
              <a:solidFill>
                <a:schemeClr val="dk1"/>
              </a:solidFill>
            </a:endParaRPr>
          </a:p>
          <a:p>
            <a:pPr indent="-317500" lvl="0" marL="457200" rtl="0" algn="l">
              <a:lnSpc>
                <a:spcPct val="120000"/>
              </a:lnSpc>
              <a:spcBef>
                <a:spcPts val="0"/>
              </a:spcBef>
              <a:spcAft>
                <a:spcPts val="0"/>
              </a:spcAft>
              <a:buClr>
                <a:srgbClr val="2C341F"/>
              </a:buClr>
              <a:buSzPts val="1400"/>
              <a:buFont typeface="Montserrat"/>
              <a:buChar char="●"/>
            </a:pPr>
            <a:r>
              <a:rPr b="1" lang="en">
                <a:solidFill>
                  <a:srgbClr val="2C341F"/>
                </a:solidFill>
                <a:latin typeface="Montserrat"/>
                <a:ea typeface="Montserrat"/>
                <a:cs typeface="Montserrat"/>
                <a:sym typeface="Montserrat"/>
              </a:rPr>
              <a:t>Allowances </a:t>
            </a:r>
            <a:endParaRPr sz="500">
              <a:solidFill>
                <a:schemeClr val="dk1"/>
              </a:solidFill>
            </a:endParaRPr>
          </a:p>
          <a:p>
            <a:pPr indent="-317500" lvl="0" marL="457200" rtl="0" algn="l">
              <a:lnSpc>
                <a:spcPct val="120000"/>
              </a:lnSpc>
              <a:spcBef>
                <a:spcPts val="0"/>
              </a:spcBef>
              <a:spcAft>
                <a:spcPts val="0"/>
              </a:spcAft>
              <a:buClr>
                <a:srgbClr val="2C341F"/>
              </a:buClr>
              <a:buSzPts val="1400"/>
              <a:buFont typeface="Montserrat"/>
              <a:buChar char="●"/>
            </a:pPr>
            <a:r>
              <a:rPr b="1" lang="en">
                <a:solidFill>
                  <a:srgbClr val="2C341F"/>
                </a:solidFill>
                <a:latin typeface="Montserrat"/>
                <a:ea typeface="Montserrat"/>
                <a:cs typeface="Montserrat"/>
                <a:sym typeface="Montserrat"/>
              </a:rPr>
              <a:t>Business </a:t>
            </a:r>
            <a:endParaRPr b="1" sz="1100">
              <a:solidFill>
                <a:srgbClr val="2C341F"/>
              </a:solidFill>
              <a:latin typeface="Montserrat"/>
              <a:ea typeface="Montserrat"/>
              <a:cs typeface="Montserrat"/>
              <a:sym typeface="Montserrat"/>
            </a:endParaRPr>
          </a:p>
        </p:txBody>
      </p:sp>
      <p:sp>
        <p:nvSpPr>
          <p:cNvPr id="369" name="Google Shape;369;p42"/>
          <p:cNvSpPr txBox="1"/>
          <p:nvPr/>
        </p:nvSpPr>
        <p:spPr>
          <a:xfrm>
            <a:off x="4880400" y="544600"/>
            <a:ext cx="1341300" cy="538800"/>
          </a:xfrm>
          <a:prstGeom prst="rect">
            <a:avLst/>
          </a:prstGeom>
          <a:noFill/>
          <a:ln>
            <a:noFill/>
          </a:ln>
        </p:spPr>
        <p:txBody>
          <a:bodyPr anchorCtr="0" anchor="t" bIns="0" lIns="0" spcFirstLastPara="1" rIns="0" wrap="square" tIns="0">
            <a:spAutoFit/>
          </a:bodyPr>
          <a:lstStyle/>
          <a:p>
            <a:pPr indent="0" lvl="0" marL="0" marR="0" rtl="0" algn="l">
              <a:lnSpc>
                <a:spcPct val="110005"/>
              </a:lnSpc>
              <a:spcBef>
                <a:spcPts val="0"/>
              </a:spcBef>
              <a:spcAft>
                <a:spcPts val="0"/>
              </a:spcAft>
              <a:buNone/>
            </a:pPr>
            <a:r>
              <a:rPr lang="en" sz="3500">
                <a:solidFill>
                  <a:srgbClr val="FFFFFF"/>
                </a:solidFill>
                <a:latin typeface="League Gothic"/>
                <a:ea typeface="League Gothic"/>
                <a:cs typeface="League Gothic"/>
                <a:sym typeface="League Gothic"/>
              </a:rPr>
              <a:t>EXPENSES</a:t>
            </a:r>
            <a:endParaRPr sz="3500"/>
          </a:p>
        </p:txBody>
      </p:sp>
      <p:sp>
        <p:nvSpPr>
          <p:cNvPr id="370" name="Google Shape;370;p42"/>
          <p:cNvSpPr txBox="1"/>
          <p:nvPr/>
        </p:nvSpPr>
        <p:spPr>
          <a:xfrm>
            <a:off x="4696425" y="1179925"/>
            <a:ext cx="4326600" cy="3060000"/>
          </a:xfrm>
          <a:prstGeom prst="rect">
            <a:avLst/>
          </a:prstGeom>
          <a:noFill/>
          <a:ln>
            <a:noFill/>
          </a:ln>
        </p:spPr>
        <p:txBody>
          <a:bodyPr anchorCtr="0" anchor="t" bIns="0" lIns="0" spcFirstLastPara="1" rIns="0" wrap="square" tIns="0">
            <a:spAutoFit/>
          </a:bodyPr>
          <a:lstStyle/>
          <a:p>
            <a:pPr indent="-317500" lvl="0" marL="457200" rtl="0" algn="l">
              <a:lnSpc>
                <a:spcPct val="120000"/>
              </a:lnSpc>
              <a:spcBef>
                <a:spcPts val="0"/>
              </a:spcBef>
              <a:spcAft>
                <a:spcPts val="0"/>
              </a:spcAft>
              <a:buClr>
                <a:srgbClr val="2C341F"/>
              </a:buClr>
              <a:buSzPts val="1400"/>
              <a:buFont typeface="Montserrat"/>
              <a:buChar char="●"/>
            </a:pPr>
            <a:r>
              <a:rPr b="1" lang="en">
                <a:solidFill>
                  <a:srgbClr val="2C341F"/>
                </a:solidFill>
                <a:latin typeface="Montserrat"/>
                <a:ea typeface="Montserrat"/>
                <a:cs typeface="Montserrat"/>
                <a:sym typeface="Montserrat"/>
              </a:rPr>
              <a:t>Regular Savings</a:t>
            </a:r>
            <a:endParaRPr b="1">
              <a:solidFill>
                <a:srgbClr val="2C341F"/>
              </a:solidFill>
              <a:latin typeface="Montserrat"/>
              <a:ea typeface="Montserrat"/>
              <a:cs typeface="Montserrat"/>
              <a:sym typeface="Montserrat"/>
            </a:endParaRPr>
          </a:p>
          <a:p>
            <a:pPr indent="-317500" lvl="0" marL="457200" rtl="0" algn="l">
              <a:lnSpc>
                <a:spcPct val="120000"/>
              </a:lnSpc>
              <a:spcBef>
                <a:spcPts val="0"/>
              </a:spcBef>
              <a:spcAft>
                <a:spcPts val="0"/>
              </a:spcAft>
              <a:buClr>
                <a:srgbClr val="2C341F"/>
              </a:buClr>
              <a:buSzPts val="1400"/>
              <a:buFont typeface="Montserrat"/>
              <a:buChar char="●"/>
            </a:pPr>
            <a:r>
              <a:rPr b="1" lang="en">
                <a:solidFill>
                  <a:srgbClr val="2C341F"/>
                </a:solidFill>
                <a:latin typeface="Montserrat"/>
                <a:ea typeface="Montserrat"/>
                <a:cs typeface="Montserrat"/>
                <a:sym typeface="Montserrat"/>
              </a:rPr>
              <a:t>Monthly Loans</a:t>
            </a:r>
            <a:endParaRPr>
              <a:solidFill>
                <a:schemeClr val="dk1"/>
              </a:solidFill>
            </a:endParaRPr>
          </a:p>
          <a:p>
            <a:pPr indent="-317500" lvl="0" marL="457200" rtl="0" algn="l">
              <a:lnSpc>
                <a:spcPct val="120000"/>
              </a:lnSpc>
              <a:spcBef>
                <a:spcPts val="0"/>
              </a:spcBef>
              <a:spcAft>
                <a:spcPts val="0"/>
              </a:spcAft>
              <a:buClr>
                <a:srgbClr val="2C341F"/>
              </a:buClr>
              <a:buSzPts val="1400"/>
              <a:buFont typeface="Montserrat"/>
              <a:buChar char="●"/>
            </a:pPr>
            <a:r>
              <a:rPr b="1" lang="en">
                <a:solidFill>
                  <a:srgbClr val="2C341F"/>
                </a:solidFill>
                <a:latin typeface="Montserrat"/>
                <a:ea typeface="Montserrat"/>
                <a:cs typeface="Montserrat"/>
                <a:sym typeface="Montserrat"/>
              </a:rPr>
              <a:t>Groceries &amp; Utilities </a:t>
            </a:r>
            <a:endParaRPr>
              <a:solidFill>
                <a:schemeClr val="dk1"/>
              </a:solidFill>
            </a:endParaRPr>
          </a:p>
          <a:p>
            <a:pPr indent="-317500" lvl="0" marL="457200" rtl="0" algn="l">
              <a:lnSpc>
                <a:spcPct val="120000"/>
              </a:lnSpc>
              <a:spcBef>
                <a:spcPts val="0"/>
              </a:spcBef>
              <a:spcAft>
                <a:spcPts val="0"/>
              </a:spcAft>
              <a:buClr>
                <a:srgbClr val="2C341F"/>
              </a:buClr>
              <a:buSzPts val="1400"/>
              <a:buFont typeface="Montserrat"/>
              <a:buChar char="●"/>
            </a:pPr>
            <a:r>
              <a:rPr b="1" lang="en">
                <a:solidFill>
                  <a:srgbClr val="2C341F"/>
                </a:solidFill>
                <a:latin typeface="Montserrat"/>
                <a:ea typeface="Montserrat"/>
                <a:cs typeface="Montserrat"/>
                <a:sym typeface="Montserrat"/>
              </a:rPr>
              <a:t>Phone Bills</a:t>
            </a:r>
            <a:endParaRPr>
              <a:solidFill>
                <a:schemeClr val="dk1"/>
              </a:solidFill>
            </a:endParaRPr>
          </a:p>
          <a:p>
            <a:pPr indent="-317500" lvl="0" marL="457200" rtl="0" algn="l">
              <a:lnSpc>
                <a:spcPct val="120000"/>
              </a:lnSpc>
              <a:spcBef>
                <a:spcPts val="0"/>
              </a:spcBef>
              <a:spcAft>
                <a:spcPts val="0"/>
              </a:spcAft>
              <a:buClr>
                <a:srgbClr val="2C341F"/>
              </a:buClr>
              <a:buSzPts val="1400"/>
              <a:buFont typeface="Montserrat"/>
              <a:buChar char="●"/>
            </a:pPr>
            <a:r>
              <a:rPr b="1" lang="en">
                <a:solidFill>
                  <a:srgbClr val="2C341F"/>
                </a:solidFill>
                <a:latin typeface="Montserrat"/>
                <a:ea typeface="Montserrat"/>
                <a:cs typeface="Montserrat"/>
                <a:sym typeface="Montserrat"/>
              </a:rPr>
              <a:t>Family Support</a:t>
            </a:r>
            <a:endParaRPr>
              <a:solidFill>
                <a:schemeClr val="dk1"/>
              </a:solidFill>
            </a:endParaRPr>
          </a:p>
          <a:p>
            <a:pPr indent="-317500" lvl="0" marL="457200" rtl="0" algn="l">
              <a:lnSpc>
                <a:spcPct val="120000"/>
              </a:lnSpc>
              <a:spcBef>
                <a:spcPts val="0"/>
              </a:spcBef>
              <a:spcAft>
                <a:spcPts val="0"/>
              </a:spcAft>
              <a:buClr>
                <a:srgbClr val="2C341F"/>
              </a:buClr>
              <a:buSzPts val="1400"/>
              <a:buFont typeface="Montserrat"/>
              <a:buChar char="●"/>
            </a:pPr>
            <a:r>
              <a:rPr b="1" lang="en">
                <a:solidFill>
                  <a:srgbClr val="2C341F"/>
                </a:solidFill>
                <a:latin typeface="Montserrat"/>
                <a:ea typeface="Montserrat"/>
                <a:cs typeface="Montserrat"/>
                <a:sym typeface="Montserrat"/>
              </a:rPr>
              <a:t>Education Fees</a:t>
            </a:r>
            <a:endParaRPr>
              <a:solidFill>
                <a:schemeClr val="dk1"/>
              </a:solidFill>
            </a:endParaRPr>
          </a:p>
          <a:p>
            <a:pPr indent="-317500" lvl="0" marL="457200" rtl="0" algn="l">
              <a:lnSpc>
                <a:spcPct val="120000"/>
              </a:lnSpc>
              <a:spcBef>
                <a:spcPts val="0"/>
              </a:spcBef>
              <a:spcAft>
                <a:spcPts val="0"/>
              </a:spcAft>
              <a:buClr>
                <a:srgbClr val="2C341F"/>
              </a:buClr>
              <a:buSzPts val="1400"/>
              <a:buFont typeface="Montserrat"/>
              <a:buChar char="●"/>
            </a:pPr>
            <a:r>
              <a:rPr b="1" lang="en">
                <a:solidFill>
                  <a:srgbClr val="2C341F"/>
                </a:solidFill>
                <a:latin typeface="Montserrat"/>
                <a:ea typeface="Montserrat"/>
                <a:cs typeface="Montserrat"/>
                <a:sym typeface="Montserrat"/>
              </a:rPr>
              <a:t>Transportation</a:t>
            </a:r>
            <a:endParaRPr>
              <a:solidFill>
                <a:schemeClr val="dk1"/>
              </a:solidFill>
            </a:endParaRPr>
          </a:p>
          <a:p>
            <a:pPr indent="-317500" lvl="0" marL="457200" rtl="0" algn="l">
              <a:lnSpc>
                <a:spcPct val="120000"/>
              </a:lnSpc>
              <a:spcBef>
                <a:spcPts val="0"/>
              </a:spcBef>
              <a:spcAft>
                <a:spcPts val="0"/>
              </a:spcAft>
              <a:buClr>
                <a:srgbClr val="2C341F"/>
              </a:buClr>
              <a:buSzPts val="1400"/>
              <a:buFont typeface="Montserrat"/>
              <a:buChar char="●"/>
            </a:pPr>
            <a:r>
              <a:rPr b="1" lang="en">
                <a:solidFill>
                  <a:srgbClr val="2C341F"/>
                </a:solidFill>
                <a:latin typeface="Montserrat"/>
                <a:ea typeface="Montserrat"/>
                <a:cs typeface="Montserrat"/>
                <a:sym typeface="Montserrat"/>
              </a:rPr>
              <a:t>Subscription (Membership, Netflix, etc)</a:t>
            </a:r>
            <a:endParaRPr>
              <a:solidFill>
                <a:schemeClr val="dk1"/>
              </a:solidFill>
            </a:endParaRPr>
          </a:p>
          <a:p>
            <a:pPr indent="-317500" lvl="0" marL="457200" rtl="0" algn="l">
              <a:lnSpc>
                <a:spcPct val="120000"/>
              </a:lnSpc>
              <a:spcBef>
                <a:spcPts val="0"/>
              </a:spcBef>
              <a:spcAft>
                <a:spcPts val="0"/>
              </a:spcAft>
              <a:buClr>
                <a:srgbClr val="2C341F"/>
              </a:buClr>
              <a:buSzPts val="1400"/>
              <a:buFont typeface="Montserrat"/>
              <a:buChar char="●"/>
            </a:pPr>
            <a:r>
              <a:rPr b="1" lang="en">
                <a:solidFill>
                  <a:srgbClr val="2C341F"/>
                </a:solidFill>
                <a:latin typeface="Montserrat"/>
                <a:ea typeface="Montserrat"/>
                <a:cs typeface="Montserrat"/>
                <a:sym typeface="Montserrat"/>
              </a:rPr>
              <a:t>Personal Leisure </a:t>
            </a:r>
            <a:endParaRPr>
              <a:solidFill>
                <a:schemeClr val="dk1"/>
              </a:solidFill>
            </a:endParaRPr>
          </a:p>
          <a:p>
            <a:pPr indent="-317500" lvl="0" marL="457200" rtl="0" algn="l">
              <a:lnSpc>
                <a:spcPct val="120000"/>
              </a:lnSpc>
              <a:spcBef>
                <a:spcPts val="0"/>
              </a:spcBef>
              <a:spcAft>
                <a:spcPts val="0"/>
              </a:spcAft>
              <a:buClr>
                <a:srgbClr val="2C341F"/>
              </a:buClr>
              <a:buSzPts val="1400"/>
              <a:buFont typeface="Montserrat"/>
              <a:buChar char="●"/>
            </a:pPr>
            <a:r>
              <a:rPr b="1" lang="en">
                <a:solidFill>
                  <a:srgbClr val="2C341F"/>
                </a:solidFill>
                <a:latin typeface="Montserrat"/>
                <a:ea typeface="Montserrat"/>
                <a:cs typeface="Montserrat"/>
                <a:sym typeface="Montserrat"/>
              </a:rPr>
              <a:t>Insurance Premiums </a:t>
            </a:r>
            <a:endParaRPr>
              <a:solidFill>
                <a:schemeClr val="dk1"/>
              </a:solidFill>
            </a:endParaRPr>
          </a:p>
          <a:p>
            <a:pPr indent="-317500" lvl="0" marL="457200" rtl="0" algn="l">
              <a:lnSpc>
                <a:spcPct val="120000"/>
              </a:lnSpc>
              <a:spcBef>
                <a:spcPts val="0"/>
              </a:spcBef>
              <a:spcAft>
                <a:spcPts val="0"/>
              </a:spcAft>
              <a:buClr>
                <a:srgbClr val="2C341F"/>
              </a:buClr>
              <a:buSzPts val="1400"/>
              <a:buFont typeface="Montserrat"/>
              <a:buChar char="●"/>
            </a:pPr>
            <a:r>
              <a:rPr b="1" lang="en">
                <a:solidFill>
                  <a:srgbClr val="2C341F"/>
                </a:solidFill>
                <a:latin typeface="Montserrat"/>
                <a:ea typeface="Montserrat"/>
                <a:cs typeface="Montserrat"/>
                <a:sym typeface="Montserrat"/>
              </a:rPr>
              <a:t>Other Expenses (Pets)</a:t>
            </a:r>
            <a:endParaRPr>
              <a:solidFill>
                <a:schemeClr val="dk1"/>
              </a:solidFill>
            </a:endParaRPr>
          </a:p>
          <a:p>
            <a:pPr indent="0" lvl="0" marL="0" rtl="0" algn="l">
              <a:lnSpc>
                <a:spcPct val="120000"/>
              </a:lnSpc>
              <a:spcBef>
                <a:spcPts val="0"/>
              </a:spcBef>
              <a:spcAft>
                <a:spcPts val="0"/>
              </a:spcAft>
              <a:buNone/>
            </a:pPr>
            <a:r>
              <a:t/>
            </a:r>
            <a:endParaRPr b="1">
              <a:solidFill>
                <a:srgbClr val="2C341F"/>
              </a:solidFill>
              <a:latin typeface="Montserrat"/>
              <a:ea typeface="Montserrat"/>
              <a:cs typeface="Montserrat"/>
              <a:sym typeface="Montserrat"/>
            </a:endParaRPr>
          </a:p>
        </p:txBody>
      </p:sp>
      <p:sp>
        <p:nvSpPr>
          <p:cNvPr id="371" name="Google Shape;371;p42"/>
          <p:cNvSpPr/>
          <p:nvPr/>
        </p:nvSpPr>
        <p:spPr>
          <a:xfrm>
            <a:off x="2122275" y="4080325"/>
            <a:ext cx="4878300" cy="836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700">
                <a:latin typeface="Montserrat"/>
                <a:ea typeface="Montserrat"/>
                <a:cs typeface="Montserrat"/>
                <a:sym typeface="Montserrat"/>
              </a:rPr>
              <a:t>Total </a:t>
            </a:r>
            <a:r>
              <a:rPr b="1" lang="en" sz="1700">
                <a:latin typeface="Montserrat"/>
                <a:ea typeface="Montserrat"/>
                <a:cs typeface="Montserrat"/>
                <a:sym typeface="Montserrat"/>
              </a:rPr>
              <a:t>Monthly Income -  Total Expenses </a:t>
            </a:r>
            <a:endParaRPr b="1" sz="1700">
              <a:latin typeface="Montserrat"/>
              <a:ea typeface="Montserrat"/>
              <a:cs typeface="Montserrat"/>
              <a:sym typeface="Montserrat"/>
            </a:endParaRPr>
          </a:p>
          <a:p>
            <a:pPr indent="0" lvl="0" marL="0" rtl="0" algn="ctr">
              <a:spcBef>
                <a:spcPts val="0"/>
              </a:spcBef>
              <a:spcAft>
                <a:spcPts val="0"/>
              </a:spcAft>
              <a:buNone/>
            </a:pPr>
            <a:r>
              <a:rPr b="1" lang="en" sz="1700">
                <a:latin typeface="Montserrat"/>
                <a:ea typeface="Montserrat"/>
                <a:cs typeface="Montserrat"/>
                <a:sym typeface="Montserrat"/>
              </a:rPr>
              <a:t>= Surplus / Shortfall</a:t>
            </a:r>
            <a:endParaRPr b="1" sz="1700">
              <a:latin typeface="Montserrat"/>
              <a:ea typeface="Montserrat"/>
              <a:cs typeface="Montserrat"/>
              <a:sym typeface="Montserrat"/>
            </a:endParaRPr>
          </a:p>
        </p:txBody>
      </p:sp>
    </p:spTree>
  </p:cSld>
  <p:clrMapOvr>
    <a:masterClrMapping/>
  </p:clrMapOvr>
  <p:transition spd="med">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8"/>
                                        </p:tgtEl>
                                        <p:attrNameLst>
                                          <p:attrName>style.visibility</p:attrName>
                                        </p:attrNameLst>
                                      </p:cBhvr>
                                      <p:to>
                                        <p:strVal val="visible"/>
                                      </p:to>
                                    </p:set>
                                    <p:animEffect filter="fade" transition="in">
                                      <p:cBhvr>
                                        <p:cTn dur="1000"/>
                                        <p:tgtEl>
                                          <p:spTgt spid="36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1"/>
                                        </p:tgtEl>
                                        <p:attrNameLst>
                                          <p:attrName>style.visibility</p:attrName>
                                        </p:attrNameLst>
                                      </p:cBhvr>
                                      <p:to>
                                        <p:strVal val="visible"/>
                                      </p:to>
                                    </p:set>
                                    <p:animEffect filter="fade" transition="in">
                                      <p:cBhvr>
                                        <p:cTn dur="1000"/>
                                        <p:tgtEl>
                                          <p:spTgt spid="37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sp>
        <p:nvSpPr>
          <p:cNvPr id="376" name="Google Shape;376;p43"/>
          <p:cNvSpPr/>
          <p:nvPr/>
        </p:nvSpPr>
        <p:spPr>
          <a:xfrm>
            <a:off x="3212400" y="2857350"/>
            <a:ext cx="2719200" cy="16833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highlight>
                <a:srgbClr val="FFC000"/>
              </a:highlight>
              <a:latin typeface="Calibri"/>
              <a:ea typeface="Calibri"/>
              <a:cs typeface="Calibri"/>
              <a:sym typeface="Calibri"/>
            </a:endParaRPr>
          </a:p>
        </p:txBody>
      </p:sp>
      <p:sp>
        <p:nvSpPr>
          <p:cNvPr id="377" name="Google Shape;377;p43"/>
          <p:cNvSpPr/>
          <p:nvPr/>
        </p:nvSpPr>
        <p:spPr>
          <a:xfrm>
            <a:off x="6181800" y="2857350"/>
            <a:ext cx="2719200" cy="16833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highlight>
                <a:srgbClr val="FFC000"/>
              </a:highlight>
              <a:latin typeface="Calibri"/>
              <a:ea typeface="Calibri"/>
              <a:cs typeface="Calibri"/>
              <a:sym typeface="Calibri"/>
            </a:endParaRPr>
          </a:p>
        </p:txBody>
      </p:sp>
      <p:sp>
        <p:nvSpPr>
          <p:cNvPr id="378" name="Google Shape;378;p43"/>
          <p:cNvSpPr/>
          <p:nvPr/>
        </p:nvSpPr>
        <p:spPr>
          <a:xfrm>
            <a:off x="243000" y="2857350"/>
            <a:ext cx="2719200" cy="16833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highlight>
                <a:srgbClr val="FFC000"/>
              </a:highlight>
              <a:latin typeface="Calibri"/>
              <a:ea typeface="Calibri"/>
              <a:cs typeface="Calibri"/>
              <a:sym typeface="Calibri"/>
            </a:endParaRPr>
          </a:p>
        </p:txBody>
      </p:sp>
      <p:sp>
        <p:nvSpPr>
          <p:cNvPr id="379" name="Google Shape;379;p43"/>
          <p:cNvSpPr/>
          <p:nvPr/>
        </p:nvSpPr>
        <p:spPr>
          <a:xfrm>
            <a:off x="0" y="-132075"/>
            <a:ext cx="9144000" cy="2224200"/>
          </a:xfrm>
          <a:prstGeom prst="rect">
            <a:avLst/>
          </a:prstGeom>
          <a:solidFill>
            <a:schemeClr val="accent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80" name="Google Shape;380;p43"/>
          <p:cNvSpPr txBox="1"/>
          <p:nvPr/>
        </p:nvSpPr>
        <p:spPr>
          <a:xfrm>
            <a:off x="514350" y="565650"/>
            <a:ext cx="5103000" cy="1524600"/>
          </a:xfrm>
          <a:prstGeom prst="rect">
            <a:avLst/>
          </a:prstGeom>
          <a:noFill/>
          <a:ln>
            <a:noFill/>
          </a:ln>
        </p:spPr>
        <p:txBody>
          <a:bodyPr anchorCtr="0" anchor="t" bIns="0" lIns="0" spcFirstLastPara="1" rIns="0" wrap="square" tIns="0">
            <a:spAutoFit/>
          </a:bodyPr>
          <a:lstStyle/>
          <a:p>
            <a:pPr indent="0" lvl="0" marL="0" rtl="0" algn="l">
              <a:lnSpc>
                <a:spcPct val="134000"/>
              </a:lnSpc>
              <a:spcBef>
                <a:spcPts val="0"/>
              </a:spcBef>
              <a:spcAft>
                <a:spcPts val="0"/>
              </a:spcAft>
              <a:buClr>
                <a:schemeClr val="dk1"/>
              </a:buClr>
              <a:buFont typeface="Arial"/>
              <a:buNone/>
            </a:pPr>
            <a:r>
              <a:rPr lang="en" sz="2800">
                <a:solidFill>
                  <a:schemeClr val="lt1"/>
                </a:solidFill>
                <a:latin typeface="Montserrat"/>
                <a:ea typeface="Montserrat"/>
                <a:cs typeface="Montserrat"/>
                <a:sym typeface="Montserrat"/>
              </a:rPr>
              <a:t>FINANCIAL HEALTH CHECK FOR YOURSELF</a:t>
            </a:r>
            <a:endParaRPr sz="700">
              <a:solidFill>
                <a:schemeClr val="dk1"/>
              </a:solidFill>
            </a:endParaRPr>
          </a:p>
          <a:p>
            <a:pPr indent="0" lvl="0" marL="0" marR="0" rtl="0" algn="l">
              <a:lnSpc>
                <a:spcPct val="134000"/>
              </a:lnSpc>
              <a:spcBef>
                <a:spcPts val="0"/>
              </a:spcBef>
              <a:spcAft>
                <a:spcPts val="0"/>
              </a:spcAft>
              <a:buNone/>
            </a:pPr>
            <a:r>
              <a:t/>
            </a:r>
            <a:endParaRPr sz="2400">
              <a:solidFill>
                <a:schemeClr val="lt1"/>
              </a:solidFill>
              <a:latin typeface="Montserrat"/>
              <a:ea typeface="Montserrat"/>
              <a:cs typeface="Montserrat"/>
              <a:sym typeface="Montserrat"/>
            </a:endParaRPr>
          </a:p>
        </p:txBody>
      </p:sp>
      <p:sp>
        <p:nvSpPr>
          <p:cNvPr id="381" name="Google Shape;381;p43"/>
          <p:cNvSpPr txBox="1"/>
          <p:nvPr/>
        </p:nvSpPr>
        <p:spPr>
          <a:xfrm>
            <a:off x="3212400" y="3064950"/>
            <a:ext cx="2719200" cy="1493400"/>
          </a:xfrm>
          <a:prstGeom prst="rect">
            <a:avLst/>
          </a:prstGeom>
          <a:noFill/>
          <a:ln>
            <a:noFill/>
          </a:ln>
        </p:spPr>
        <p:txBody>
          <a:bodyPr anchorCtr="0" anchor="t" bIns="0" lIns="0" spcFirstLastPara="1" rIns="0" wrap="square" tIns="0">
            <a:spAutoFit/>
          </a:bodyPr>
          <a:lstStyle/>
          <a:p>
            <a:pPr indent="0" lvl="0" marL="0" marR="0" rtl="0" algn="ctr">
              <a:lnSpc>
                <a:spcPct val="120022"/>
              </a:lnSpc>
              <a:spcBef>
                <a:spcPts val="0"/>
              </a:spcBef>
              <a:spcAft>
                <a:spcPts val="0"/>
              </a:spcAft>
              <a:buNone/>
            </a:pPr>
            <a:r>
              <a:rPr b="1" i="0" lang="en" sz="1500" u="sng" cap="none" strike="noStrike">
                <a:solidFill>
                  <a:srgbClr val="FF1616"/>
                </a:solidFill>
                <a:latin typeface="Montserrat"/>
                <a:ea typeface="Montserrat"/>
                <a:cs typeface="Montserrat"/>
                <a:sym typeface="Montserrat"/>
              </a:rPr>
              <a:t>SAVINGS RATIO</a:t>
            </a:r>
            <a:endParaRPr b="1" i="0" sz="1500" u="sng" cap="none" strike="noStrike">
              <a:solidFill>
                <a:srgbClr val="FF1616"/>
              </a:solidFill>
              <a:latin typeface="Montserrat"/>
              <a:ea typeface="Montserrat"/>
              <a:cs typeface="Montserrat"/>
              <a:sym typeface="Montserrat"/>
            </a:endParaRPr>
          </a:p>
          <a:p>
            <a:pPr indent="0" lvl="0" marL="0" marR="0" rtl="0" algn="ctr">
              <a:lnSpc>
                <a:spcPct val="120022"/>
              </a:lnSpc>
              <a:spcBef>
                <a:spcPts val="0"/>
              </a:spcBef>
              <a:spcAft>
                <a:spcPts val="0"/>
              </a:spcAft>
              <a:buNone/>
            </a:pPr>
            <a:r>
              <a:t/>
            </a:r>
            <a:endParaRPr b="1" i="0" sz="1300" u="sng" cap="none" strike="noStrike">
              <a:solidFill>
                <a:srgbClr val="FF1616"/>
              </a:solidFill>
              <a:latin typeface="Montserrat"/>
              <a:ea typeface="Montserrat"/>
              <a:cs typeface="Montserrat"/>
              <a:sym typeface="Montserrat"/>
            </a:endParaRPr>
          </a:p>
          <a:p>
            <a:pPr indent="0" lvl="0" marL="0" rtl="0" algn="ctr">
              <a:lnSpc>
                <a:spcPct val="120022"/>
              </a:lnSpc>
              <a:spcBef>
                <a:spcPts val="0"/>
              </a:spcBef>
              <a:spcAft>
                <a:spcPts val="0"/>
              </a:spcAft>
              <a:buNone/>
            </a:pPr>
            <a:r>
              <a:rPr b="1" lang="en">
                <a:solidFill>
                  <a:schemeClr val="dk1"/>
                </a:solidFill>
                <a:latin typeface="Montserrat"/>
                <a:ea typeface="Montserrat"/>
                <a:cs typeface="Montserrat"/>
                <a:sym typeface="Montserrat"/>
              </a:rPr>
              <a:t>= Monthly Savings ÷  Total Monthly Income </a:t>
            </a:r>
            <a:endParaRPr b="1">
              <a:solidFill>
                <a:schemeClr val="dk1"/>
              </a:solidFill>
              <a:latin typeface="Montserrat"/>
              <a:ea typeface="Montserrat"/>
              <a:cs typeface="Montserrat"/>
              <a:sym typeface="Montserrat"/>
            </a:endParaRPr>
          </a:p>
          <a:p>
            <a:pPr indent="0" lvl="0" marL="0" rtl="0" algn="ctr">
              <a:lnSpc>
                <a:spcPct val="120022"/>
              </a:lnSpc>
              <a:spcBef>
                <a:spcPts val="0"/>
              </a:spcBef>
              <a:spcAft>
                <a:spcPts val="0"/>
              </a:spcAft>
              <a:buNone/>
            </a:pPr>
            <a:r>
              <a:rPr b="1" lang="en">
                <a:solidFill>
                  <a:schemeClr val="dk1"/>
                </a:solidFill>
                <a:latin typeface="Montserrat"/>
                <a:ea typeface="Montserrat"/>
                <a:cs typeface="Montserrat"/>
                <a:sym typeface="Montserrat"/>
              </a:rPr>
              <a:t>x 100%</a:t>
            </a:r>
            <a:endParaRPr b="1">
              <a:latin typeface="Montserrat"/>
              <a:ea typeface="Montserrat"/>
              <a:cs typeface="Montserrat"/>
              <a:sym typeface="Montserrat"/>
            </a:endParaRPr>
          </a:p>
          <a:p>
            <a:pPr indent="0" lvl="0" marL="0" marR="0" rtl="0" algn="l">
              <a:lnSpc>
                <a:spcPct val="120022"/>
              </a:lnSpc>
              <a:spcBef>
                <a:spcPts val="0"/>
              </a:spcBef>
              <a:spcAft>
                <a:spcPts val="0"/>
              </a:spcAft>
              <a:buNone/>
            </a:pPr>
            <a:r>
              <a:t/>
            </a:r>
            <a:endParaRPr b="1" i="0" sz="1300" u="none" cap="none" strike="noStrike">
              <a:solidFill>
                <a:srgbClr val="000000"/>
              </a:solidFill>
              <a:latin typeface="Montserrat"/>
              <a:ea typeface="Montserrat"/>
              <a:cs typeface="Montserrat"/>
              <a:sym typeface="Montserrat"/>
            </a:endParaRPr>
          </a:p>
        </p:txBody>
      </p:sp>
      <p:sp>
        <p:nvSpPr>
          <p:cNvPr id="382" name="Google Shape;382;p43"/>
          <p:cNvSpPr txBox="1"/>
          <p:nvPr/>
        </p:nvSpPr>
        <p:spPr>
          <a:xfrm>
            <a:off x="6181800" y="3081750"/>
            <a:ext cx="2719200" cy="1234500"/>
          </a:xfrm>
          <a:prstGeom prst="rect">
            <a:avLst/>
          </a:prstGeom>
          <a:noFill/>
          <a:ln>
            <a:noFill/>
          </a:ln>
        </p:spPr>
        <p:txBody>
          <a:bodyPr anchorCtr="0" anchor="t" bIns="0" lIns="0" spcFirstLastPara="1" rIns="0" wrap="square" tIns="0">
            <a:spAutoFit/>
          </a:bodyPr>
          <a:lstStyle/>
          <a:p>
            <a:pPr indent="0" lvl="0" marL="0" marR="0" rtl="0" algn="ctr">
              <a:lnSpc>
                <a:spcPct val="120015"/>
              </a:lnSpc>
              <a:spcBef>
                <a:spcPts val="0"/>
              </a:spcBef>
              <a:spcAft>
                <a:spcPts val="0"/>
              </a:spcAft>
              <a:buNone/>
            </a:pPr>
            <a:r>
              <a:rPr b="1" i="0" lang="en" sz="1500" u="sng" cap="none" strike="noStrike">
                <a:solidFill>
                  <a:srgbClr val="FF1616"/>
                </a:solidFill>
                <a:latin typeface="Montserrat"/>
                <a:ea typeface="Montserrat"/>
                <a:cs typeface="Montserrat"/>
                <a:sym typeface="Montserrat"/>
              </a:rPr>
              <a:t>BASIC LIQUIDITY RATIO</a:t>
            </a:r>
            <a:r>
              <a:rPr b="1" i="0" lang="en" sz="1500" u="none" cap="none" strike="noStrike">
                <a:solidFill>
                  <a:srgbClr val="FF1616"/>
                </a:solidFill>
                <a:latin typeface="Montserrat"/>
                <a:ea typeface="Montserrat"/>
                <a:cs typeface="Montserrat"/>
                <a:sym typeface="Montserrat"/>
              </a:rPr>
              <a:t> </a:t>
            </a:r>
            <a:endParaRPr b="1" i="0" sz="1500" u="none" cap="none" strike="noStrike">
              <a:solidFill>
                <a:srgbClr val="FF1616"/>
              </a:solidFill>
              <a:latin typeface="Montserrat"/>
              <a:ea typeface="Montserrat"/>
              <a:cs typeface="Montserrat"/>
              <a:sym typeface="Montserrat"/>
            </a:endParaRPr>
          </a:p>
          <a:p>
            <a:pPr indent="0" lvl="0" marL="0" marR="0" rtl="0" algn="ctr">
              <a:lnSpc>
                <a:spcPct val="120015"/>
              </a:lnSpc>
              <a:spcBef>
                <a:spcPts val="0"/>
              </a:spcBef>
              <a:spcAft>
                <a:spcPts val="0"/>
              </a:spcAft>
              <a:buNone/>
            </a:pPr>
            <a:r>
              <a:t/>
            </a:r>
            <a:endParaRPr b="1" i="0" sz="1300" u="none" cap="none" strike="noStrike">
              <a:solidFill>
                <a:srgbClr val="FF1616"/>
              </a:solidFill>
              <a:latin typeface="Montserrat"/>
              <a:ea typeface="Montserrat"/>
              <a:cs typeface="Montserrat"/>
              <a:sym typeface="Montserrat"/>
            </a:endParaRPr>
          </a:p>
          <a:p>
            <a:pPr indent="0" lvl="0" marL="0" marR="0" rtl="0" algn="ctr">
              <a:lnSpc>
                <a:spcPct val="120015"/>
              </a:lnSpc>
              <a:spcBef>
                <a:spcPts val="0"/>
              </a:spcBef>
              <a:spcAft>
                <a:spcPts val="0"/>
              </a:spcAft>
              <a:buNone/>
            </a:pPr>
            <a:r>
              <a:rPr b="1" lang="en">
                <a:latin typeface="Montserrat"/>
                <a:ea typeface="Montserrat"/>
                <a:cs typeface="Montserrat"/>
                <a:sym typeface="Montserrat"/>
              </a:rPr>
              <a:t>= Total Cash Savings </a:t>
            </a:r>
            <a:r>
              <a:rPr b="1" lang="en">
                <a:solidFill>
                  <a:schemeClr val="dk1"/>
                </a:solidFill>
                <a:latin typeface="Montserrat"/>
                <a:ea typeface="Montserrat"/>
                <a:cs typeface="Montserrat"/>
                <a:sym typeface="Montserrat"/>
              </a:rPr>
              <a:t>÷ </a:t>
            </a:r>
            <a:endParaRPr b="1">
              <a:solidFill>
                <a:schemeClr val="dk1"/>
              </a:solidFill>
              <a:latin typeface="Montserrat"/>
              <a:ea typeface="Montserrat"/>
              <a:cs typeface="Montserrat"/>
              <a:sym typeface="Montserrat"/>
            </a:endParaRPr>
          </a:p>
          <a:p>
            <a:pPr indent="0" lvl="0" marL="0" marR="0" rtl="0" algn="ctr">
              <a:lnSpc>
                <a:spcPct val="120015"/>
              </a:lnSpc>
              <a:spcBef>
                <a:spcPts val="0"/>
              </a:spcBef>
              <a:spcAft>
                <a:spcPts val="0"/>
              </a:spcAft>
              <a:buNone/>
            </a:pPr>
            <a:r>
              <a:rPr b="1" lang="en">
                <a:solidFill>
                  <a:schemeClr val="dk1"/>
                </a:solidFill>
                <a:latin typeface="Montserrat"/>
                <a:ea typeface="Montserrat"/>
                <a:cs typeface="Montserrat"/>
                <a:sym typeface="Montserrat"/>
              </a:rPr>
              <a:t>Monthly Expenses </a:t>
            </a:r>
            <a:endParaRPr>
              <a:solidFill>
                <a:schemeClr val="dk1"/>
              </a:solidFill>
            </a:endParaRPr>
          </a:p>
          <a:p>
            <a:pPr indent="0" lvl="0" marL="0" marR="0" rtl="0" algn="ctr">
              <a:lnSpc>
                <a:spcPct val="120015"/>
              </a:lnSpc>
              <a:spcBef>
                <a:spcPts val="0"/>
              </a:spcBef>
              <a:spcAft>
                <a:spcPts val="0"/>
              </a:spcAft>
              <a:buNone/>
            </a:pPr>
            <a:r>
              <a:t/>
            </a:r>
            <a:endParaRPr b="1" sz="1300">
              <a:latin typeface="Montserrat"/>
              <a:ea typeface="Montserrat"/>
              <a:cs typeface="Montserrat"/>
              <a:sym typeface="Montserrat"/>
            </a:endParaRPr>
          </a:p>
        </p:txBody>
      </p:sp>
      <p:sp>
        <p:nvSpPr>
          <p:cNvPr id="383" name="Google Shape;383;p43"/>
          <p:cNvSpPr txBox="1"/>
          <p:nvPr/>
        </p:nvSpPr>
        <p:spPr>
          <a:xfrm>
            <a:off x="324301" y="3064950"/>
            <a:ext cx="2556600" cy="1268100"/>
          </a:xfrm>
          <a:prstGeom prst="rect">
            <a:avLst/>
          </a:prstGeom>
          <a:noFill/>
          <a:ln>
            <a:noFill/>
          </a:ln>
        </p:spPr>
        <p:txBody>
          <a:bodyPr anchorCtr="0" anchor="t" bIns="0" lIns="0" spcFirstLastPara="1" rIns="0" wrap="square" tIns="0">
            <a:spAutoFit/>
          </a:bodyPr>
          <a:lstStyle/>
          <a:p>
            <a:pPr indent="0" lvl="0" marL="0" marR="0" rtl="0" algn="ctr">
              <a:lnSpc>
                <a:spcPct val="119971"/>
              </a:lnSpc>
              <a:spcBef>
                <a:spcPts val="0"/>
              </a:spcBef>
              <a:spcAft>
                <a:spcPts val="0"/>
              </a:spcAft>
              <a:buNone/>
            </a:pPr>
            <a:r>
              <a:rPr b="1" lang="en" sz="1500" u="sng">
                <a:solidFill>
                  <a:srgbClr val="FF1616"/>
                </a:solidFill>
                <a:latin typeface="Montserrat"/>
                <a:ea typeface="Montserrat"/>
                <a:cs typeface="Montserrat"/>
                <a:sym typeface="Montserrat"/>
              </a:rPr>
              <a:t>MONTHLY CASH FLOW</a:t>
            </a:r>
            <a:endParaRPr b="1" i="0" sz="1500" u="sng" cap="none" strike="noStrike">
              <a:solidFill>
                <a:srgbClr val="FF1616"/>
              </a:solidFill>
              <a:latin typeface="Montserrat"/>
              <a:ea typeface="Montserrat"/>
              <a:cs typeface="Montserrat"/>
              <a:sym typeface="Montserrat"/>
            </a:endParaRPr>
          </a:p>
          <a:p>
            <a:pPr indent="0" lvl="0" marL="0" marR="0" rtl="0" algn="ctr">
              <a:lnSpc>
                <a:spcPct val="119971"/>
              </a:lnSpc>
              <a:spcBef>
                <a:spcPts val="0"/>
              </a:spcBef>
              <a:spcAft>
                <a:spcPts val="0"/>
              </a:spcAft>
              <a:buNone/>
            </a:pPr>
            <a:r>
              <a:t/>
            </a:r>
            <a:endParaRPr b="1" i="0" sz="1400" u="sng" cap="none" strike="noStrike">
              <a:solidFill>
                <a:srgbClr val="FF1616"/>
              </a:solidFill>
              <a:latin typeface="Montserrat"/>
              <a:ea typeface="Montserrat"/>
              <a:cs typeface="Montserrat"/>
              <a:sym typeface="Montserrat"/>
            </a:endParaRPr>
          </a:p>
          <a:p>
            <a:pPr indent="0" lvl="0" marL="0" marR="0" rtl="0" algn="ctr">
              <a:lnSpc>
                <a:spcPct val="119971"/>
              </a:lnSpc>
              <a:spcBef>
                <a:spcPts val="0"/>
              </a:spcBef>
              <a:spcAft>
                <a:spcPts val="0"/>
              </a:spcAft>
              <a:buNone/>
            </a:pPr>
            <a:r>
              <a:rPr b="1" i="0" lang="en" u="none" cap="none" strike="noStrike">
                <a:solidFill>
                  <a:srgbClr val="000000"/>
                </a:solidFill>
                <a:latin typeface="Montserrat"/>
                <a:ea typeface="Montserrat"/>
                <a:cs typeface="Montserrat"/>
                <a:sym typeface="Montserrat"/>
              </a:rPr>
              <a:t>= </a:t>
            </a:r>
            <a:r>
              <a:rPr b="1" lang="en">
                <a:solidFill>
                  <a:schemeClr val="dk1"/>
                </a:solidFill>
                <a:latin typeface="Montserrat"/>
                <a:ea typeface="Montserrat"/>
                <a:cs typeface="Montserrat"/>
                <a:sym typeface="Montserrat"/>
              </a:rPr>
              <a:t>Total Monthly Income -  </a:t>
            </a:r>
            <a:endParaRPr sz="700">
              <a:solidFill>
                <a:schemeClr val="dk1"/>
              </a:solidFill>
            </a:endParaRPr>
          </a:p>
          <a:p>
            <a:pPr indent="0" lvl="0" marL="0" rtl="0" algn="ctr">
              <a:lnSpc>
                <a:spcPct val="119971"/>
              </a:lnSpc>
              <a:spcBef>
                <a:spcPts val="0"/>
              </a:spcBef>
              <a:spcAft>
                <a:spcPts val="0"/>
              </a:spcAft>
              <a:buClr>
                <a:schemeClr val="dk1"/>
              </a:buClr>
              <a:buFont typeface="Arial"/>
              <a:buNone/>
            </a:pPr>
            <a:r>
              <a:rPr b="1" lang="en">
                <a:solidFill>
                  <a:schemeClr val="dk1"/>
                </a:solidFill>
                <a:latin typeface="Montserrat"/>
                <a:ea typeface="Montserrat"/>
                <a:cs typeface="Montserrat"/>
                <a:sym typeface="Montserrat"/>
              </a:rPr>
              <a:t>Total Monthly Expenses</a:t>
            </a:r>
            <a:endParaRPr b="1">
              <a:latin typeface="Montserrat"/>
              <a:ea typeface="Montserrat"/>
              <a:cs typeface="Montserrat"/>
              <a:sym typeface="Montserrat"/>
            </a:endParaRPr>
          </a:p>
          <a:p>
            <a:pPr indent="0" lvl="0" marL="0" marR="0" rtl="0" algn="ctr">
              <a:lnSpc>
                <a:spcPct val="119971"/>
              </a:lnSpc>
              <a:spcBef>
                <a:spcPts val="0"/>
              </a:spcBef>
              <a:spcAft>
                <a:spcPts val="0"/>
              </a:spcAft>
              <a:buNone/>
            </a:pPr>
            <a:r>
              <a:t/>
            </a:r>
            <a:endParaRPr b="1" i="0" sz="1400" u="none" cap="none" strike="noStrike">
              <a:solidFill>
                <a:srgbClr val="000000"/>
              </a:solidFill>
              <a:latin typeface="Montserrat"/>
              <a:ea typeface="Montserrat"/>
              <a:cs typeface="Montserrat"/>
              <a:sym typeface="Montserrat"/>
            </a:endParaRPr>
          </a:p>
        </p:txBody>
      </p:sp>
      <p:sp>
        <p:nvSpPr>
          <p:cNvPr id="384" name="Google Shape;384;p43"/>
          <p:cNvSpPr txBox="1"/>
          <p:nvPr/>
        </p:nvSpPr>
        <p:spPr>
          <a:xfrm>
            <a:off x="102600" y="2090250"/>
            <a:ext cx="3000000" cy="692700"/>
          </a:xfrm>
          <a:prstGeom prst="rect">
            <a:avLst/>
          </a:prstGeom>
          <a:noFill/>
          <a:ln>
            <a:noFill/>
          </a:ln>
        </p:spPr>
        <p:txBody>
          <a:bodyPr anchorCtr="0" anchor="t" bIns="91425" lIns="91425" spcFirstLastPara="1" rIns="91425" wrap="square" tIns="91425">
            <a:spAutoFit/>
          </a:bodyPr>
          <a:lstStyle/>
          <a:p>
            <a:pPr indent="0" lvl="0" marL="0" rtl="0" algn="ctr">
              <a:lnSpc>
                <a:spcPct val="120000"/>
              </a:lnSpc>
              <a:spcBef>
                <a:spcPts val="0"/>
              </a:spcBef>
              <a:spcAft>
                <a:spcPts val="0"/>
              </a:spcAft>
              <a:buNone/>
            </a:pPr>
            <a:r>
              <a:rPr b="1" lang="en" sz="1500">
                <a:solidFill>
                  <a:srgbClr val="2C341F"/>
                </a:solidFill>
                <a:latin typeface="Montserrat"/>
                <a:ea typeface="Montserrat"/>
                <a:cs typeface="Montserrat"/>
                <a:sym typeface="Montserrat"/>
              </a:rPr>
              <a:t>THE MOVEMENT OF YOUR MONEY MONTHLY</a:t>
            </a:r>
            <a:endParaRPr b="1" sz="1500">
              <a:solidFill>
                <a:srgbClr val="2C341F"/>
              </a:solidFill>
              <a:latin typeface="Montserrat"/>
              <a:ea typeface="Montserrat"/>
              <a:cs typeface="Montserrat"/>
              <a:sym typeface="Montserrat"/>
            </a:endParaRPr>
          </a:p>
        </p:txBody>
      </p:sp>
      <p:sp>
        <p:nvSpPr>
          <p:cNvPr id="385" name="Google Shape;385;p43"/>
          <p:cNvSpPr txBox="1"/>
          <p:nvPr/>
        </p:nvSpPr>
        <p:spPr>
          <a:xfrm>
            <a:off x="3072000" y="2107188"/>
            <a:ext cx="3000000" cy="692700"/>
          </a:xfrm>
          <a:prstGeom prst="rect">
            <a:avLst/>
          </a:prstGeom>
          <a:noFill/>
          <a:ln>
            <a:noFill/>
          </a:ln>
        </p:spPr>
        <p:txBody>
          <a:bodyPr anchorCtr="0" anchor="t" bIns="91425" lIns="91425" spcFirstLastPara="1" rIns="91425" wrap="square" tIns="91425">
            <a:spAutoFit/>
          </a:bodyPr>
          <a:lstStyle/>
          <a:p>
            <a:pPr indent="0" lvl="0" marL="0" rtl="0" algn="ctr">
              <a:lnSpc>
                <a:spcPct val="120006"/>
              </a:lnSpc>
              <a:spcBef>
                <a:spcPts val="0"/>
              </a:spcBef>
              <a:spcAft>
                <a:spcPts val="0"/>
              </a:spcAft>
              <a:buNone/>
            </a:pPr>
            <a:r>
              <a:rPr b="1" lang="en" sz="1500">
                <a:solidFill>
                  <a:srgbClr val="2C341F"/>
                </a:solidFill>
                <a:latin typeface="Montserrat"/>
                <a:ea typeface="Montserrat"/>
                <a:cs typeface="Montserrat"/>
                <a:sym typeface="Montserrat"/>
              </a:rPr>
              <a:t>SHOWS</a:t>
            </a:r>
            <a:r>
              <a:rPr b="1" lang="en" sz="1500">
                <a:solidFill>
                  <a:srgbClr val="2C341F"/>
                </a:solidFill>
                <a:latin typeface="Montserrat"/>
                <a:ea typeface="Montserrat"/>
                <a:cs typeface="Montserrat"/>
                <a:sym typeface="Montserrat"/>
              </a:rPr>
              <a:t> THE PERCENTAGE OF SAVINGS </a:t>
            </a:r>
            <a:endParaRPr b="1" sz="1500">
              <a:solidFill>
                <a:srgbClr val="2C341F"/>
              </a:solidFill>
              <a:latin typeface="Montserrat"/>
              <a:ea typeface="Montserrat"/>
              <a:cs typeface="Montserrat"/>
              <a:sym typeface="Montserrat"/>
            </a:endParaRPr>
          </a:p>
        </p:txBody>
      </p:sp>
      <p:sp>
        <p:nvSpPr>
          <p:cNvPr id="386" name="Google Shape;386;p43"/>
          <p:cNvSpPr txBox="1"/>
          <p:nvPr/>
        </p:nvSpPr>
        <p:spPr>
          <a:xfrm>
            <a:off x="6041400" y="2090250"/>
            <a:ext cx="3000000" cy="692700"/>
          </a:xfrm>
          <a:prstGeom prst="rect">
            <a:avLst/>
          </a:prstGeom>
          <a:noFill/>
          <a:ln>
            <a:noFill/>
          </a:ln>
        </p:spPr>
        <p:txBody>
          <a:bodyPr anchorCtr="0" anchor="t" bIns="91425" lIns="91425" spcFirstLastPara="1" rIns="91425" wrap="square" tIns="91425">
            <a:spAutoFit/>
          </a:bodyPr>
          <a:lstStyle/>
          <a:p>
            <a:pPr indent="0" lvl="0" marL="0" rtl="0" algn="ctr">
              <a:lnSpc>
                <a:spcPct val="120006"/>
              </a:lnSpc>
              <a:spcBef>
                <a:spcPts val="0"/>
              </a:spcBef>
              <a:spcAft>
                <a:spcPts val="0"/>
              </a:spcAft>
              <a:buNone/>
            </a:pPr>
            <a:r>
              <a:rPr b="1" lang="en" sz="1500">
                <a:solidFill>
                  <a:srgbClr val="2C341F"/>
                </a:solidFill>
                <a:latin typeface="Montserrat"/>
                <a:ea typeface="Montserrat"/>
                <a:cs typeface="Montserrat"/>
                <a:sym typeface="Montserrat"/>
              </a:rPr>
              <a:t>MEASURES YOUR EMERGENCY FUND</a:t>
            </a:r>
            <a:endParaRPr b="1" sz="1500">
              <a:solidFill>
                <a:srgbClr val="2C341F"/>
              </a:solidFill>
              <a:latin typeface="Montserrat"/>
              <a:ea typeface="Montserrat"/>
              <a:cs typeface="Montserrat"/>
              <a:sym typeface="Montserrat"/>
            </a:endParaRPr>
          </a:p>
        </p:txBody>
      </p:sp>
      <p:sp>
        <p:nvSpPr>
          <p:cNvPr id="387" name="Google Shape;387;p43"/>
          <p:cNvSpPr/>
          <p:nvPr/>
        </p:nvSpPr>
        <p:spPr>
          <a:xfrm>
            <a:off x="243500" y="2858400"/>
            <a:ext cx="2718694" cy="1681191"/>
          </a:xfrm>
          <a:custGeom>
            <a:rect b="b" l="l" r="r" t="t"/>
            <a:pathLst>
              <a:path extrusionOk="0" h="2326908" w="5878257">
                <a:moveTo>
                  <a:pt x="0" y="0"/>
                </a:moveTo>
                <a:lnTo>
                  <a:pt x="5878257" y="0"/>
                </a:lnTo>
                <a:lnTo>
                  <a:pt x="5878257" y="2326907"/>
                </a:lnTo>
                <a:lnTo>
                  <a:pt x="0" y="2326907"/>
                </a:lnTo>
                <a:lnTo>
                  <a:pt x="0" y="0"/>
                </a:lnTo>
                <a:close/>
              </a:path>
            </a:pathLst>
          </a:custGeom>
          <a:blipFill rotWithShape="1">
            <a:blip r:embed="rId3">
              <a:alphaModFix/>
            </a:blip>
            <a:stretch>
              <a:fillRect b="0" l="0" r="0" t="0"/>
            </a:stretch>
          </a:blipFill>
          <a:ln>
            <a:noFill/>
          </a:ln>
        </p:spPr>
      </p:sp>
      <p:sp>
        <p:nvSpPr>
          <p:cNvPr id="388" name="Google Shape;388;p43"/>
          <p:cNvSpPr txBox="1"/>
          <p:nvPr/>
        </p:nvSpPr>
        <p:spPr>
          <a:xfrm>
            <a:off x="102600" y="3166500"/>
            <a:ext cx="3000000" cy="1065000"/>
          </a:xfrm>
          <a:prstGeom prst="rect">
            <a:avLst/>
          </a:prstGeom>
          <a:noFill/>
          <a:ln>
            <a:noFill/>
          </a:ln>
        </p:spPr>
        <p:txBody>
          <a:bodyPr anchorCtr="0" anchor="t" bIns="91425" lIns="91425" spcFirstLastPara="1" rIns="91425" wrap="square" tIns="91425">
            <a:spAutoFit/>
          </a:bodyPr>
          <a:lstStyle/>
          <a:p>
            <a:pPr indent="0" lvl="0" marL="0" rtl="0" algn="ctr">
              <a:lnSpc>
                <a:spcPct val="120002"/>
              </a:lnSpc>
              <a:spcBef>
                <a:spcPts val="0"/>
              </a:spcBef>
              <a:spcAft>
                <a:spcPts val="0"/>
              </a:spcAft>
              <a:buNone/>
            </a:pPr>
            <a:r>
              <a:rPr lang="en" sz="2600">
                <a:solidFill>
                  <a:schemeClr val="lt1"/>
                </a:solidFill>
                <a:latin typeface="Saira Black"/>
                <a:ea typeface="Saira Black"/>
                <a:cs typeface="Saira Black"/>
                <a:sym typeface="Saira Black"/>
              </a:rPr>
              <a:t>surplus/</a:t>
            </a:r>
            <a:endParaRPr sz="2600">
              <a:solidFill>
                <a:schemeClr val="lt1"/>
              </a:solidFill>
              <a:latin typeface="Saira Black"/>
              <a:ea typeface="Saira Black"/>
              <a:cs typeface="Saira Black"/>
              <a:sym typeface="Saira Black"/>
            </a:endParaRPr>
          </a:p>
          <a:p>
            <a:pPr indent="0" lvl="0" marL="0" rtl="0" algn="ctr">
              <a:lnSpc>
                <a:spcPct val="120002"/>
              </a:lnSpc>
              <a:spcBef>
                <a:spcPts val="0"/>
              </a:spcBef>
              <a:spcAft>
                <a:spcPts val="0"/>
              </a:spcAft>
              <a:buNone/>
            </a:pPr>
            <a:r>
              <a:rPr lang="en" sz="2600">
                <a:solidFill>
                  <a:schemeClr val="lt1"/>
                </a:solidFill>
                <a:latin typeface="Saira Black"/>
                <a:ea typeface="Saira Black"/>
                <a:cs typeface="Saira Black"/>
                <a:sym typeface="Saira Black"/>
              </a:rPr>
              <a:t>shortfall</a:t>
            </a:r>
            <a:endParaRPr sz="100">
              <a:solidFill>
                <a:schemeClr val="dk1"/>
              </a:solidFill>
            </a:endParaRPr>
          </a:p>
        </p:txBody>
      </p:sp>
      <p:sp>
        <p:nvSpPr>
          <p:cNvPr id="389" name="Google Shape;389;p43"/>
          <p:cNvSpPr/>
          <p:nvPr/>
        </p:nvSpPr>
        <p:spPr>
          <a:xfrm>
            <a:off x="3212650" y="2858400"/>
            <a:ext cx="2718694" cy="1681191"/>
          </a:xfrm>
          <a:custGeom>
            <a:rect b="b" l="l" r="r" t="t"/>
            <a:pathLst>
              <a:path extrusionOk="0" h="2326908" w="5878257">
                <a:moveTo>
                  <a:pt x="0" y="0"/>
                </a:moveTo>
                <a:lnTo>
                  <a:pt x="5878257" y="0"/>
                </a:lnTo>
                <a:lnTo>
                  <a:pt x="5878257" y="2326907"/>
                </a:lnTo>
                <a:lnTo>
                  <a:pt x="0" y="2326907"/>
                </a:lnTo>
                <a:lnTo>
                  <a:pt x="0" y="0"/>
                </a:lnTo>
                <a:close/>
              </a:path>
            </a:pathLst>
          </a:custGeom>
          <a:blipFill rotWithShape="1">
            <a:blip r:embed="rId3">
              <a:alphaModFix/>
            </a:blip>
            <a:stretch>
              <a:fillRect b="0" l="0" r="0" t="0"/>
            </a:stretch>
          </a:blipFill>
          <a:ln>
            <a:noFill/>
          </a:ln>
        </p:spPr>
      </p:sp>
      <p:sp>
        <p:nvSpPr>
          <p:cNvPr id="390" name="Google Shape;390;p43"/>
          <p:cNvSpPr txBox="1"/>
          <p:nvPr/>
        </p:nvSpPr>
        <p:spPr>
          <a:xfrm>
            <a:off x="3072000" y="3214200"/>
            <a:ext cx="3000000" cy="969600"/>
          </a:xfrm>
          <a:prstGeom prst="rect">
            <a:avLst/>
          </a:prstGeom>
          <a:noFill/>
          <a:ln>
            <a:noFill/>
          </a:ln>
        </p:spPr>
        <p:txBody>
          <a:bodyPr anchorCtr="0" anchor="t" bIns="91425" lIns="91425" spcFirstLastPara="1" rIns="91425" wrap="square" tIns="91425">
            <a:spAutoFit/>
          </a:bodyPr>
          <a:lstStyle/>
          <a:p>
            <a:pPr indent="0" lvl="0" marL="0" rtl="0" algn="ctr">
              <a:lnSpc>
                <a:spcPct val="119998"/>
              </a:lnSpc>
              <a:spcBef>
                <a:spcPts val="0"/>
              </a:spcBef>
              <a:spcAft>
                <a:spcPts val="0"/>
              </a:spcAft>
              <a:buNone/>
            </a:pPr>
            <a:r>
              <a:rPr lang="en" sz="5100">
                <a:solidFill>
                  <a:schemeClr val="lt1"/>
                </a:solidFill>
                <a:latin typeface="Saira Black"/>
                <a:ea typeface="Saira Black"/>
                <a:cs typeface="Saira Black"/>
                <a:sym typeface="Saira Black"/>
              </a:rPr>
              <a:t>10%</a:t>
            </a:r>
            <a:endParaRPr sz="700">
              <a:solidFill>
                <a:schemeClr val="dk1"/>
              </a:solidFill>
            </a:endParaRPr>
          </a:p>
        </p:txBody>
      </p:sp>
      <p:sp>
        <p:nvSpPr>
          <p:cNvPr id="391" name="Google Shape;391;p43"/>
          <p:cNvSpPr/>
          <p:nvPr/>
        </p:nvSpPr>
        <p:spPr>
          <a:xfrm>
            <a:off x="6181800" y="2858400"/>
            <a:ext cx="2718694" cy="1681191"/>
          </a:xfrm>
          <a:custGeom>
            <a:rect b="b" l="l" r="r" t="t"/>
            <a:pathLst>
              <a:path extrusionOk="0" h="2326908" w="5878257">
                <a:moveTo>
                  <a:pt x="0" y="0"/>
                </a:moveTo>
                <a:lnTo>
                  <a:pt x="5878257" y="0"/>
                </a:lnTo>
                <a:lnTo>
                  <a:pt x="5878257" y="2326907"/>
                </a:lnTo>
                <a:lnTo>
                  <a:pt x="0" y="2326907"/>
                </a:lnTo>
                <a:lnTo>
                  <a:pt x="0" y="0"/>
                </a:lnTo>
                <a:close/>
              </a:path>
            </a:pathLst>
          </a:custGeom>
          <a:blipFill rotWithShape="1">
            <a:blip r:embed="rId3">
              <a:alphaModFix/>
            </a:blip>
            <a:stretch>
              <a:fillRect b="0" l="0" r="0" t="0"/>
            </a:stretch>
          </a:blipFill>
          <a:ln>
            <a:noFill/>
          </a:ln>
        </p:spPr>
      </p:sp>
      <p:sp>
        <p:nvSpPr>
          <p:cNvPr id="392" name="Google Shape;392;p43"/>
          <p:cNvSpPr txBox="1"/>
          <p:nvPr/>
        </p:nvSpPr>
        <p:spPr>
          <a:xfrm>
            <a:off x="6041400" y="2895600"/>
            <a:ext cx="3000000" cy="1606800"/>
          </a:xfrm>
          <a:prstGeom prst="rect">
            <a:avLst/>
          </a:prstGeom>
          <a:noFill/>
          <a:ln>
            <a:noFill/>
          </a:ln>
        </p:spPr>
        <p:txBody>
          <a:bodyPr anchorCtr="0" anchor="t" bIns="91425" lIns="91425" spcFirstLastPara="1" rIns="91425" wrap="square" tIns="91425">
            <a:spAutoFit/>
          </a:bodyPr>
          <a:lstStyle/>
          <a:p>
            <a:pPr indent="0" lvl="0" marL="0" rtl="0" algn="ctr">
              <a:lnSpc>
                <a:spcPct val="120000"/>
              </a:lnSpc>
              <a:spcBef>
                <a:spcPts val="0"/>
              </a:spcBef>
              <a:spcAft>
                <a:spcPts val="0"/>
              </a:spcAft>
              <a:buNone/>
            </a:pPr>
            <a:r>
              <a:rPr b="1" lang="en" sz="4200">
                <a:solidFill>
                  <a:schemeClr val="lt1"/>
                </a:solidFill>
                <a:latin typeface="Saira"/>
                <a:ea typeface="Saira"/>
                <a:cs typeface="Saira"/>
                <a:sym typeface="Saira"/>
              </a:rPr>
              <a:t>3 - 6</a:t>
            </a:r>
            <a:endParaRPr b="1" sz="4200">
              <a:solidFill>
                <a:schemeClr val="lt1"/>
              </a:solidFill>
              <a:latin typeface="Saira"/>
              <a:ea typeface="Saira"/>
              <a:cs typeface="Saira"/>
              <a:sym typeface="Saira"/>
            </a:endParaRPr>
          </a:p>
          <a:p>
            <a:pPr indent="0" lvl="0" marL="0" rtl="0" algn="ctr">
              <a:lnSpc>
                <a:spcPct val="120000"/>
              </a:lnSpc>
              <a:spcBef>
                <a:spcPts val="0"/>
              </a:spcBef>
              <a:spcAft>
                <a:spcPts val="0"/>
              </a:spcAft>
              <a:buNone/>
            </a:pPr>
            <a:r>
              <a:rPr b="1" lang="en" sz="4200">
                <a:solidFill>
                  <a:schemeClr val="lt1"/>
                </a:solidFill>
                <a:latin typeface="Saira"/>
                <a:ea typeface="Saira"/>
                <a:cs typeface="Saira"/>
                <a:sym typeface="Saira"/>
              </a:rPr>
              <a:t>MONTHS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grpSp>
        <p:nvGrpSpPr>
          <p:cNvPr id="397" name="Google Shape;397;p44"/>
          <p:cNvGrpSpPr/>
          <p:nvPr/>
        </p:nvGrpSpPr>
        <p:grpSpPr>
          <a:xfrm>
            <a:off x="459562" y="524714"/>
            <a:ext cx="2472826" cy="398250"/>
            <a:chOff x="612743" y="1020818"/>
            <a:chExt cx="3679800" cy="531000"/>
          </a:xfrm>
        </p:grpSpPr>
        <p:sp>
          <p:nvSpPr>
            <p:cNvPr id="398" name="Google Shape;398;p44"/>
            <p:cNvSpPr/>
            <p:nvPr/>
          </p:nvSpPr>
          <p:spPr>
            <a:xfrm>
              <a:off x="612743" y="1020818"/>
              <a:ext cx="3679800" cy="531000"/>
            </a:xfrm>
            <a:prstGeom prst="roundRect">
              <a:avLst>
                <a:gd fmla="val 25920" name="adj"/>
              </a:avLst>
            </a:prstGeom>
            <a:solidFill>
              <a:srgbClr val="FF8364"/>
            </a:solidFill>
            <a:ln cap="flat" cmpd="sng" w="19050">
              <a:solidFill>
                <a:srgbClr val="F9EBF5"/>
              </a:solidFill>
              <a:prstDash val="solid"/>
              <a:round/>
              <a:headEnd len="sm" w="sm" type="none"/>
              <a:tailEnd len="sm" w="sm" type="none"/>
            </a:ln>
            <a:effectLst>
              <a:outerShdw blurRad="50800" rotWithShape="0" algn="t" dir="5400000" dist="38100">
                <a:srgbClr val="000000">
                  <a:alpha val="40000"/>
                </a:srgbClr>
              </a:outerShdw>
            </a:effectLst>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rgbClr val="FFFFFF"/>
                </a:buClr>
                <a:buSzPts val="1800"/>
                <a:buFont typeface="Libre Franklin Medium"/>
                <a:buNone/>
              </a:pPr>
              <a:r>
                <a:t/>
              </a:r>
              <a:endParaRPr b="0" i="0" sz="1000" u="none" cap="none" strike="noStrike">
                <a:solidFill>
                  <a:srgbClr val="000000"/>
                </a:solidFill>
                <a:latin typeface="Montserrat"/>
                <a:ea typeface="Montserrat"/>
                <a:cs typeface="Montserrat"/>
                <a:sym typeface="Montserrat"/>
              </a:endParaRPr>
            </a:p>
          </p:txBody>
        </p:sp>
        <p:sp>
          <p:nvSpPr>
            <p:cNvPr id="399" name="Google Shape;399;p44"/>
            <p:cNvSpPr txBox="1"/>
            <p:nvPr/>
          </p:nvSpPr>
          <p:spPr>
            <a:xfrm>
              <a:off x="612743" y="1101252"/>
              <a:ext cx="3679800" cy="4002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FFFFFF"/>
                </a:buClr>
                <a:buSzPts val="1800"/>
                <a:buFont typeface="Libre Franklin Medium"/>
                <a:buNone/>
              </a:pPr>
              <a:r>
                <a:rPr b="1" i="0" lang="en" sz="1500" u="none" cap="none" strike="noStrike">
                  <a:solidFill>
                    <a:srgbClr val="FFFFFF"/>
                  </a:solidFill>
                  <a:latin typeface="Montserrat"/>
                  <a:ea typeface="Montserrat"/>
                  <a:cs typeface="Montserrat"/>
                  <a:sym typeface="Montserrat"/>
                </a:rPr>
                <a:t>KEY MESSAGES</a:t>
              </a:r>
              <a:endParaRPr b="1" i="0" sz="900" u="none" cap="none" strike="noStrike">
                <a:solidFill>
                  <a:srgbClr val="FFFFFF"/>
                </a:solidFill>
                <a:latin typeface="Montserrat"/>
                <a:ea typeface="Montserrat"/>
                <a:cs typeface="Montserrat"/>
                <a:sym typeface="Montserrat"/>
              </a:endParaRPr>
            </a:p>
          </p:txBody>
        </p:sp>
      </p:grpSp>
      <p:sp>
        <p:nvSpPr>
          <p:cNvPr id="400" name="Google Shape;400;p44"/>
          <p:cNvSpPr/>
          <p:nvPr/>
        </p:nvSpPr>
        <p:spPr>
          <a:xfrm>
            <a:off x="459556" y="1569162"/>
            <a:ext cx="4112700" cy="2736000"/>
          </a:xfrm>
          <a:prstGeom prst="rect">
            <a:avLst/>
          </a:prstGeom>
          <a:noFill/>
          <a:ln>
            <a:noFill/>
          </a:ln>
        </p:spPr>
        <p:txBody>
          <a:bodyPr anchorCtr="0" anchor="t" bIns="34275" lIns="68575" spcFirstLastPara="1" rIns="68575" wrap="square" tIns="34275">
            <a:noAutofit/>
          </a:bodyPr>
          <a:lstStyle/>
          <a:p>
            <a:pPr indent="-215900" lvl="0" marL="215900" marR="0" rtl="0" algn="l">
              <a:lnSpc>
                <a:spcPct val="120000"/>
              </a:lnSpc>
              <a:spcBef>
                <a:spcPts val="0"/>
              </a:spcBef>
              <a:spcAft>
                <a:spcPts val="0"/>
              </a:spcAft>
              <a:buClr>
                <a:srgbClr val="000000"/>
              </a:buClr>
              <a:buSzPts val="1200"/>
              <a:buFont typeface="Arial"/>
              <a:buChar char="•"/>
            </a:pPr>
            <a:r>
              <a:rPr b="1" i="0" lang="en" sz="1200" u="none" cap="none" strike="noStrike">
                <a:solidFill>
                  <a:srgbClr val="000000"/>
                </a:solidFill>
                <a:latin typeface="Montserrat"/>
                <a:ea typeface="Montserrat"/>
                <a:cs typeface="Montserrat"/>
                <a:sym typeface="Montserrat"/>
              </a:rPr>
              <a:t>Budgeting </a:t>
            </a:r>
            <a:r>
              <a:rPr b="0" i="0" lang="en" sz="1200" u="none" cap="none" strike="noStrike">
                <a:solidFill>
                  <a:srgbClr val="000000"/>
                </a:solidFill>
                <a:latin typeface="Montserrat"/>
                <a:ea typeface="Montserrat"/>
                <a:cs typeface="Montserrat"/>
                <a:sym typeface="Montserrat"/>
              </a:rPr>
              <a:t>is essential for tracking income and expenses, enabling better financial management.</a:t>
            </a:r>
            <a:endParaRPr sz="1100"/>
          </a:p>
          <a:p>
            <a:pPr indent="-215900" lvl="0" marL="215900" marR="0" rtl="0" algn="l">
              <a:lnSpc>
                <a:spcPct val="120000"/>
              </a:lnSpc>
              <a:spcBef>
                <a:spcPts val="800"/>
              </a:spcBef>
              <a:spcAft>
                <a:spcPts val="0"/>
              </a:spcAft>
              <a:buClr>
                <a:srgbClr val="000000"/>
              </a:buClr>
              <a:buSzPts val="1200"/>
              <a:buFont typeface="Arial"/>
              <a:buChar char="•"/>
            </a:pPr>
            <a:r>
              <a:rPr b="1" i="0" lang="en" sz="1200" u="none" cap="none" strike="noStrike">
                <a:solidFill>
                  <a:srgbClr val="000000"/>
                </a:solidFill>
                <a:latin typeface="Montserrat"/>
                <a:ea typeface="Montserrat"/>
                <a:cs typeface="Montserrat"/>
                <a:sym typeface="Montserrat"/>
              </a:rPr>
              <a:t>Saving </a:t>
            </a:r>
            <a:r>
              <a:rPr b="0" i="0" lang="en" sz="1200" u="none" cap="none" strike="noStrike">
                <a:solidFill>
                  <a:srgbClr val="000000"/>
                </a:solidFill>
                <a:latin typeface="Montserrat"/>
                <a:ea typeface="Montserrat"/>
                <a:cs typeface="Montserrat"/>
                <a:sym typeface="Montserrat"/>
              </a:rPr>
              <a:t>allows for preparedness, future growth, and the ability to navigate unexpected challenges.</a:t>
            </a:r>
            <a:endParaRPr sz="1100"/>
          </a:p>
          <a:p>
            <a:pPr indent="-215900" lvl="0" marL="215900" marR="0" rtl="0" algn="l">
              <a:lnSpc>
                <a:spcPct val="120000"/>
              </a:lnSpc>
              <a:spcBef>
                <a:spcPts val="800"/>
              </a:spcBef>
              <a:spcAft>
                <a:spcPts val="0"/>
              </a:spcAft>
              <a:buClr>
                <a:srgbClr val="000000"/>
              </a:buClr>
              <a:buSzPts val="1200"/>
              <a:buFont typeface="Arial"/>
              <a:buChar char="•"/>
            </a:pPr>
            <a:r>
              <a:rPr b="1" i="0" lang="en" sz="1200" u="none" cap="none" strike="noStrike">
                <a:solidFill>
                  <a:srgbClr val="000000"/>
                </a:solidFill>
                <a:latin typeface="Montserrat"/>
                <a:ea typeface="Montserrat"/>
                <a:cs typeface="Montserrat"/>
                <a:sym typeface="Montserrat"/>
              </a:rPr>
              <a:t>Regular financial analysis</a:t>
            </a:r>
            <a:r>
              <a:rPr b="0" i="0" lang="en" sz="1200" u="none" cap="none" strike="noStrike">
                <a:solidFill>
                  <a:srgbClr val="000000"/>
                </a:solidFill>
                <a:latin typeface="Montserrat"/>
                <a:ea typeface="Montserrat"/>
                <a:cs typeface="Montserrat"/>
                <a:sym typeface="Montserrat"/>
              </a:rPr>
              <a:t> helps assess the </a:t>
            </a:r>
            <a:r>
              <a:rPr b="1" lang="en" sz="1200">
                <a:solidFill>
                  <a:srgbClr val="FF0000"/>
                </a:solidFill>
                <a:latin typeface="Montserrat"/>
                <a:ea typeface="Montserrat"/>
                <a:cs typeface="Montserrat"/>
                <a:sym typeface="Montserrat"/>
              </a:rPr>
              <a:t>financial </a:t>
            </a:r>
            <a:r>
              <a:rPr b="1" i="0" lang="en" sz="1200" u="none" cap="none" strike="noStrike">
                <a:solidFill>
                  <a:srgbClr val="FF0000"/>
                </a:solidFill>
                <a:latin typeface="Montserrat"/>
                <a:ea typeface="Montserrat"/>
                <a:cs typeface="Montserrat"/>
                <a:sym typeface="Montserrat"/>
              </a:rPr>
              <a:t>health of your business</a:t>
            </a:r>
            <a:r>
              <a:rPr b="0" i="0" lang="en" sz="1200" u="none" cap="none" strike="noStrike">
                <a:solidFill>
                  <a:srgbClr val="000000"/>
                </a:solidFill>
                <a:latin typeface="Montserrat"/>
                <a:ea typeface="Montserrat"/>
                <a:cs typeface="Montserrat"/>
                <a:sym typeface="Montserrat"/>
              </a:rPr>
              <a:t> and make informed decisions.</a:t>
            </a:r>
            <a:endParaRPr b="0" i="0" sz="1200" u="none" cap="none" strike="noStrike">
              <a:solidFill>
                <a:srgbClr val="000000"/>
              </a:solidFill>
              <a:latin typeface="Montserrat"/>
              <a:ea typeface="Montserrat"/>
              <a:cs typeface="Montserrat"/>
              <a:sym typeface="Montserrat"/>
            </a:endParaRPr>
          </a:p>
        </p:txBody>
      </p:sp>
      <p:pic>
        <p:nvPicPr>
          <p:cNvPr id="401" name="Google Shape;401;p44"/>
          <p:cNvPicPr preferRelativeResize="0"/>
          <p:nvPr/>
        </p:nvPicPr>
        <p:blipFill rotWithShape="1">
          <a:blip r:embed="rId3">
            <a:alphaModFix/>
          </a:blip>
          <a:srcRect b="0" l="0" r="0" t="0"/>
          <a:stretch/>
        </p:blipFill>
        <p:spPr>
          <a:xfrm>
            <a:off x="4503627" y="1214438"/>
            <a:ext cx="4640375" cy="2736057"/>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BD59"/>
        </a:solidFill>
      </p:bgPr>
    </p:bg>
    <p:spTree>
      <p:nvGrpSpPr>
        <p:cNvPr id="405" name="Shape 405"/>
        <p:cNvGrpSpPr/>
        <p:nvPr/>
      </p:nvGrpSpPr>
      <p:grpSpPr>
        <a:xfrm>
          <a:off x="0" y="0"/>
          <a:ext cx="0" cy="0"/>
          <a:chOff x="0" y="0"/>
          <a:chExt cx="0" cy="0"/>
        </a:xfrm>
      </p:grpSpPr>
      <p:sp>
        <p:nvSpPr>
          <p:cNvPr id="406" name="Google Shape;406;p45"/>
          <p:cNvSpPr txBox="1"/>
          <p:nvPr/>
        </p:nvSpPr>
        <p:spPr>
          <a:xfrm>
            <a:off x="637724" y="708178"/>
            <a:ext cx="5415000" cy="3854700"/>
          </a:xfrm>
          <a:prstGeom prst="rect">
            <a:avLst/>
          </a:prstGeom>
          <a:noFill/>
          <a:ln>
            <a:noFill/>
          </a:ln>
        </p:spPr>
        <p:txBody>
          <a:bodyPr anchorCtr="0" anchor="t" bIns="0" lIns="0" spcFirstLastPara="1" rIns="0" wrap="square" tIns="0">
            <a:spAutoFit/>
          </a:bodyPr>
          <a:lstStyle/>
          <a:p>
            <a:pPr indent="0" lvl="0" marL="0" marR="0" rtl="0" algn="ctr">
              <a:lnSpc>
                <a:spcPct val="109997"/>
              </a:lnSpc>
              <a:spcBef>
                <a:spcPts val="0"/>
              </a:spcBef>
              <a:spcAft>
                <a:spcPts val="0"/>
              </a:spcAft>
              <a:buNone/>
            </a:pPr>
            <a:r>
              <a:rPr b="0" i="0" lang="en" sz="5200" u="none" cap="none" strike="noStrike">
                <a:solidFill>
                  <a:srgbClr val="FFFFFF"/>
                </a:solidFill>
                <a:latin typeface="League Gothic"/>
                <a:ea typeface="League Gothic"/>
                <a:cs typeface="League Gothic"/>
                <a:sym typeface="League Gothic"/>
              </a:rPr>
              <a:t>‘ARE YOU </a:t>
            </a:r>
            <a:endParaRPr sz="100"/>
          </a:p>
          <a:p>
            <a:pPr indent="0" lvl="0" marL="0" marR="0" rtl="0" algn="ctr">
              <a:lnSpc>
                <a:spcPct val="109997"/>
              </a:lnSpc>
              <a:spcBef>
                <a:spcPts val="0"/>
              </a:spcBef>
              <a:spcAft>
                <a:spcPts val="0"/>
              </a:spcAft>
              <a:buNone/>
            </a:pPr>
            <a:r>
              <a:rPr b="0" i="0" lang="en" sz="5200" u="none" cap="none" strike="noStrike">
                <a:solidFill>
                  <a:srgbClr val="FFFFFF"/>
                </a:solidFill>
                <a:latin typeface="League Gothic"/>
                <a:ea typeface="League Gothic"/>
                <a:cs typeface="League Gothic"/>
                <a:sym typeface="League Gothic"/>
              </a:rPr>
              <a:t>FINANCIAL HEALTHY </a:t>
            </a:r>
            <a:endParaRPr b="0" i="0" sz="5200" u="none" cap="none" strike="noStrike">
              <a:solidFill>
                <a:srgbClr val="FFFFFF"/>
              </a:solidFill>
              <a:latin typeface="League Gothic"/>
              <a:ea typeface="League Gothic"/>
              <a:cs typeface="League Gothic"/>
              <a:sym typeface="League Gothic"/>
            </a:endParaRPr>
          </a:p>
          <a:p>
            <a:pPr indent="0" lvl="0" marL="0" marR="0" rtl="0" algn="ctr">
              <a:lnSpc>
                <a:spcPct val="109997"/>
              </a:lnSpc>
              <a:spcBef>
                <a:spcPts val="0"/>
              </a:spcBef>
              <a:spcAft>
                <a:spcPts val="0"/>
              </a:spcAft>
              <a:buNone/>
            </a:pPr>
            <a:r>
              <a:rPr lang="en" sz="5200">
                <a:solidFill>
                  <a:srgbClr val="FFFFFF"/>
                </a:solidFill>
                <a:latin typeface="League Gothic"/>
                <a:ea typeface="League Gothic"/>
                <a:cs typeface="League Gothic"/>
                <a:sym typeface="League Gothic"/>
              </a:rPr>
              <a:t>TO START YOUR OWN BUSINESS</a:t>
            </a:r>
            <a:r>
              <a:rPr b="0" i="0" lang="en" sz="5200" u="none" cap="none" strike="noStrike">
                <a:solidFill>
                  <a:srgbClr val="FFFFFF"/>
                </a:solidFill>
                <a:latin typeface="League Gothic"/>
                <a:ea typeface="League Gothic"/>
                <a:cs typeface="League Gothic"/>
                <a:sym typeface="League Gothic"/>
              </a:rPr>
              <a:t>?’</a:t>
            </a:r>
            <a:endParaRPr sz="100"/>
          </a:p>
          <a:p>
            <a:pPr indent="0" lvl="0" marL="0" marR="0" rtl="0" algn="just">
              <a:lnSpc>
                <a:spcPct val="41597"/>
              </a:lnSpc>
              <a:spcBef>
                <a:spcPts val="0"/>
              </a:spcBef>
              <a:spcAft>
                <a:spcPts val="0"/>
              </a:spcAft>
              <a:buNone/>
            </a:pPr>
            <a:r>
              <a:t/>
            </a:r>
            <a:endParaRPr b="0" i="0" sz="5200" u="none" cap="none" strike="noStrike">
              <a:solidFill>
                <a:srgbClr val="FFFFFF"/>
              </a:solidFill>
              <a:latin typeface="League Gothic"/>
              <a:ea typeface="League Gothic"/>
              <a:cs typeface="League Gothic"/>
              <a:sym typeface="League Gothic"/>
            </a:endParaRPr>
          </a:p>
        </p:txBody>
      </p:sp>
      <p:sp>
        <p:nvSpPr>
          <p:cNvPr id="407" name="Google Shape;407;p45"/>
          <p:cNvSpPr/>
          <p:nvPr/>
        </p:nvSpPr>
        <p:spPr>
          <a:xfrm>
            <a:off x="6091402" y="335786"/>
            <a:ext cx="3052591" cy="4227084"/>
          </a:xfrm>
          <a:custGeom>
            <a:rect b="b" l="l" r="r" t="t"/>
            <a:pathLst>
              <a:path extrusionOk="0" h="8454167" w="6105183">
                <a:moveTo>
                  <a:pt x="0" y="0"/>
                </a:moveTo>
                <a:lnTo>
                  <a:pt x="6105182" y="0"/>
                </a:lnTo>
                <a:lnTo>
                  <a:pt x="6105182" y="8454168"/>
                </a:lnTo>
                <a:lnTo>
                  <a:pt x="0" y="8454168"/>
                </a:lnTo>
                <a:lnTo>
                  <a:pt x="0" y="0"/>
                </a:lnTo>
                <a:close/>
              </a:path>
            </a:pathLst>
          </a:custGeom>
          <a:blipFill rotWithShape="1">
            <a:blip r:embed="rId3">
              <a:alphaModFix/>
            </a:blip>
            <a:stretch>
              <a:fillRect b="0" l="-53919" r="-53919" t="0"/>
            </a:stretch>
          </a:blipFill>
          <a:ln>
            <a:noFill/>
          </a:ln>
        </p:spPr>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8364">
            <a:alpha val="9800"/>
          </a:srgbClr>
        </a:solidFill>
      </p:bgPr>
    </p:bg>
    <p:spTree>
      <p:nvGrpSpPr>
        <p:cNvPr id="411" name="Shape 411"/>
        <p:cNvGrpSpPr/>
        <p:nvPr/>
      </p:nvGrpSpPr>
      <p:grpSpPr>
        <a:xfrm>
          <a:off x="0" y="0"/>
          <a:ext cx="0" cy="0"/>
          <a:chOff x="0" y="0"/>
          <a:chExt cx="0" cy="0"/>
        </a:xfrm>
      </p:grpSpPr>
      <p:pic>
        <p:nvPicPr>
          <p:cNvPr id="412" name="Google Shape;412;p46"/>
          <p:cNvPicPr preferRelativeResize="0"/>
          <p:nvPr/>
        </p:nvPicPr>
        <p:blipFill rotWithShape="1">
          <a:blip r:embed="rId3">
            <a:alphaModFix/>
          </a:blip>
          <a:srcRect b="0" l="0" r="0" t="0"/>
          <a:stretch/>
        </p:blipFill>
        <p:spPr>
          <a:xfrm>
            <a:off x="1964773" y="723457"/>
            <a:ext cx="5214459" cy="3034194"/>
          </a:xfrm>
          <a:prstGeom prst="rect">
            <a:avLst/>
          </a:prstGeom>
          <a:noFill/>
          <a:ln>
            <a:noFill/>
          </a:ln>
          <a:effectLst>
            <a:outerShdw blurRad="101600" rotWithShape="0" algn="ctr" dir="8100000" dist="76200">
              <a:srgbClr val="000000">
                <a:alpha val="13730"/>
              </a:srgbClr>
            </a:outerShdw>
          </a:effectLst>
        </p:spPr>
      </p:pic>
      <p:sp>
        <p:nvSpPr>
          <p:cNvPr id="413" name="Google Shape;413;p46"/>
          <p:cNvSpPr txBox="1"/>
          <p:nvPr/>
        </p:nvSpPr>
        <p:spPr>
          <a:xfrm>
            <a:off x="6515100" y="-804496"/>
            <a:ext cx="138600" cy="2385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grpSp>
        <p:nvGrpSpPr>
          <p:cNvPr id="414" name="Google Shape;414;p46"/>
          <p:cNvGrpSpPr/>
          <p:nvPr/>
        </p:nvGrpSpPr>
        <p:grpSpPr>
          <a:xfrm>
            <a:off x="459562" y="508949"/>
            <a:ext cx="2472826" cy="398250"/>
            <a:chOff x="612743" y="1020818"/>
            <a:chExt cx="3679800" cy="531000"/>
          </a:xfrm>
        </p:grpSpPr>
        <p:sp>
          <p:nvSpPr>
            <p:cNvPr id="415" name="Google Shape;415;p46"/>
            <p:cNvSpPr/>
            <p:nvPr/>
          </p:nvSpPr>
          <p:spPr>
            <a:xfrm>
              <a:off x="612743" y="1020818"/>
              <a:ext cx="3679800" cy="531000"/>
            </a:xfrm>
            <a:prstGeom prst="roundRect">
              <a:avLst>
                <a:gd fmla="val 25920" name="adj"/>
              </a:avLst>
            </a:prstGeom>
            <a:solidFill>
              <a:srgbClr val="FF8364"/>
            </a:solidFill>
            <a:ln cap="flat" cmpd="sng" w="19050">
              <a:solidFill>
                <a:srgbClr val="F9EBF5"/>
              </a:solidFill>
              <a:prstDash val="solid"/>
              <a:round/>
              <a:headEnd len="sm" w="sm" type="none"/>
              <a:tailEnd len="sm" w="sm" type="none"/>
            </a:ln>
            <a:effectLst>
              <a:outerShdw blurRad="50800" rotWithShape="0" algn="t" dir="5400000" dist="38100">
                <a:srgbClr val="000000">
                  <a:alpha val="40000"/>
                </a:srgbClr>
              </a:outerShdw>
            </a:effectLst>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chemeClr val="lt1"/>
                </a:buClr>
                <a:buSzPts val="1800"/>
                <a:buFont typeface="Libre Franklin Medium"/>
                <a:buNone/>
              </a:pPr>
              <a:r>
                <a:t/>
              </a:r>
              <a:endParaRPr b="0" i="0" sz="1000" u="none" cap="none" strike="noStrike">
                <a:solidFill>
                  <a:srgbClr val="000000"/>
                </a:solidFill>
                <a:latin typeface="Montserrat"/>
                <a:ea typeface="Montserrat"/>
                <a:cs typeface="Montserrat"/>
                <a:sym typeface="Montserrat"/>
              </a:endParaRPr>
            </a:p>
          </p:txBody>
        </p:sp>
        <p:sp>
          <p:nvSpPr>
            <p:cNvPr id="416" name="Google Shape;416;p46"/>
            <p:cNvSpPr txBox="1"/>
            <p:nvPr/>
          </p:nvSpPr>
          <p:spPr>
            <a:xfrm>
              <a:off x="612743" y="1101252"/>
              <a:ext cx="3679800" cy="4002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chemeClr val="lt1"/>
                </a:buClr>
                <a:buSzPts val="1800"/>
                <a:buFont typeface="Libre Franklin Medium"/>
                <a:buNone/>
              </a:pPr>
              <a:r>
                <a:rPr b="1" lang="en" sz="1500">
                  <a:solidFill>
                    <a:schemeClr val="lt1"/>
                  </a:solidFill>
                  <a:latin typeface="Montserrat"/>
                  <a:ea typeface="Montserrat"/>
                  <a:cs typeface="Montserrat"/>
                  <a:sym typeface="Montserrat"/>
                </a:rPr>
                <a:t>PART 2</a:t>
              </a:r>
              <a:endParaRPr b="1" i="0" sz="900" u="none" cap="none" strike="noStrike">
                <a:solidFill>
                  <a:schemeClr val="lt1"/>
                </a:solidFill>
                <a:latin typeface="Montserrat"/>
                <a:ea typeface="Montserrat"/>
                <a:cs typeface="Montserrat"/>
                <a:sym typeface="Montserrat"/>
              </a:endParaRPr>
            </a:p>
          </p:txBody>
        </p:sp>
      </p:grpSp>
      <p:grpSp>
        <p:nvGrpSpPr>
          <p:cNvPr id="417" name="Google Shape;417;p46"/>
          <p:cNvGrpSpPr/>
          <p:nvPr/>
        </p:nvGrpSpPr>
        <p:grpSpPr>
          <a:xfrm>
            <a:off x="3070818" y="4063472"/>
            <a:ext cx="3002349" cy="711127"/>
            <a:chOff x="612743" y="1020818"/>
            <a:chExt cx="3679800" cy="544800"/>
          </a:xfrm>
        </p:grpSpPr>
        <p:sp>
          <p:nvSpPr>
            <p:cNvPr id="418" name="Google Shape;418;p46"/>
            <p:cNvSpPr/>
            <p:nvPr/>
          </p:nvSpPr>
          <p:spPr>
            <a:xfrm>
              <a:off x="612743" y="1020818"/>
              <a:ext cx="3679800" cy="544800"/>
            </a:xfrm>
            <a:prstGeom prst="roundRect">
              <a:avLst>
                <a:gd fmla="val 25920" name="adj"/>
              </a:avLst>
            </a:prstGeom>
            <a:solidFill>
              <a:srgbClr val="FF481D"/>
            </a:solidFill>
            <a:ln cap="flat" cmpd="sng" w="19050">
              <a:solidFill>
                <a:srgbClr val="F9EBF5"/>
              </a:solidFill>
              <a:prstDash val="solid"/>
              <a:round/>
              <a:headEnd len="sm" w="sm" type="none"/>
              <a:tailEnd len="sm" w="sm" type="none"/>
            </a:ln>
            <a:effectLst>
              <a:outerShdw blurRad="50800" rotWithShape="0" algn="t" dir="5400000" dist="38100">
                <a:srgbClr val="000000">
                  <a:alpha val="40000"/>
                </a:srgbClr>
              </a:outerShdw>
            </a:effectLst>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chemeClr val="lt1"/>
                </a:buClr>
                <a:buSzPts val="1800"/>
                <a:buFont typeface="Libre Franklin Medium"/>
                <a:buNone/>
              </a:pPr>
              <a:r>
                <a:t/>
              </a:r>
              <a:endParaRPr b="0" i="0" sz="800" u="none" cap="none" strike="noStrike">
                <a:solidFill>
                  <a:srgbClr val="000000"/>
                </a:solidFill>
                <a:latin typeface="Montserrat"/>
                <a:ea typeface="Montserrat"/>
                <a:cs typeface="Montserrat"/>
                <a:sym typeface="Montserrat"/>
              </a:endParaRPr>
            </a:p>
          </p:txBody>
        </p:sp>
        <p:sp>
          <p:nvSpPr>
            <p:cNvPr id="419" name="Google Shape;419;p46"/>
            <p:cNvSpPr txBox="1"/>
            <p:nvPr/>
          </p:nvSpPr>
          <p:spPr>
            <a:xfrm>
              <a:off x="1031849" y="1103460"/>
              <a:ext cx="2841600" cy="4068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None/>
              </a:pPr>
              <a:r>
                <a:rPr b="1" lang="en" sz="1500">
                  <a:solidFill>
                    <a:schemeClr val="lt1"/>
                  </a:solidFill>
                  <a:latin typeface="Montserrat"/>
                  <a:ea typeface="Montserrat"/>
                  <a:cs typeface="Montserrat"/>
                  <a:sym typeface="Montserrat"/>
                </a:rPr>
                <a:t>STARTING UP YOUR</a:t>
              </a:r>
              <a:endParaRPr b="1" sz="1500">
                <a:solidFill>
                  <a:schemeClr val="lt1"/>
                </a:solidFill>
                <a:latin typeface="Montserrat"/>
                <a:ea typeface="Montserrat"/>
                <a:cs typeface="Montserrat"/>
                <a:sym typeface="Montserrat"/>
              </a:endParaRPr>
            </a:p>
            <a:p>
              <a:pPr indent="0" lvl="0" marL="0" marR="0" rtl="0" algn="ctr">
                <a:lnSpc>
                  <a:spcPct val="100000"/>
                </a:lnSpc>
                <a:spcBef>
                  <a:spcPts val="0"/>
                </a:spcBef>
                <a:spcAft>
                  <a:spcPts val="0"/>
                </a:spcAft>
                <a:buNone/>
              </a:pPr>
              <a:r>
                <a:rPr b="1" lang="en" sz="1500">
                  <a:solidFill>
                    <a:schemeClr val="lt1"/>
                  </a:solidFill>
                  <a:latin typeface="Montserrat"/>
                  <a:ea typeface="Montserrat"/>
                  <a:cs typeface="Montserrat"/>
                  <a:sym typeface="Montserrat"/>
                </a:rPr>
                <a:t>BUSINESS</a:t>
              </a:r>
              <a:endParaRPr b="1" sz="1500">
                <a:solidFill>
                  <a:schemeClr val="lt1"/>
                </a:solidFill>
                <a:latin typeface="Montserrat"/>
                <a:ea typeface="Montserrat"/>
                <a:cs typeface="Montserrat"/>
                <a:sym typeface="Montserrat"/>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24" name="Shape 424"/>
        <p:cNvGrpSpPr/>
        <p:nvPr/>
      </p:nvGrpSpPr>
      <p:grpSpPr>
        <a:xfrm>
          <a:off x="0" y="0"/>
          <a:ext cx="0" cy="0"/>
          <a:chOff x="0" y="0"/>
          <a:chExt cx="0" cy="0"/>
        </a:xfrm>
      </p:grpSpPr>
      <p:grpSp>
        <p:nvGrpSpPr>
          <p:cNvPr id="425" name="Google Shape;425;p47"/>
          <p:cNvGrpSpPr/>
          <p:nvPr/>
        </p:nvGrpSpPr>
        <p:grpSpPr>
          <a:xfrm>
            <a:off x="1636637" y="2896749"/>
            <a:ext cx="5761488" cy="960145"/>
            <a:chOff x="2203090" y="1665038"/>
            <a:chExt cx="3717089" cy="1764000"/>
          </a:xfrm>
        </p:grpSpPr>
        <p:sp>
          <p:nvSpPr>
            <p:cNvPr id="426" name="Google Shape;426;p47">
              <a:hlinkClick/>
            </p:cNvPr>
            <p:cNvSpPr/>
            <p:nvPr/>
          </p:nvSpPr>
          <p:spPr>
            <a:xfrm>
              <a:off x="2203179" y="1665038"/>
              <a:ext cx="3717000" cy="1764000"/>
            </a:xfrm>
            <a:prstGeom prst="roundRect">
              <a:avLst>
                <a:gd fmla="val 16667" name="adj"/>
              </a:avLst>
            </a:prstGeom>
            <a:solidFill>
              <a:srgbClr val="FFC000"/>
            </a:solidFill>
            <a:ln cap="flat" cmpd="sng" w="12700">
              <a:solidFill>
                <a:schemeClr val="lt1"/>
              </a:solidFill>
              <a:prstDash val="solid"/>
              <a:round/>
              <a:headEnd len="sm" w="sm" type="none"/>
              <a:tailEnd len="sm" w="sm" type="none"/>
            </a:ln>
            <a:effectLst>
              <a:outerShdw blurRad="317500" rotWithShape="0" algn="tr" dir="8100000" dist="317500">
                <a:srgbClr val="000000">
                  <a:alpha val="2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ontserrat"/>
                <a:ea typeface="Montserrat"/>
                <a:cs typeface="Montserrat"/>
                <a:sym typeface="Montserrat"/>
              </a:endParaRPr>
            </a:p>
          </p:txBody>
        </p:sp>
        <p:sp>
          <p:nvSpPr>
            <p:cNvPr id="427" name="Google Shape;427;p47">
              <a:hlinkClick/>
            </p:cNvPr>
            <p:cNvSpPr/>
            <p:nvPr/>
          </p:nvSpPr>
          <p:spPr>
            <a:xfrm>
              <a:off x="2271793" y="1732973"/>
              <a:ext cx="3579600" cy="1634400"/>
            </a:xfrm>
            <a:prstGeom prst="roundRect">
              <a:avLst>
                <a:gd fmla="val 16667" name="adj"/>
              </a:avLst>
            </a:prstGeom>
            <a:gradFill>
              <a:gsLst>
                <a:gs pos="0">
                  <a:srgbClr val="FFC000"/>
                </a:gs>
                <a:gs pos="97000">
                  <a:srgbClr val="FFFFFF">
                    <a:alpha val="40784"/>
                  </a:srgbClr>
                </a:gs>
                <a:gs pos="100000">
                  <a:srgbClr val="FFFFFF">
                    <a:alpha val="40784"/>
                  </a:srgbClr>
                </a:gs>
              </a:gsLst>
              <a:lin ang="18900044"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ontserrat"/>
                <a:ea typeface="Montserrat"/>
                <a:cs typeface="Montserrat"/>
                <a:sym typeface="Montserrat"/>
              </a:endParaRPr>
            </a:p>
          </p:txBody>
        </p:sp>
        <p:sp>
          <p:nvSpPr>
            <p:cNvPr id="428" name="Google Shape;428;p47">
              <a:hlinkClick/>
            </p:cNvPr>
            <p:cNvSpPr txBox="1"/>
            <p:nvPr/>
          </p:nvSpPr>
          <p:spPr>
            <a:xfrm>
              <a:off x="2203090" y="2271364"/>
              <a:ext cx="3717000" cy="6645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FFFFFF"/>
                </a:buClr>
                <a:buSzPts val="1800"/>
                <a:buFont typeface="Libre Franklin Medium"/>
                <a:buNone/>
              </a:pPr>
              <a:r>
                <a:rPr b="1" lang="en" sz="1900">
                  <a:solidFill>
                    <a:srgbClr val="FFFFFF"/>
                  </a:solidFill>
                  <a:latin typeface="Montserrat"/>
                  <a:ea typeface="Montserrat"/>
                  <a:cs typeface="Montserrat"/>
                  <a:sym typeface="Montserrat"/>
                </a:rPr>
                <a:t>2. BUSINESS DIGITIZATION</a:t>
              </a:r>
              <a:endParaRPr sz="1900"/>
            </a:p>
          </p:txBody>
        </p:sp>
      </p:grpSp>
      <p:grpSp>
        <p:nvGrpSpPr>
          <p:cNvPr id="429" name="Google Shape;429;p47"/>
          <p:cNvGrpSpPr/>
          <p:nvPr/>
        </p:nvGrpSpPr>
        <p:grpSpPr>
          <a:xfrm>
            <a:off x="459556" y="525557"/>
            <a:ext cx="2475675" cy="398250"/>
            <a:chOff x="612742" y="879413"/>
            <a:chExt cx="3300900" cy="531000"/>
          </a:xfrm>
        </p:grpSpPr>
        <p:sp>
          <p:nvSpPr>
            <p:cNvPr id="430" name="Google Shape;430;p47"/>
            <p:cNvSpPr/>
            <p:nvPr/>
          </p:nvSpPr>
          <p:spPr>
            <a:xfrm>
              <a:off x="612742" y="879413"/>
              <a:ext cx="3300900" cy="531000"/>
            </a:xfrm>
            <a:prstGeom prst="roundRect">
              <a:avLst>
                <a:gd fmla="val 25920" name="adj"/>
              </a:avLst>
            </a:prstGeom>
            <a:solidFill>
              <a:srgbClr val="FF8364"/>
            </a:solidFill>
            <a:ln cap="flat" cmpd="sng" w="19050">
              <a:solidFill>
                <a:srgbClr val="F9EBF5"/>
              </a:solidFill>
              <a:prstDash val="solid"/>
              <a:round/>
              <a:headEnd len="sm" w="sm" type="none"/>
              <a:tailEnd len="sm" w="sm" type="none"/>
            </a:ln>
            <a:effectLst>
              <a:outerShdw blurRad="50800" rotWithShape="0" algn="t" dir="5400000" dist="38100">
                <a:srgbClr val="000000">
                  <a:alpha val="40000"/>
                </a:srgbClr>
              </a:outerShdw>
            </a:effectLst>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chemeClr val="lt1"/>
                </a:buClr>
                <a:buSzPts val="1800"/>
                <a:buFont typeface="Libre Franklin Medium"/>
                <a:buNone/>
              </a:pPr>
              <a:r>
                <a:t/>
              </a:r>
              <a:endParaRPr b="0" i="0" sz="1000" u="none" cap="none" strike="noStrike">
                <a:solidFill>
                  <a:srgbClr val="000000"/>
                </a:solidFill>
                <a:latin typeface="Montserrat"/>
                <a:ea typeface="Montserrat"/>
                <a:cs typeface="Montserrat"/>
                <a:sym typeface="Montserrat"/>
              </a:endParaRPr>
            </a:p>
          </p:txBody>
        </p:sp>
        <p:sp>
          <p:nvSpPr>
            <p:cNvPr id="431" name="Google Shape;431;p47"/>
            <p:cNvSpPr txBox="1"/>
            <p:nvPr/>
          </p:nvSpPr>
          <p:spPr>
            <a:xfrm>
              <a:off x="612742" y="959847"/>
              <a:ext cx="3300900" cy="4002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chemeClr val="lt1"/>
                </a:buClr>
                <a:buSzPts val="1800"/>
                <a:buFont typeface="Libre Franklin Medium"/>
                <a:buNone/>
              </a:pPr>
              <a:r>
                <a:rPr b="1" lang="en" sz="1500">
                  <a:solidFill>
                    <a:schemeClr val="lt1"/>
                  </a:solidFill>
                  <a:latin typeface="Montserrat"/>
                  <a:ea typeface="Montserrat"/>
                  <a:cs typeface="Montserrat"/>
                  <a:sym typeface="Montserrat"/>
                </a:rPr>
                <a:t>MODULE OUTLINE</a:t>
              </a:r>
              <a:endParaRPr b="1" i="0" sz="900" u="none" cap="none" strike="noStrike">
                <a:solidFill>
                  <a:schemeClr val="lt1"/>
                </a:solidFill>
                <a:latin typeface="Montserrat"/>
                <a:ea typeface="Montserrat"/>
                <a:cs typeface="Montserrat"/>
                <a:sym typeface="Montserrat"/>
              </a:endParaRPr>
            </a:p>
          </p:txBody>
        </p:sp>
      </p:grpSp>
      <p:grpSp>
        <p:nvGrpSpPr>
          <p:cNvPr id="432" name="Google Shape;432;p47"/>
          <p:cNvGrpSpPr/>
          <p:nvPr/>
        </p:nvGrpSpPr>
        <p:grpSpPr>
          <a:xfrm>
            <a:off x="1636775" y="1718436"/>
            <a:ext cx="5761350" cy="1050286"/>
            <a:chOff x="2203179" y="1665038"/>
            <a:chExt cx="3717000" cy="1764000"/>
          </a:xfrm>
        </p:grpSpPr>
        <p:sp>
          <p:nvSpPr>
            <p:cNvPr id="433" name="Google Shape;433;p47">
              <a:hlinkClick/>
            </p:cNvPr>
            <p:cNvSpPr/>
            <p:nvPr/>
          </p:nvSpPr>
          <p:spPr>
            <a:xfrm>
              <a:off x="2203179" y="1665038"/>
              <a:ext cx="3717000" cy="1764000"/>
            </a:xfrm>
            <a:prstGeom prst="roundRect">
              <a:avLst>
                <a:gd fmla="val 16667" name="adj"/>
              </a:avLst>
            </a:prstGeom>
            <a:solidFill>
              <a:srgbClr val="0070C0"/>
            </a:solidFill>
            <a:ln cap="flat" cmpd="sng" w="12700">
              <a:solidFill>
                <a:schemeClr val="lt1"/>
              </a:solidFill>
              <a:prstDash val="solid"/>
              <a:round/>
              <a:headEnd len="sm" w="sm" type="none"/>
              <a:tailEnd len="sm" w="sm" type="none"/>
            </a:ln>
            <a:effectLst>
              <a:outerShdw blurRad="317500" rotWithShape="0" algn="tr" dir="8100000" dist="317500">
                <a:srgbClr val="000000">
                  <a:alpha val="2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ontserrat"/>
                <a:ea typeface="Montserrat"/>
                <a:cs typeface="Montserrat"/>
                <a:sym typeface="Montserrat"/>
              </a:endParaRPr>
            </a:p>
          </p:txBody>
        </p:sp>
        <p:sp>
          <p:nvSpPr>
            <p:cNvPr id="434" name="Google Shape;434;p47"/>
            <p:cNvSpPr txBox="1"/>
            <p:nvPr/>
          </p:nvSpPr>
          <p:spPr>
            <a:xfrm>
              <a:off x="2203179" y="2295043"/>
              <a:ext cx="3717000" cy="6075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FFFFFF"/>
                </a:buClr>
                <a:buSzPts val="1800"/>
                <a:buFont typeface="Libre Franklin Medium"/>
                <a:buNone/>
              </a:pPr>
              <a:r>
                <a:rPr b="1" lang="en" sz="1900">
                  <a:solidFill>
                    <a:srgbClr val="FFFFFF"/>
                  </a:solidFill>
                  <a:latin typeface="Montserrat"/>
                  <a:ea typeface="Montserrat"/>
                  <a:cs typeface="Montserrat"/>
                  <a:sym typeface="Montserrat"/>
                </a:rPr>
                <a:t>1. FUNDING</a:t>
              </a:r>
              <a:endParaRPr sz="1900"/>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grpSp>
        <p:nvGrpSpPr>
          <p:cNvPr id="173" name="Google Shape;173;p30"/>
          <p:cNvGrpSpPr/>
          <p:nvPr/>
        </p:nvGrpSpPr>
        <p:grpSpPr>
          <a:xfrm>
            <a:off x="459562" y="524714"/>
            <a:ext cx="2472826" cy="398250"/>
            <a:chOff x="612743" y="1020818"/>
            <a:chExt cx="3679800" cy="531000"/>
          </a:xfrm>
        </p:grpSpPr>
        <p:sp>
          <p:nvSpPr>
            <p:cNvPr id="174" name="Google Shape;174;p30"/>
            <p:cNvSpPr/>
            <p:nvPr/>
          </p:nvSpPr>
          <p:spPr>
            <a:xfrm>
              <a:off x="612743" y="1020818"/>
              <a:ext cx="3679800" cy="531000"/>
            </a:xfrm>
            <a:prstGeom prst="roundRect">
              <a:avLst>
                <a:gd fmla="val 25920" name="adj"/>
              </a:avLst>
            </a:prstGeom>
            <a:solidFill>
              <a:srgbClr val="FF8364"/>
            </a:solidFill>
            <a:ln cap="flat" cmpd="sng" w="19050">
              <a:solidFill>
                <a:srgbClr val="F9EBF5"/>
              </a:solidFill>
              <a:prstDash val="solid"/>
              <a:round/>
              <a:headEnd len="sm" w="sm" type="none"/>
              <a:tailEnd len="sm" w="sm" type="none"/>
            </a:ln>
            <a:effectLst>
              <a:outerShdw blurRad="50800" rotWithShape="0" algn="t" dir="5400000" dist="38100">
                <a:srgbClr val="000000">
                  <a:alpha val="40000"/>
                </a:srgbClr>
              </a:outerShdw>
            </a:effectLst>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chemeClr val="lt1"/>
                </a:buClr>
                <a:buSzPts val="1800"/>
                <a:buFont typeface="Libre Franklin Medium"/>
                <a:buNone/>
              </a:pPr>
              <a:r>
                <a:t/>
              </a:r>
              <a:endParaRPr b="0" i="0" sz="1000" u="none" cap="none" strike="noStrike">
                <a:solidFill>
                  <a:srgbClr val="000000"/>
                </a:solidFill>
                <a:latin typeface="Montserrat"/>
                <a:ea typeface="Montserrat"/>
                <a:cs typeface="Montserrat"/>
                <a:sym typeface="Montserrat"/>
              </a:endParaRPr>
            </a:p>
          </p:txBody>
        </p:sp>
        <p:sp>
          <p:nvSpPr>
            <p:cNvPr id="175" name="Google Shape;175;p30"/>
            <p:cNvSpPr txBox="1"/>
            <p:nvPr/>
          </p:nvSpPr>
          <p:spPr>
            <a:xfrm>
              <a:off x="612743" y="1101252"/>
              <a:ext cx="3679800" cy="4002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chemeClr val="lt1"/>
                </a:buClr>
                <a:buSzPts val="1800"/>
                <a:buFont typeface="Libre Franklin Medium"/>
                <a:buNone/>
              </a:pPr>
              <a:r>
                <a:rPr b="1" lang="en" sz="1500">
                  <a:solidFill>
                    <a:schemeClr val="lt1"/>
                  </a:solidFill>
                  <a:latin typeface="Montserrat"/>
                  <a:ea typeface="Montserrat"/>
                  <a:cs typeface="Montserrat"/>
                  <a:sym typeface="Montserrat"/>
                </a:rPr>
                <a:t>COURSE OBJECTIVE</a:t>
              </a:r>
              <a:endParaRPr b="1" i="0" sz="900" u="none" cap="none" strike="noStrike">
                <a:solidFill>
                  <a:schemeClr val="lt1"/>
                </a:solidFill>
                <a:latin typeface="Montserrat"/>
                <a:ea typeface="Montserrat"/>
                <a:cs typeface="Montserrat"/>
                <a:sym typeface="Montserrat"/>
              </a:endParaRPr>
            </a:p>
          </p:txBody>
        </p:sp>
      </p:grpSp>
      <p:sp>
        <p:nvSpPr>
          <p:cNvPr id="176" name="Google Shape;176;p30"/>
          <p:cNvSpPr/>
          <p:nvPr/>
        </p:nvSpPr>
        <p:spPr>
          <a:xfrm>
            <a:off x="459556" y="1412558"/>
            <a:ext cx="4112700" cy="2736000"/>
          </a:xfrm>
          <a:prstGeom prst="rect">
            <a:avLst/>
          </a:prstGeom>
          <a:noFill/>
          <a:ln>
            <a:noFill/>
          </a:ln>
        </p:spPr>
        <p:txBody>
          <a:bodyPr anchorCtr="0" anchor="t" bIns="34275" lIns="68575" spcFirstLastPara="1" rIns="68575" wrap="square" tIns="34275">
            <a:noAutofit/>
          </a:bodyPr>
          <a:lstStyle/>
          <a:p>
            <a:pPr indent="-215900" lvl="0" marL="215900" marR="0" rtl="0" algn="l">
              <a:lnSpc>
                <a:spcPct val="120000"/>
              </a:lnSpc>
              <a:spcBef>
                <a:spcPts val="0"/>
              </a:spcBef>
              <a:spcAft>
                <a:spcPts val="0"/>
              </a:spcAft>
              <a:buClr>
                <a:srgbClr val="000000"/>
              </a:buClr>
              <a:buSzPts val="1200"/>
              <a:buFont typeface="Arial"/>
              <a:buChar char="•"/>
            </a:pPr>
            <a:r>
              <a:rPr b="1" lang="en" sz="1200">
                <a:solidFill>
                  <a:schemeClr val="dk1"/>
                </a:solidFill>
                <a:latin typeface="Montserrat"/>
                <a:ea typeface="Montserrat"/>
                <a:cs typeface="Montserrat"/>
                <a:sym typeface="Montserrat"/>
              </a:rPr>
              <a:t>Plan how to </a:t>
            </a:r>
            <a:r>
              <a:rPr b="1" i="0" lang="en" sz="1200" u="none" cap="none" strike="noStrike">
                <a:solidFill>
                  <a:schemeClr val="dk1"/>
                </a:solidFill>
                <a:latin typeface="Montserrat"/>
                <a:ea typeface="Montserrat"/>
                <a:cs typeface="Montserrat"/>
                <a:sym typeface="Montserrat"/>
              </a:rPr>
              <a:t>grow your business</a:t>
            </a:r>
            <a:r>
              <a:rPr b="0" i="0" lang="en" sz="1200" u="none" cap="none" strike="noStrike">
                <a:solidFill>
                  <a:schemeClr val="dk1"/>
                </a:solidFill>
                <a:latin typeface="Montserrat"/>
                <a:ea typeface="Montserrat"/>
                <a:cs typeface="Montserrat"/>
                <a:sym typeface="Montserrat"/>
              </a:rPr>
              <a:t> and reach your short and long-term business goals successfully.</a:t>
            </a:r>
            <a:endParaRPr sz="1100"/>
          </a:p>
          <a:p>
            <a:pPr indent="-215900" lvl="0" marL="215900" marR="0" rtl="0" algn="l">
              <a:lnSpc>
                <a:spcPct val="120000"/>
              </a:lnSpc>
              <a:spcBef>
                <a:spcPts val="800"/>
              </a:spcBef>
              <a:spcAft>
                <a:spcPts val="0"/>
              </a:spcAft>
              <a:buClr>
                <a:srgbClr val="000000"/>
              </a:buClr>
              <a:buSzPts val="1200"/>
              <a:buFont typeface="Arial"/>
              <a:buChar char="•"/>
            </a:pPr>
            <a:r>
              <a:rPr b="0" i="0" lang="en" sz="1200" u="none" cap="none" strike="noStrike">
                <a:solidFill>
                  <a:schemeClr val="dk1"/>
                </a:solidFill>
                <a:latin typeface="Montserrat"/>
                <a:ea typeface="Montserrat"/>
                <a:cs typeface="Montserrat"/>
                <a:sym typeface="Montserrat"/>
              </a:rPr>
              <a:t>Assisting </a:t>
            </a:r>
            <a:r>
              <a:rPr b="0" i="0" lang="en" sz="1200" u="none" cap="none" strike="noStrike">
                <a:solidFill>
                  <a:schemeClr val="dk1"/>
                </a:solidFill>
                <a:latin typeface="Montserrat"/>
                <a:ea typeface="Montserrat"/>
                <a:cs typeface="Montserrat"/>
                <a:sym typeface="Montserrat"/>
              </a:rPr>
              <a:t>you </a:t>
            </a:r>
            <a:r>
              <a:rPr b="0" i="0" lang="en" sz="1200" u="none" cap="none" strike="noStrike">
                <a:solidFill>
                  <a:schemeClr val="dk1"/>
                </a:solidFill>
                <a:latin typeface="Montserrat"/>
                <a:ea typeface="Montserrat"/>
                <a:cs typeface="Montserrat"/>
                <a:sym typeface="Montserrat"/>
              </a:rPr>
              <a:t>in </a:t>
            </a:r>
            <a:r>
              <a:rPr b="1" i="0" lang="en" sz="1200" u="none" cap="none" strike="noStrike">
                <a:solidFill>
                  <a:schemeClr val="dk1"/>
                </a:solidFill>
                <a:latin typeface="Montserrat"/>
                <a:ea typeface="Montserrat"/>
                <a:cs typeface="Montserrat"/>
                <a:sym typeface="Montserrat"/>
              </a:rPr>
              <a:t>making better financial decisions </a:t>
            </a:r>
            <a:r>
              <a:rPr b="0" i="0" lang="en" sz="1200" u="none" cap="none" strike="noStrike">
                <a:solidFill>
                  <a:schemeClr val="dk1"/>
                </a:solidFill>
                <a:latin typeface="Montserrat"/>
                <a:ea typeface="Montserrat"/>
                <a:cs typeface="Montserrat"/>
                <a:sym typeface="Montserrat"/>
              </a:rPr>
              <a:t>about </a:t>
            </a:r>
            <a:r>
              <a:rPr lang="en" sz="1200">
                <a:solidFill>
                  <a:schemeClr val="dk1"/>
                </a:solidFill>
                <a:latin typeface="Montserrat"/>
                <a:ea typeface="Montserrat"/>
                <a:cs typeface="Montserrat"/>
                <a:sym typeface="Montserrat"/>
              </a:rPr>
              <a:t>your personal and business goals financially</a:t>
            </a:r>
            <a:endParaRPr sz="1200">
              <a:solidFill>
                <a:schemeClr val="dk1"/>
              </a:solidFill>
              <a:latin typeface="Montserrat"/>
              <a:ea typeface="Montserrat"/>
              <a:cs typeface="Montserrat"/>
              <a:sym typeface="Montserrat"/>
            </a:endParaRPr>
          </a:p>
          <a:p>
            <a:pPr indent="-215900" lvl="0" marL="215900" marR="0" rtl="0" algn="l">
              <a:lnSpc>
                <a:spcPct val="120000"/>
              </a:lnSpc>
              <a:spcBef>
                <a:spcPts val="800"/>
              </a:spcBef>
              <a:spcAft>
                <a:spcPts val="0"/>
              </a:spcAft>
              <a:buClr>
                <a:srgbClr val="000000"/>
              </a:buClr>
              <a:buSzPts val="1200"/>
              <a:buFont typeface="Arial"/>
              <a:buChar char="•"/>
            </a:pPr>
            <a:r>
              <a:rPr lang="en" sz="1200">
                <a:solidFill>
                  <a:schemeClr val="dk1"/>
                </a:solidFill>
                <a:latin typeface="Montserrat"/>
                <a:ea typeface="Montserrat"/>
                <a:cs typeface="Montserrat"/>
                <a:sym typeface="Montserrat"/>
              </a:rPr>
              <a:t>Helping you with</a:t>
            </a:r>
            <a:r>
              <a:rPr b="1" lang="en" sz="1200">
                <a:solidFill>
                  <a:schemeClr val="dk1"/>
                </a:solidFill>
                <a:latin typeface="Montserrat"/>
                <a:ea typeface="Montserrat"/>
                <a:cs typeface="Montserrat"/>
                <a:sym typeface="Montserrat"/>
              </a:rPr>
              <a:t> understanding your personal finance</a:t>
            </a:r>
            <a:r>
              <a:rPr lang="en" sz="1200">
                <a:solidFill>
                  <a:schemeClr val="dk1"/>
                </a:solidFill>
                <a:latin typeface="Montserrat"/>
                <a:ea typeface="Montserrat"/>
                <a:cs typeface="Montserrat"/>
                <a:sym typeface="Montserrat"/>
              </a:rPr>
              <a:t> to determine whether you are in a </a:t>
            </a:r>
            <a:r>
              <a:rPr b="1" lang="en" sz="1200">
                <a:solidFill>
                  <a:schemeClr val="dk1"/>
                </a:solidFill>
                <a:latin typeface="Montserrat"/>
                <a:ea typeface="Montserrat"/>
                <a:cs typeface="Montserrat"/>
                <a:sym typeface="Montserrat"/>
              </a:rPr>
              <a:t>good financial position</a:t>
            </a:r>
            <a:r>
              <a:rPr lang="en" sz="1200">
                <a:solidFill>
                  <a:schemeClr val="dk1"/>
                </a:solidFill>
                <a:latin typeface="Montserrat"/>
                <a:ea typeface="Montserrat"/>
                <a:cs typeface="Montserrat"/>
                <a:sym typeface="Montserrat"/>
              </a:rPr>
              <a:t> to start a business. </a:t>
            </a:r>
            <a:endParaRPr sz="1100"/>
          </a:p>
        </p:txBody>
      </p:sp>
      <p:pic>
        <p:nvPicPr>
          <p:cNvPr id="177" name="Google Shape;177;p30"/>
          <p:cNvPicPr preferRelativeResize="0"/>
          <p:nvPr/>
        </p:nvPicPr>
        <p:blipFill rotWithShape="1">
          <a:blip r:embed="rId3">
            <a:alphaModFix/>
          </a:blip>
          <a:srcRect b="0" l="0" r="0" t="0"/>
          <a:stretch/>
        </p:blipFill>
        <p:spPr>
          <a:xfrm>
            <a:off x="4503627" y="1214438"/>
            <a:ext cx="4640375" cy="2736057"/>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sp>
        <p:nvSpPr>
          <p:cNvPr id="440" name="Google Shape;440;p48"/>
          <p:cNvSpPr txBox="1"/>
          <p:nvPr/>
        </p:nvSpPr>
        <p:spPr>
          <a:xfrm>
            <a:off x="612093" y="1337474"/>
            <a:ext cx="4045800" cy="2034600"/>
          </a:xfrm>
          <a:prstGeom prst="rect">
            <a:avLst/>
          </a:prstGeom>
          <a:noFill/>
          <a:ln>
            <a:noFill/>
          </a:ln>
        </p:spPr>
        <p:txBody>
          <a:bodyPr anchorCtr="0" anchor="t" bIns="0" lIns="0" spcFirstLastPara="1" rIns="0" wrap="square" tIns="0">
            <a:noAutofit/>
          </a:bodyPr>
          <a:lstStyle/>
          <a:p>
            <a:pPr indent="-152400" lvl="0" marL="152400" marR="0" rtl="0" algn="l">
              <a:lnSpc>
                <a:spcPct val="100000"/>
              </a:lnSpc>
              <a:spcBef>
                <a:spcPts val="0"/>
              </a:spcBef>
              <a:spcAft>
                <a:spcPts val="0"/>
              </a:spcAft>
              <a:buClr>
                <a:srgbClr val="000000"/>
              </a:buClr>
              <a:buSzPts val="1200"/>
              <a:buFont typeface="Arial"/>
              <a:buChar char="•"/>
            </a:pPr>
            <a:r>
              <a:rPr b="1" i="0" lang="en" sz="1200" u="none" cap="none" strike="noStrike">
                <a:solidFill>
                  <a:srgbClr val="000000"/>
                </a:solidFill>
                <a:latin typeface="Montserrat"/>
                <a:ea typeface="Montserrat"/>
                <a:cs typeface="Montserrat"/>
                <a:sym typeface="Montserrat"/>
              </a:rPr>
              <a:t>Funding your business</a:t>
            </a:r>
            <a:r>
              <a:rPr b="0" i="0" lang="en" sz="1200" u="none" cap="none" strike="noStrike">
                <a:solidFill>
                  <a:srgbClr val="000000"/>
                </a:solidFill>
                <a:latin typeface="Montserrat"/>
                <a:ea typeface="Montserrat"/>
                <a:cs typeface="Montserrat"/>
                <a:sym typeface="Montserrat"/>
              </a:rPr>
              <a:t> is one of the first - and most important - financial choices you're likely to make as the owner. </a:t>
            </a:r>
            <a:endParaRPr sz="1100"/>
          </a:p>
          <a:p>
            <a:pPr indent="-152400" lvl="0" marL="152400" marR="0" rtl="0" algn="l">
              <a:lnSpc>
                <a:spcPct val="100000"/>
              </a:lnSpc>
              <a:spcBef>
                <a:spcPts val="900"/>
              </a:spcBef>
              <a:spcAft>
                <a:spcPts val="0"/>
              </a:spcAft>
              <a:buClr>
                <a:srgbClr val="000000"/>
              </a:buClr>
              <a:buSzPts val="1200"/>
              <a:buFont typeface="Arial"/>
              <a:buChar char="•"/>
            </a:pPr>
            <a:r>
              <a:rPr b="1" i="0" lang="en" sz="1200" u="none" cap="none" strike="noStrike">
                <a:solidFill>
                  <a:srgbClr val="000000"/>
                </a:solidFill>
                <a:latin typeface="Montserrat"/>
                <a:ea typeface="Montserrat"/>
                <a:cs typeface="Montserrat"/>
                <a:sym typeface="Montserrat"/>
              </a:rPr>
              <a:t>How you choose to fund your business</a:t>
            </a:r>
            <a:r>
              <a:rPr b="0" i="0" lang="en" sz="1200" u="none" cap="none" strike="noStrike">
                <a:solidFill>
                  <a:srgbClr val="000000"/>
                </a:solidFill>
                <a:latin typeface="Montserrat"/>
                <a:ea typeface="Montserrat"/>
                <a:cs typeface="Montserrat"/>
                <a:sym typeface="Montserrat"/>
              </a:rPr>
              <a:t> can affect everything from its structure to operations.</a:t>
            </a:r>
            <a:endParaRPr sz="1100"/>
          </a:p>
          <a:p>
            <a:pPr indent="-152400" lvl="0" marL="152400" marR="0" rtl="0" algn="l">
              <a:lnSpc>
                <a:spcPct val="100000"/>
              </a:lnSpc>
              <a:spcBef>
                <a:spcPts val="900"/>
              </a:spcBef>
              <a:spcAft>
                <a:spcPts val="900"/>
              </a:spcAft>
              <a:buClr>
                <a:srgbClr val="000000"/>
              </a:buClr>
              <a:buSzPts val="1200"/>
              <a:buFont typeface="Arial"/>
              <a:buChar char="•"/>
            </a:pPr>
            <a:r>
              <a:rPr b="0" i="0" lang="en" sz="1200" u="none" cap="none" strike="noStrike">
                <a:solidFill>
                  <a:srgbClr val="000000"/>
                </a:solidFill>
                <a:latin typeface="Montserrat"/>
                <a:ea typeface="Montserrat"/>
                <a:cs typeface="Montserrat"/>
                <a:sym typeface="Montserrat"/>
              </a:rPr>
              <a:t>If you take out a large loan, you’ll need to earn enough money to </a:t>
            </a:r>
            <a:r>
              <a:rPr b="1" i="0" lang="en" sz="1200" u="none" cap="none" strike="noStrike">
                <a:solidFill>
                  <a:srgbClr val="000000"/>
                </a:solidFill>
                <a:latin typeface="Montserrat"/>
                <a:ea typeface="Montserrat"/>
                <a:cs typeface="Montserrat"/>
                <a:sym typeface="Montserrat"/>
              </a:rPr>
              <a:t>repay the loan</a:t>
            </a:r>
            <a:r>
              <a:rPr b="0" i="0" lang="en" sz="1200" u="none" cap="none" strike="noStrike">
                <a:solidFill>
                  <a:srgbClr val="000000"/>
                </a:solidFill>
                <a:latin typeface="Montserrat"/>
                <a:ea typeface="Montserrat"/>
                <a:cs typeface="Montserrat"/>
                <a:sym typeface="Montserrat"/>
              </a:rPr>
              <a:t> while running your business.</a:t>
            </a:r>
            <a:endParaRPr sz="1100"/>
          </a:p>
        </p:txBody>
      </p:sp>
      <p:grpSp>
        <p:nvGrpSpPr>
          <p:cNvPr id="441" name="Google Shape;441;p48"/>
          <p:cNvGrpSpPr/>
          <p:nvPr/>
        </p:nvGrpSpPr>
        <p:grpSpPr>
          <a:xfrm>
            <a:off x="601112" y="514657"/>
            <a:ext cx="2606326" cy="514125"/>
            <a:chOff x="801479" y="686209"/>
            <a:chExt cx="2665500" cy="685500"/>
          </a:xfrm>
        </p:grpSpPr>
        <p:sp>
          <p:nvSpPr>
            <p:cNvPr id="442" name="Google Shape;442;p48">
              <a:hlinkClick/>
            </p:cNvPr>
            <p:cNvSpPr/>
            <p:nvPr/>
          </p:nvSpPr>
          <p:spPr>
            <a:xfrm>
              <a:off x="801479" y="686209"/>
              <a:ext cx="2665500" cy="685500"/>
            </a:xfrm>
            <a:prstGeom prst="roundRect">
              <a:avLst>
                <a:gd fmla="val 31259" name="adj"/>
              </a:avLst>
            </a:prstGeom>
            <a:solidFill>
              <a:srgbClr val="0070C0"/>
            </a:solidFill>
            <a:ln cap="flat" cmpd="sng" w="12700">
              <a:solidFill>
                <a:schemeClr val="lt1"/>
              </a:solidFill>
              <a:prstDash val="solid"/>
              <a:round/>
              <a:headEnd len="sm" w="sm" type="none"/>
              <a:tailEnd len="sm" w="sm" type="none"/>
            </a:ln>
            <a:effectLst>
              <a:outerShdw blurRad="317500" rotWithShape="0" algn="tr" dir="8100000" dist="317500">
                <a:srgbClr val="000000">
                  <a:alpha val="2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ontserrat"/>
                <a:ea typeface="Montserrat"/>
                <a:cs typeface="Montserrat"/>
                <a:sym typeface="Montserrat"/>
              </a:endParaRPr>
            </a:p>
          </p:txBody>
        </p:sp>
        <p:sp>
          <p:nvSpPr>
            <p:cNvPr id="443" name="Google Shape;443;p48">
              <a:hlinkClick/>
            </p:cNvPr>
            <p:cNvSpPr/>
            <p:nvPr/>
          </p:nvSpPr>
          <p:spPr>
            <a:xfrm>
              <a:off x="850685" y="741525"/>
              <a:ext cx="2567100" cy="574800"/>
            </a:xfrm>
            <a:prstGeom prst="roundRect">
              <a:avLst>
                <a:gd fmla="val 28267" name="adj"/>
              </a:avLst>
            </a:prstGeom>
            <a:gradFill>
              <a:gsLst>
                <a:gs pos="0">
                  <a:srgbClr val="0070C0"/>
                </a:gs>
                <a:gs pos="97000">
                  <a:srgbClr val="FFFFFF">
                    <a:alpha val="40784"/>
                  </a:srgbClr>
                </a:gs>
                <a:gs pos="100000">
                  <a:srgbClr val="FFFFFF">
                    <a:alpha val="40784"/>
                  </a:srgbClr>
                </a:gs>
              </a:gsLst>
              <a:lin ang="18900044"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ontserrat"/>
                <a:ea typeface="Montserrat"/>
                <a:cs typeface="Montserrat"/>
                <a:sym typeface="Montserrat"/>
              </a:endParaRPr>
            </a:p>
          </p:txBody>
        </p:sp>
        <p:sp>
          <p:nvSpPr>
            <p:cNvPr id="444" name="Google Shape;444;p48"/>
            <p:cNvSpPr txBox="1"/>
            <p:nvPr/>
          </p:nvSpPr>
          <p:spPr>
            <a:xfrm>
              <a:off x="850684" y="842230"/>
              <a:ext cx="2567100" cy="400200"/>
            </a:xfrm>
            <a:prstGeom prst="rect">
              <a:avLst/>
            </a:prstGeom>
            <a:noFill/>
            <a:ln>
              <a:noFill/>
            </a:ln>
          </p:spPr>
          <p:txBody>
            <a:bodyPr anchorCtr="0" anchor="ctr" bIns="34275" lIns="68575" spcFirstLastPara="1" rIns="68575" wrap="square" tIns="34275">
              <a:spAutoFit/>
            </a:bodyPr>
            <a:lstStyle/>
            <a:p>
              <a:pPr indent="0" lvl="0" marL="0" marR="0" rtl="0" algn="ctr">
                <a:lnSpc>
                  <a:spcPct val="100000"/>
                </a:lnSpc>
                <a:spcBef>
                  <a:spcPts val="0"/>
                </a:spcBef>
                <a:spcAft>
                  <a:spcPts val="0"/>
                </a:spcAft>
                <a:buClr>
                  <a:schemeClr val="lt1"/>
                </a:buClr>
                <a:buSzPts val="1800"/>
                <a:buFont typeface="Libre Franklin Medium"/>
                <a:buNone/>
              </a:pPr>
              <a:r>
                <a:rPr b="1" lang="en" sz="1500">
                  <a:solidFill>
                    <a:schemeClr val="lt1"/>
                  </a:solidFill>
                  <a:latin typeface="Montserrat"/>
                  <a:ea typeface="Montserrat"/>
                  <a:cs typeface="Montserrat"/>
                  <a:sym typeface="Montserrat"/>
                </a:rPr>
                <a:t>1.	FUNDING</a:t>
              </a:r>
              <a:endParaRPr sz="1100"/>
            </a:p>
          </p:txBody>
        </p:sp>
      </p:grpSp>
      <p:pic>
        <p:nvPicPr>
          <p:cNvPr id="445" name="Google Shape;445;p48"/>
          <p:cNvPicPr preferRelativeResize="0"/>
          <p:nvPr/>
        </p:nvPicPr>
        <p:blipFill rotWithShape="1">
          <a:blip r:embed="rId3">
            <a:alphaModFix/>
          </a:blip>
          <a:srcRect b="0" l="0" r="0" t="0"/>
          <a:stretch/>
        </p:blipFill>
        <p:spPr>
          <a:xfrm>
            <a:off x="4783941" y="1337474"/>
            <a:ext cx="3892656" cy="2707482"/>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0" name="Shape 450"/>
        <p:cNvGrpSpPr/>
        <p:nvPr/>
      </p:nvGrpSpPr>
      <p:grpSpPr>
        <a:xfrm>
          <a:off x="0" y="0"/>
          <a:ext cx="0" cy="0"/>
          <a:chOff x="0" y="0"/>
          <a:chExt cx="0" cy="0"/>
        </a:xfrm>
      </p:grpSpPr>
      <p:grpSp>
        <p:nvGrpSpPr>
          <p:cNvPr id="451" name="Google Shape;451;p49"/>
          <p:cNvGrpSpPr/>
          <p:nvPr/>
        </p:nvGrpSpPr>
        <p:grpSpPr>
          <a:xfrm>
            <a:off x="497800" y="514657"/>
            <a:ext cx="2709638" cy="514125"/>
            <a:chOff x="695821" y="686209"/>
            <a:chExt cx="2771158" cy="685500"/>
          </a:xfrm>
        </p:grpSpPr>
        <p:sp>
          <p:nvSpPr>
            <p:cNvPr id="452" name="Google Shape;452;p49">
              <a:hlinkClick/>
            </p:cNvPr>
            <p:cNvSpPr/>
            <p:nvPr/>
          </p:nvSpPr>
          <p:spPr>
            <a:xfrm>
              <a:off x="801479" y="686209"/>
              <a:ext cx="2665500" cy="685500"/>
            </a:xfrm>
            <a:prstGeom prst="roundRect">
              <a:avLst>
                <a:gd fmla="val 31259" name="adj"/>
              </a:avLst>
            </a:prstGeom>
            <a:solidFill>
              <a:srgbClr val="0070C0"/>
            </a:solidFill>
            <a:ln cap="flat" cmpd="sng" w="12700">
              <a:solidFill>
                <a:schemeClr val="lt1"/>
              </a:solidFill>
              <a:prstDash val="solid"/>
              <a:round/>
              <a:headEnd len="sm" w="sm" type="none"/>
              <a:tailEnd len="sm" w="sm" type="none"/>
            </a:ln>
            <a:effectLst>
              <a:outerShdw blurRad="317500" rotWithShape="0" algn="tr" dir="8100000" dist="317500">
                <a:srgbClr val="000000">
                  <a:alpha val="2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ontserrat"/>
                <a:ea typeface="Montserrat"/>
                <a:cs typeface="Montserrat"/>
                <a:sym typeface="Montserrat"/>
              </a:endParaRPr>
            </a:p>
          </p:txBody>
        </p:sp>
        <p:sp>
          <p:nvSpPr>
            <p:cNvPr id="453" name="Google Shape;453;p49">
              <a:hlinkClick/>
            </p:cNvPr>
            <p:cNvSpPr/>
            <p:nvPr/>
          </p:nvSpPr>
          <p:spPr>
            <a:xfrm>
              <a:off x="850685" y="741525"/>
              <a:ext cx="2567100" cy="574800"/>
            </a:xfrm>
            <a:prstGeom prst="roundRect">
              <a:avLst>
                <a:gd fmla="val 28267" name="adj"/>
              </a:avLst>
            </a:prstGeom>
            <a:gradFill>
              <a:gsLst>
                <a:gs pos="0">
                  <a:srgbClr val="0070C0"/>
                </a:gs>
                <a:gs pos="97000">
                  <a:srgbClr val="FFFFFF">
                    <a:alpha val="40784"/>
                  </a:srgbClr>
                </a:gs>
                <a:gs pos="100000">
                  <a:srgbClr val="FFFFFF">
                    <a:alpha val="40784"/>
                  </a:srgbClr>
                </a:gs>
              </a:gsLst>
              <a:lin ang="18900044"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ontserrat"/>
                <a:ea typeface="Montserrat"/>
                <a:cs typeface="Montserrat"/>
                <a:sym typeface="Montserrat"/>
              </a:endParaRPr>
            </a:p>
          </p:txBody>
        </p:sp>
        <p:sp>
          <p:nvSpPr>
            <p:cNvPr id="454" name="Google Shape;454;p49"/>
            <p:cNvSpPr txBox="1"/>
            <p:nvPr/>
          </p:nvSpPr>
          <p:spPr>
            <a:xfrm>
              <a:off x="695821" y="839197"/>
              <a:ext cx="2567100" cy="379500"/>
            </a:xfrm>
            <a:prstGeom prst="rect">
              <a:avLst/>
            </a:prstGeom>
            <a:noFill/>
            <a:ln>
              <a:noFill/>
            </a:ln>
          </p:spPr>
          <p:txBody>
            <a:bodyPr anchorCtr="0" anchor="ctr" bIns="34275" lIns="68575" spcFirstLastPara="1" rIns="68575" wrap="square" tIns="34275">
              <a:spAutoFit/>
            </a:bodyPr>
            <a:lstStyle/>
            <a:p>
              <a:pPr indent="0" lvl="0" marL="457200" marR="0" rtl="0" algn="ctr">
                <a:lnSpc>
                  <a:spcPct val="100000"/>
                </a:lnSpc>
                <a:spcBef>
                  <a:spcPts val="0"/>
                </a:spcBef>
                <a:spcAft>
                  <a:spcPts val="0"/>
                </a:spcAft>
                <a:buNone/>
              </a:pPr>
              <a:r>
                <a:rPr b="1" lang="en">
                  <a:solidFill>
                    <a:schemeClr val="lt1"/>
                  </a:solidFill>
                  <a:latin typeface="Montserrat"/>
                  <a:ea typeface="Montserrat"/>
                  <a:cs typeface="Montserrat"/>
                  <a:sym typeface="Montserrat"/>
                </a:rPr>
                <a:t>FUNDING</a:t>
              </a:r>
              <a:endParaRPr/>
            </a:p>
          </p:txBody>
        </p:sp>
      </p:grpSp>
      <p:pic>
        <p:nvPicPr>
          <p:cNvPr descr="A picture containing graphics, graphic design, screenshot, clipart&#10;&#10;Description automatically generated" id="455" name="Google Shape;455;p49"/>
          <p:cNvPicPr preferRelativeResize="0"/>
          <p:nvPr/>
        </p:nvPicPr>
        <p:blipFill rotWithShape="1">
          <a:blip r:embed="rId3">
            <a:alphaModFix/>
          </a:blip>
          <a:srcRect b="0" l="0" r="0" t="0"/>
          <a:stretch/>
        </p:blipFill>
        <p:spPr>
          <a:xfrm>
            <a:off x="7815263" y="361818"/>
            <a:ext cx="860315" cy="860315"/>
          </a:xfrm>
          <a:prstGeom prst="rect">
            <a:avLst/>
          </a:prstGeom>
          <a:noFill/>
          <a:ln>
            <a:noFill/>
          </a:ln>
        </p:spPr>
      </p:pic>
      <p:sp>
        <p:nvSpPr>
          <p:cNvPr id="456" name="Google Shape;456;p49"/>
          <p:cNvSpPr txBox="1"/>
          <p:nvPr/>
        </p:nvSpPr>
        <p:spPr>
          <a:xfrm>
            <a:off x="699995" y="1333747"/>
            <a:ext cx="2105700" cy="2154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None/>
            </a:pPr>
            <a:r>
              <a:rPr b="1" lang="en">
                <a:solidFill>
                  <a:srgbClr val="0070C0"/>
                </a:solidFill>
                <a:latin typeface="Montserrat"/>
                <a:ea typeface="Montserrat"/>
                <a:cs typeface="Montserrat"/>
                <a:sym typeface="Montserrat"/>
              </a:rPr>
              <a:t>Loans Options</a:t>
            </a:r>
            <a:endParaRPr sz="1100"/>
          </a:p>
        </p:txBody>
      </p:sp>
      <p:sp>
        <p:nvSpPr>
          <p:cNvPr id="457" name="Google Shape;457;p49"/>
          <p:cNvSpPr/>
          <p:nvPr/>
        </p:nvSpPr>
        <p:spPr>
          <a:xfrm>
            <a:off x="1065448" y="1854100"/>
            <a:ext cx="3659400" cy="834300"/>
          </a:xfrm>
          <a:prstGeom prst="roundRect">
            <a:avLst>
              <a:gd fmla="val 16669" name="adj"/>
            </a:avLst>
          </a:prstGeom>
          <a:solidFill>
            <a:srgbClr val="0070C0">
              <a:alpha val="49800"/>
            </a:srgbClr>
          </a:solidFill>
          <a:ln cap="flat" cmpd="sng" w="25400">
            <a:solidFill>
              <a:srgbClr val="0070C0"/>
            </a:solidFill>
            <a:prstDash val="solid"/>
            <a:round/>
            <a:headEnd len="sm" w="sm" type="none"/>
            <a:tailEnd len="sm" w="sm" type="none"/>
          </a:ln>
          <a:effectLst>
            <a:outerShdw blurRad="101600" rotWithShape="0" algn="ctr" dir="2700000" dist="76200">
              <a:srgbClr val="000000">
                <a:alpha val="149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ontserrat"/>
              <a:ea typeface="Montserrat"/>
              <a:cs typeface="Montserrat"/>
              <a:sym typeface="Montserrat"/>
            </a:endParaRPr>
          </a:p>
        </p:txBody>
      </p:sp>
      <p:sp>
        <p:nvSpPr>
          <p:cNvPr id="458" name="Google Shape;458;p49"/>
          <p:cNvSpPr txBox="1"/>
          <p:nvPr/>
        </p:nvSpPr>
        <p:spPr>
          <a:xfrm>
            <a:off x="1393198" y="2130838"/>
            <a:ext cx="3003900" cy="2847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None/>
            </a:pPr>
            <a:r>
              <a:rPr b="1" lang="en">
                <a:latin typeface="Montserrat"/>
                <a:ea typeface="Montserrat"/>
                <a:cs typeface="Montserrat"/>
                <a:sym typeface="Montserrat"/>
              </a:rPr>
              <a:t>Self-funding</a:t>
            </a:r>
            <a:endParaRPr sz="1100"/>
          </a:p>
        </p:txBody>
      </p:sp>
      <p:sp>
        <p:nvSpPr>
          <p:cNvPr id="459" name="Google Shape;459;p49"/>
          <p:cNvSpPr/>
          <p:nvPr/>
        </p:nvSpPr>
        <p:spPr>
          <a:xfrm>
            <a:off x="4920867" y="1854100"/>
            <a:ext cx="3370800" cy="834300"/>
          </a:xfrm>
          <a:prstGeom prst="roundRect">
            <a:avLst>
              <a:gd fmla="val 16669" name="adj"/>
            </a:avLst>
          </a:prstGeom>
          <a:solidFill>
            <a:srgbClr val="0070C0">
              <a:alpha val="49800"/>
            </a:srgbClr>
          </a:solidFill>
          <a:ln cap="flat" cmpd="sng" w="25400">
            <a:solidFill>
              <a:srgbClr val="0070C0"/>
            </a:solidFill>
            <a:prstDash val="solid"/>
            <a:round/>
            <a:headEnd len="sm" w="sm" type="none"/>
            <a:tailEnd len="sm" w="sm" type="none"/>
          </a:ln>
          <a:effectLst>
            <a:outerShdw blurRad="101600" rotWithShape="0" algn="ctr" dir="2700000" dist="76200">
              <a:srgbClr val="000000">
                <a:alpha val="149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ontserrat"/>
              <a:ea typeface="Montserrat"/>
              <a:cs typeface="Montserrat"/>
              <a:sym typeface="Montserrat"/>
            </a:endParaRPr>
          </a:p>
        </p:txBody>
      </p:sp>
      <p:sp>
        <p:nvSpPr>
          <p:cNvPr id="460" name="Google Shape;460;p49"/>
          <p:cNvSpPr txBox="1"/>
          <p:nvPr/>
        </p:nvSpPr>
        <p:spPr>
          <a:xfrm>
            <a:off x="5676113" y="2130854"/>
            <a:ext cx="1860300" cy="2847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None/>
            </a:pPr>
            <a:r>
              <a:rPr b="1" lang="en">
                <a:solidFill>
                  <a:schemeClr val="dk1"/>
                </a:solidFill>
                <a:latin typeface="Montserrat"/>
                <a:ea typeface="Montserrat"/>
                <a:cs typeface="Montserrat"/>
                <a:sym typeface="Montserrat"/>
              </a:rPr>
              <a:t>Friends/Family</a:t>
            </a:r>
            <a:endParaRPr sz="1100"/>
          </a:p>
        </p:txBody>
      </p:sp>
      <p:sp>
        <p:nvSpPr>
          <p:cNvPr id="461" name="Google Shape;461;p49"/>
          <p:cNvSpPr/>
          <p:nvPr/>
        </p:nvSpPr>
        <p:spPr>
          <a:xfrm>
            <a:off x="1065500" y="3041750"/>
            <a:ext cx="3659400" cy="834300"/>
          </a:xfrm>
          <a:prstGeom prst="roundRect">
            <a:avLst>
              <a:gd fmla="val 16669" name="adj"/>
            </a:avLst>
          </a:prstGeom>
          <a:solidFill>
            <a:srgbClr val="0070C0">
              <a:alpha val="49800"/>
            </a:srgbClr>
          </a:solidFill>
          <a:ln cap="flat" cmpd="sng" w="25400">
            <a:solidFill>
              <a:srgbClr val="0070C0"/>
            </a:solidFill>
            <a:prstDash val="solid"/>
            <a:round/>
            <a:headEnd len="sm" w="sm" type="none"/>
            <a:tailEnd len="sm" w="sm" type="none"/>
          </a:ln>
          <a:effectLst>
            <a:outerShdw blurRad="101600" rotWithShape="0" algn="ctr" dir="2700000" dist="76200">
              <a:srgbClr val="000000">
                <a:alpha val="149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ontserrat"/>
              <a:ea typeface="Montserrat"/>
              <a:cs typeface="Montserrat"/>
              <a:sym typeface="Montserrat"/>
            </a:endParaRPr>
          </a:p>
        </p:txBody>
      </p:sp>
      <p:sp>
        <p:nvSpPr>
          <p:cNvPr id="462" name="Google Shape;462;p49"/>
          <p:cNvSpPr txBox="1"/>
          <p:nvPr/>
        </p:nvSpPr>
        <p:spPr>
          <a:xfrm>
            <a:off x="2043803" y="3316562"/>
            <a:ext cx="1702800" cy="2847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None/>
            </a:pPr>
            <a:r>
              <a:rPr b="1" lang="en">
                <a:solidFill>
                  <a:schemeClr val="dk1"/>
                </a:solidFill>
                <a:latin typeface="Montserrat"/>
                <a:ea typeface="Montserrat"/>
                <a:cs typeface="Montserrat"/>
                <a:sym typeface="Montserrat"/>
              </a:rPr>
              <a:t>Bank Loans</a:t>
            </a:r>
            <a:endParaRPr sz="1100"/>
          </a:p>
        </p:txBody>
      </p:sp>
      <p:sp>
        <p:nvSpPr>
          <p:cNvPr id="463" name="Google Shape;463;p49"/>
          <p:cNvSpPr/>
          <p:nvPr/>
        </p:nvSpPr>
        <p:spPr>
          <a:xfrm>
            <a:off x="4920900" y="3041750"/>
            <a:ext cx="3370800" cy="834300"/>
          </a:xfrm>
          <a:prstGeom prst="roundRect">
            <a:avLst>
              <a:gd fmla="val 16669" name="adj"/>
            </a:avLst>
          </a:prstGeom>
          <a:solidFill>
            <a:srgbClr val="0070C0">
              <a:alpha val="49800"/>
            </a:srgbClr>
          </a:solidFill>
          <a:ln cap="flat" cmpd="sng" w="25400">
            <a:solidFill>
              <a:srgbClr val="0070C0"/>
            </a:solidFill>
            <a:prstDash val="solid"/>
            <a:round/>
            <a:headEnd len="sm" w="sm" type="none"/>
            <a:tailEnd len="sm" w="sm" type="none"/>
          </a:ln>
          <a:effectLst>
            <a:outerShdw blurRad="101600" rotWithShape="0" algn="ctr" dir="2700000" dist="76200">
              <a:srgbClr val="000000">
                <a:alpha val="149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ontserrat"/>
              <a:ea typeface="Montserrat"/>
              <a:cs typeface="Montserrat"/>
              <a:sym typeface="Montserrat"/>
            </a:endParaRPr>
          </a:p>
        </p:txBody>
      </p:sp>
      <p:sp>
        <p:nvSpPr>
          <p:cNvPr id="464" name="Google Shape;464;p49"/>
          <p:cNvSpPr txBox="1"/>
          <p:nvPr/>
        </p:nvSpPr>
        <p:spPr>
          <a:xfrm>
            <a:off x="5754900" y="3318508"/>
            <a:ext cx="1702800" cy="2847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None/>
            </a:pPr>
            <a:r>
              <a:rPr b="1" lang="en">
                <a:solidFill>
                  <a:schemeClr val="dk1"/>
                </a:solidFill>
                <a:latin typeface="Montserrat"/>
                <a:ea typeface="Montserrat"/>
                <a:cs typeface="Montserrat"/>
                <a:sym typeface="Montserrat"/>
              </a:rPr>
              <a:t>Investor</a:t>
            </a:r>
            <a:endParaRPr sz="11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9" name="Shape 469"/>
        <p:cNvGrpSpPr/>
        <p:nvPr/>
      </p:nvGrpSpPr>
      <p:grpSpPr>
        <a:xfrm>
          <a:off x="0" y="0"/>
          <a:ext cx="0" cy="0"/>
          <a:chOff x="0" y="0"/>
          <a:chExt cx="0" cy="0"/>
        </a:xfrm>
      </p:grpSpPr>
      <p:sp>
        <p:nvSpPr>
          <p:cNvPr id="470" name="Google Shape;470;p50"/>
          <p:cNvSpPr txBox="1"/>
          <p:nvPr/>
        </p:nvSpPr>
        <p:spPr>
          <a:xfrm>
            <a:off x="727350" y="1721475"/>
            <a:ext cx="7689300" cy="1205400"/>
          </a:xfrm>
          <a:prstGeom prst="rect">
            <a:avLst/>
          </a:prstGeom>
          <a:noFill/>
          <a:ln>
            <a:noFill/>
          </a:ln>
        </p:spPr>
        <p:txBody>
          <a:bodyPr anchorCtr="0" anchor="t" bIns="0" lIns="0" spcFirstLastPara="1" rIns="0" wrap="square" tIns="0">
            <a:noAutofit/>
          </a:bodyPr>
          <a:lstStyle/>
          <a:p>
            <a:pPr indent="-190500" lvl="0" marL="190500" marR="0" rtl="0" algn="l">
              <a:lnSpc>
                <a:spcPct val="100000"/>
              </a:lnSpc>
              <a:spcBef>
                <a:spcPts val="0"/>
              </a:spcBef>
              <a:spcAft>
                <a:spcPts val="0"/>
              </a:spcAft>
              <a:buClr>
                <a:schemeClr val="dk1"/>
              </a:buClr>
              <a:buSzPts val="1200"/>
              <a:buFont typeface="Arial"/>
              <a:buChar char="•"/>
            </a:pPr>
            <a:r>
              <a:rPr b="1" i="0" lang="en" sz="1200" u="none" cap="none" strike="noStrike">
                <a:solidFill>
                  <a:schemeClr val="dk1"/>
                </a:solidFill>
                <a:latin typeface="Montserrat"/>
                <a:ea typeface="Montserrat"/>
                <a:cs typeface="Montserrat"/>
                <a:sym typeface="Montserrat"/>
              </a:rPr>
              <a:t>Necessary for many small business owners</a:t>
            </a:r>
            <a:r>
              <a:rPr b="0" i="0" lang="en" sz="1200" u="none" cap="none" strike="noStrike">
                <a:solidFill>
                  <a:schemeClr val="dk1"/>
                </a:solidFill>
                <a:latin typeface="Montserrat"/>
                <a:ea typeface="Montserrat"/>
                <a:cs typeface="Montserrat"/>
                <a:sym typeface="Montserrat"/>
              </a:rPr>
              <a:t>, especially when they're first starting out. </a:t>
            </a:r>
            <a:endParaRPr sz="1100"/>
          </a:p>
          <a:p>
            <a:pPr indent="-190500" lvl="0" marL="190500" marR="0" rtl="0" algn="l">
              <a:lnSpc>
                <a:spcPct val="100000"/>
              </a:lnSpc>
              <a:spcBef>
                <a:spcPts val="900"/>
              </a:spcBef>
              <a:spcAft>
                <a:spcPts val="0"/>
              </a:spcAft>
              <a:buClr>
                <a:schemeClr val="dk1"/>
              </a:buClr>
              <a:buSzPts val="1200"/>
              <a:buFont typeface="Arial"/>
              <a:buChar char="•"/>
            </a:pPr>
            <a:r>
              <a:rPr b="1" i="0" lang="en" sz="1200" u="none" cap="none" strike="noStrike">
                <a:solidFill>
                  <a:schemeClr val="dk1"/>
                </a:solidFill>
                <a:latin typeface="Montserrat"/>
                <a:ea typeface="Montserrat"/>
                <a:cs typeface="Montserrat"/>
                <a:sym typeface="Montserrat"/>
              </a:rPr>
              <a:t>But interest payments are also a business expense</a:t>
            </a:r>
            <a:r>
              <a:rPr b="0" i="0" lang="en" sz="1200" u="none" cap="none" strike="noStrike">
                <a:solidFill>
                  <a:schemeClr val="dk1"/>
                </a:solidFill>
                <a:latin typeface="Montserrat"/>
                <a:ea typeface="Montserrat"/>
                <a:cs typeface="Montserrat"/>
                <a:sym typeface="Montserrat"/>
              </a:rPr>
              <a:t> that take away from your profits and can cause uncertainty.</a:t>
            </a:r>
            <a:endParaRPr b="0" i="0" sz="1200" u="none" cap="none" strike="noStrike">
              <a:solidFill>
                <a:schemeClr val="dk1"/>
              </a:solidFill>
              <a:latin typeface="Montserrat"/>
              <a:ea typeface="Montserrat"/>
              <a:cs typeface="Montserrat"/>
              <a:sym typeface="Montserrat"/>
            </a:endParaRPr>
          </a:p>
          <a:p>
            <a:pPr indent="-190500" lvl="0" marL="190500" marR="0" rtl="0" algn="l">
              <a:lnSpc>
                <a:spcPct val="100000"/>
              </a:lnSpc>
              <a:spcBef>
                <a:spcPts val="900"/>
              </a:spcBef>
              <a:spcAft>
                <a:spcPts val="0"/>
              </a:spcAft>
              <a:buClr>
                <a:schemeClr val="dk1"/>
              </a:buClr>
              <a:buSzPts val="1200"/>
              <a:buFont typeface="Arial"/>
              <a:buChar char="•"/>
            </a:pPr>
            <a:r>
              <a:rPr b="0" i="0" lang="en" sz="1200" u="none" cap="none" strike="noStrike">
                <a:solidFill>
                  <a:schemeClr val="dk1"/>
                </a:solidFill>
                <a:latin typeface="Montserrat"/>
                <a:ea typeface="Montserrat"/>
                <a:cs typeface="Montserrat"/>
                <a:sym typeface="Montserrat"/>
              </a:rPr>
              <a:t>Figure out </a:t>
            </a:r>
            <a:r>
              <a:rPr b="1" i="0" lang="en" sz="1200" u="none" cap="none" strike="noStrike">
                <a:solidFill>
                  <a:schemeClr val="dk1"/>
                </a:solidFill>
                <a:latin typeface="Montserrat"/>
                <a:ea typeface="Montserrat"/>
                <a:cs typeface="Montserrat"/>
                <a:sym typeface="Montserrat"/>
              </a:rPr>
              <a:t>when you should borrow money</a:t>
            </a:r>
            <a:r>
              <a:rPr b="0" i="0" lang="en" sz="1200" u="none" cap="none" strike="noStrike">
                <a:solidFill>
                  <a:schemeClr val="dk1"/>
                </a:solidFill>
                <a:latin typeface="Montserrat"/>
                <a:ea typeface="Montserrat"/>
                <a:cs typeface="Montserrat"/>
                <a:sym typeface="Montserrat"/>
              </a:rPr>
              <a:t>, and </a:t>
            </a:r>
            <a:r>
              <a:rPr b="1" i="0" lang="en" sz="1200" u="none" cap="none" strike="noStrike">
                <a:solidFill>
                  <a:schemeClr val="dk1"/>
                </a:solidFill>
                <a:latin typeface="Montserrat"/>
                <a:ea typeface="Montserrat"/>
                <a:cs typeface="Montserrat"/>
                <a:sym typeface="Montserrat"/>
              </a:rPr>
              <a:t>where you should borrow money from</a:t>
            </a:r>
            <a:endParaRPr b="1" i="0" sz="1200" u="none" cap="none" strike="noStrike">
              <a:solidFill>
                <a:schemeClr val="dk1"/>
              </a:solidFill>
              <a:latin typeface="Montserrat"/>
              <a:ea typeface="Montserrat"/>
              <a:cs typeface="Montserrat"/>
              <a:sym typeface="Montserrat"/>
            </a:endParaRPr>
          </a:p>
          <a:p>
            <a:pPr indent="0" lvl="0" marL="0" marR="0" rtl="0" algn="l">
              <a:lnSpc>
                <a:spcPct val="100000"/>
              </a:lnSpc>
              <a:spcBef>
                <a:spcPts val="900"/>
              </a:spcBef>
              <a:spcAft>
                <a:spcPts val="0"/>
              </a:spcAft>
              <a:buNone/>
            </a:pPr>
            <a:r>
              <a:t/>
            </a:r>
            <a:endParaRPr b="1" sz="1200">
              <a:solidFill>
                <a:schemeClr val="dk1"/>
              </a:solidFill>
              <a:latin typeface="Montserrat"/>
              <a:ea typeface="Montserrat"/>
              <a:cs typeface="Montserrat"/>
              <a:sym typeface="Montserrat"/>
            </a:endParaRPr>
          </a:p>
          <a:p>
            <a:pPr indent="0" lvl="0" marL="0" rtl="0" algn="l">
              <a:spcBef>
                <a:spcPts val="900"/>
              </a:spcBef>
              <a:spcAft>
                <a:spcPts val="0"/>
              </a:spcAft>
              <a:buClr>
                <a:schemeClr val="dk1"/>
              </a:buClr>
              <a:buFont typeface="Arial"/>
              <a:buNone/>
            </a:pPr>
            <a:r>
              <a:t/>
            </a:r>
            <a:endParaRPr b="1">
              <a:solidFill>
                <a:srgbClr val="0070C0"/>
              </a:solidFill>
              <a:latin typeface="Montserrat"/>
              <a:ea typeface="Montserrat"/>
              <a:cs typeface="Montserrat"/>
              <a:sym typeface="Montserrat"/>
            </a:endParaRPr>
          </a:p>
          <a:p>
            <a:pPr indent="0" lvl="0" marL="0" marR="0" rtl="0" algn="l">
              <a:lnSpc>
                <a:spcPct val="100000"/>
              </a:lnSpc>
              <a:spcBef>
                <a:spcPts val="900"/>
              </a:spcBef>
              <a:spcAft>
                <a:spcPts val="900"/>
              </a:spcAft>
              <a:buNone/>
            </a:pPr>
            <a:r>
              <a:t/>
            </a:r>
            <a:endParaRPr b="1" sz="1200">
              <a:solidFill>
                <a:schemeClr val="dk1"/>
              </a:solidFill>
              <a:latin typeface="Montserrat"/>
              <a:ea typeface="Montserrat"/>
              <a:cs typeface="Montserrat"/>
              <a:sym typeface="Montserrat"/>
            </a:endParaRPr>
          </a:p>
        </p:txBody>
      </p:sp>
      <p:pic>
        <p:nvPicPr>
          <p:cNvPr id="471" name="Google Shape;471;p50"/>
          <p:cNvPicPr preferRelativeResize="0"/>
          <p:nvPr/>
        </p:nvPicPr>
        <p:blipFill rotWithShape="1">
          <a:blip r:embed="rId3">
            <a:alphaModFix/>
          </a:blip>
          <a:srcRect b="0" l="0" r="0" t="0"/>
          <a:stretch/>
        </p:blipFill>
        <p:spPr>
          <a:xfrm>
            <a:off x="5645348" y="2921003"/>
            <a:ext cx="3270800" cy="1753849"/>
          </a:xfrm>
          <a:prstGeom prst="rect">
            <a:avLst/>
          </a:prstGeom>
          <a:noFill/>
          <a:ln>
            <a:noFill/>
          </a:ln>
        </p:spPr>
      </p:pic>
      <p:grpSp>
        <p:nvGrpSpPr>
          <p:cNvPr id="472" name="Google Shape;472;p50"/>
          <p:cNvGrpSpPr/>
          <p:nvPr/>
        </p:nvGrpSpPr>
        <p:grpSpPr>
          <a:xfrm>
            <a:off x="601112" y="514657"/>
            <a:ext cx="2606326" cy="514125"/>
            <a:chOff x="801479" y="686209"/>
            <a:chExt cx="2665500" cy="685500"/>
          </a:xfrm>
        </p:grpSpPr>
        <p:sp>
          <p:nvSpPr>
            <p:cNvPr id="473" name="Google Shape;473;p50">
              <a:hlinkClick/>
            </p:cNvPr>
            <p:cNvSpPr/>
            <p:nvPr/>
          </p:nvSpPr>
          <p:spPr>
            <a:xfrm>
              <a:off x="801479" y="686209"/>
              <a:ext cx="2665500" cy="685500"/>
            </a:xfrm>
            <a:prstGeom prst="roundRect">
              <a:avLst>
                <a:gd fmla="val 31259" name="adj"/>
              </a:avLst>
            </a:prstGeom>
            <a:solidFill>
              <a:srgbClr val="0070C0"/>
            </a:solidFill>
            <a:ln cap="flat" cmpd="sng" w="12700">
              <a:solidFill>
                <a:schemeClr val="lt1"/>
              </a:solidFill>
              <a:prstDash val="solid"/>
              <a:round/>
              <a:headEnd len="sm" w="sm" type="none"/>
              <a:tailEnd len="sm" w="sm" type="none"/>
            </a:ln>
            <a:effectLst>
              <a:outerShdw blurRad="317500" rotWithShape="0" algn="tr" dir="8100000" dist="317500">
                <a:srgbClr val="000000">
                  <a:alpha val="2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ontserrat"/>
                <a:ea typeface="Montserrat"/>
                <a:cs typeface="Montserrat"/>
                <a:sym typeface="Montserrat"/>
              </a:endParaRPr>
            </a:p>
          </p:txBody>
        </p:sp>
        <p:sp>
          <p:nvSpPr>
            <p:cNvPr id="474" name="Google Shape;474;p50">
              <a:hlinkClick/>
            </p:cNvPr>
            <p:cNvSpPr/>
            <p:nvPr/>
          </p:nvSpPr>
          <p:spPr>
            <a:xfrm>
              <a:off x="850685" y="741525"/>
              <a:ext cx="2567100" cy="574800"/>
            </a:xfrm>
            <a:prstGeom prst="roundRect">
              <a:avLst>
                <a:gd fmla="val 28267" name="adj"/>
              </a:avLst>
            </a:prstGeom>
            <a:gradFill>
              <a:gsLst>
                <a:gs pos="0">
                  <a:srgbClr val="0070C0"/>
                </a:gs>
                <a:gs pos="97000">
                  <a:srgbClr val="FFFFFF">
                    <a:alpha val="40784"/>
                  </a:srgbClr>
                </a:gs>
                <a:gs pos="100000">
                  <a:srgbClr val="FFFFFF">
                    <a:alpha val="40784"/>
                  </a:srgbClr>
                </a:gs>
              </a:gsLst>
              <a:lin ang="18900044"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ontserrat"/>
                <a:ea typeface="Montserrat"/>
                <a:cs typeface="Montserrat"/>
                <a:sym typeface="Montserrat"/>
              </a:endParaRPr>
            </a:p>
          </p:txBody>
        </p:sp>
        <p:sp>
          <p:nvSpPr>
            <p:cNvPr id="475" name="Google Shape;475;p50"/>
            <p:cNvSpPr txBox="1"/>
            <p:nvPr/>
          </p:nvSpPr>
          <p:spPr>
            <a:xfrm>
              <a:off x="850684" y="842230"/>
              <a:ext cx="2567100" cy="400200"/>
            </a:xfrm>
            <a:prstGeom prst="rect">
              <a:avLst/>
            </a:prstGeom>
            <a:noFill/>
            <a:ln>
              <a:noFill/>
            </a:ln>
          </p:spPr>
          <p:txBody>
            <a:bodyPr anchorCtr="0" anchor="ctr" bIns="34275" lIns="68575" spcFirstLastPara="1" rIns="68575" wrap="square" tIns="34275">
              <a:spAutoFit/>
            </a:bodyPr>
            <a:lstStyle/>
            <a:p>
              <a:pPr indent="0" lvl="0" marL="0" marR="0" rtl="0" algn="ctr">
                <a:lnSpc>
                  <a:spcPct val="100000"/>
                </a:lnSpc>
                <a:spcBef>
                  <a:spcPts val="0"/>
                </a:spcBef>
                <a:spcAft>
                  <a:spcPts val="0"/>
                </a:spcAft>
                <a:buClr>
                  <a:schemeClr val="lt1"/>
                </a:buClr>
                <a:buSzPts val="1800"/>
                <a:buFont typeface="Libre Franklin Medium"/>
                <a:buNone/>
              </a:pPr>
              <a:r>
                <a:rPr b="1" i="0" lang="en" sz="1500" u="none" cap="none" strike="noStrike">
                  <a:solidFill>
                    <a:schemeClr val="lt1"/>
                  </a:solidFill>
                  <a:latin typeface="Montserrat"/>
                  <a:ea typeface="Montserrat"/>
                  <a:cs typeface="Montserrat"/>
                  <a:sym typeface="Montserrat"/>
                </a:rPr>
                <a:t>FINANCING</a:t>
              </a:r>
              <a:endParaRPr sz="1100"/>
            </a:p>
          </p:txBody>
        </p:sp>
      </p:grpSp>
      <p:sp>
        <p:nvSpPr>
          <p:cNvPr id="476" name="Google Shape;476;p50"/>
          <p:cNvSpPr txBox="1"/>
          <p:nvPr/>
        </p:nvSpPr>
        <p:spPr>
          <a:xfrm>
            <a:off x="601109" y="1295647"/>
            <a:ext cx="2842200" cy="2154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None/>
            </a:pPr>
            <a:r>
              <a:rPr b="1" i="0" lang="en" sz="1400" u="none" cap="none" strike="noStrike">
                <a:solidFill>
                  <a:srgbClr val="0070C0"/>
                </a:solidFill>
                <a:latin typeface="Montserrat"/>
                <a:ea typeface="Montserrat"/>
                <a:cs typeface="Montserrat"/>
                <a:sym typeface="Montserrat"/>
              </a:rPr>
              <a:t>Debt</a:t>
            </a:r>
            <a:endParaRPr sz="1100"/>
          </a:p>
        </p:txBody>
      </p:sp>
      <p:sp>
        <p:nvSpPr>
          <p:cNvPr id="477" name="Google Shape;477;p50"/>
          <p:cNvSpPr txBox="1"/>
          <p:nvPr/>
        </p:nvSpPr>
        <p:spPr>
          <a:xfrm>
            <a:off x="601100" y="2977500"/>
            <a:ext cx="4783800" cy="155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0070C0"/>
                </a:solidFill>
                <a:latin typeface="Montserrat"/>
                <a:ea typeface="Montserrat"/>
                <a:cs typeface="Montserrat"/>
                <a:sym typeface="Montserrat"/>
              </a:rPr>
              <a:t>Business credits</a:t>
            </a:r>
            <a:endParaRPr b="1">
              <a:solidFill>
                <a:srgbClr val="0070C0"/>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t/>
            </a:r>
            <a:endParaRPr b="1">
              <a:solidFill>
                <a:srgbClr val="0070C0"/>
              </a:solidFill>
              <a:latin typeface="Montserrat"/>
              <a:ea typeface="Montserrat"/>
              <a:cs typeface="Montserrat"/>
              <a:sym typeface="Montserrat"/>
            </a:endParaRPr>
          </a:p>
          <a:p>
            <a:pPr indent="-185737" lvl="0" marL="211137" rtl="0" algn="l">
              <a:spcBef>
                <a:spcPts val="0"/>
              </a:spcBef>
              <a:spcAft>
                <a:spcPts val="0"/>
              </a:spcAft>
              <a:buClr>
                <a:schemeClr val="dk1"/>
              </a:buClr>
              <a:buSzPts val="1200"/>
              <a:buFont typeface="Montserrat"/>
              <a:buChar char="•"/>
            </a:pPr>
            <a:r>
              <a:rPr lang="en" sz="1200">
                <a:solidFill>
                  <a:schemeClr val="dk1"/>
                </a:solidFill>
                <a:latin typeface="Montserrat"/>
                <a:ea typeface="Montserrat"/>
                <a:cs typeface="Montserrat"/>
                <a:sym typeface="Montserrat"/>
              </a:rPr>
              <a:t>Before a company lends you money, it wants to know that </a:t>
            </a:r>
            <a:r>
              <a:rPr b="1" lang="en" sz="1200">
                <a:solidFill>
                  <a:schemeClr val="dk1"/>
                </a:solidFill>
                <a:latin typeface="Montserrat"/>
                <a:ea typeface="Montserrat"/>
                <a:cs typeface="Montserrat"/>
                <a:sym typeface="Montserrat"/>
              </a:rPr>
              <a:t>you're capable and willing to repay the debt. </a:t>
            </a:r>
            <a:r>
              <a:rPr lang="en" sz="1200">
                <a:solidFill>
                  <a:schemeClr val="dk1"/>
                </a:solidFill>
                <a:latin typeface="Montserrat"/>
                <a:ea typeface="Montserrat"/>
                <a:cs typeface="Montserrat"/>
                <a:sym typeface="Montserrat"/>
              </a:rPr>
              <a:t> </a:t>
            </a:r>
            <a:endParaRPr sz="1200">
              <a:solidFill>
                <a:schemeClr val="dk1"/>
              </a:solidFill>
              <a:latin typeface="Montserrat"/>
              <a:ea typeface="Montserrat"/>
              <a:cs typeface="Montserrat"/>
              <a:sym typeface="Montserrat"/>
            </a:endParaRPr>
          </a:p>
          <a:p>
            <a:pPr indent="-185737" lvl="0" marL="211137" rtl="0" algn="l">
              <a:spcBef>
                <a:spcPts val="1200"/>
              </a:spcBef>
              <a:spcAft>
                <a:spcPts val="0"/>
              </a:spcAft>
              <a:buClr>
                <a:schemeClr val="dk1"/>
              </a:buClr>
              <a:buSzPts val="1200"/>
              <a:buFont typeface="Montserrat"/>
              <a:buChar char="•"/>
            </a:pPr>
            <a:r>
              <a:rPr lang="en" sz="1200">
                <a:solidFill>
                  <a:schemeClr val="dk1"/>
                </a:solidFill>
                <a:latin typeface="Montserrat"/>
                <a:ea typeface="Montserrat"/>
                <a:cs typeface="Montserrat"/>
                <a:sym typeface="Montserrat"/>
              </a:rPr>
              <a:t>Lenders may want to determining your business credit score.</a:t>
            </a:r>
            <a:endParaRPr sz="12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sz="1600">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1" name="Shape 481"/>
        <p:cNvGrpSpPr/>
        <p:nvPr/>
      </p:nvGrpSpPr>
      <p:grpSpPr>
        <a:xfrm>
          <a:off x="0" y="0"/>
          <a:ext cx="0" cy="0"/>
          <a:chOff x="0" y="0"/>
          <a:chExt cx="0" cy="0"/>
        </a:xfrm>
      </p:grpSpPr>
      <p:sp>
        <p:nvSpPr>
          <p:cNvPr id="482" name="Google Shape;482;p51"/>
          <p:cNvSpPr/>
          <p:nvPr/>
        </p:nvSpPr>
        <p:spPr>
          <a:xfrm>
            <a:off x="171000" y="82375"/>
            <a:ext cx="8807100" cy="771900"/>
          </a:xfrm>
          <a:prstGeom prst="roundRect">
            <a:avLst>
              <a:gd fmla="val 9509" name="adj"/>
            </a:avLst>
          </a:prstGeom>
          <a:solidFill>
            <a:schemeClr val="accent1"/>
          </a:solidFill>
          <a:ln>
            <a:noFill/>
          </a:ln>
          <a:effectLst>
            <a:outerShdw blurRad="101600" rotWithShape="0" algn="ctr" dir="5400000" dist="76200">
              <a:srgbClr val="000000">
                <a:alpha val="149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100" u="none" cap="none" strike="noStrike">
              <a:solidFill>
                <a:schemeClr val="lt1"/>
              </a:solidFill>
              <a:latin typeface="Arial"/>
              <a:ea typeface="Arial"/>
              <a:cs typeface="Arial"/>
              <a:sym typeface="Arial"/>
            </a:endParaRPr>
          </a:p>
        </p:txBody>
      </p:sp>
      <p:sp>
        <p:nvSpPr>
          <p:cNvPr id="483" name="Google Shape;483;p51"/>
          <p:cNvSpPr txBox="1"/>
          <p:nvPr/>
        </p:nvSpPr>
        <p:spPr>
          <a:xfrm>
            <a:off x="292047" y="268375"/>
            <a:ext cx="8559900" cy="369300"/>
          </a:xfrm>
          <a:prstGeom prst="rect">
            <a:avLst/>
          </a:prstGeom>
          <a:noFill/>
          <a:ln>
            <a:noFill/>
          </a:ln>
        </p:spPr>
        <p:txBody>
          <a:bodyPr anchorCtr="0" anchor="t" bIns="0" lIns="0" spcFirstLastPara="1" rIns="0" wrap="square" tIns="0">
            <a:spAutoFit/>
          </a:bodyPr>
          <a:lstStyle/>
          <a:p>
            <a:pPr indent="0" lvl="0" marL="0" marR="0" rtl="0" algn="ctr">
              <a:lnSpc>
                <a:spcPct val="134000"/>
              </a:lnSpc>
              <a:spcBef>
                <a:spcPts val="0"/>
              </a:spcBef>
              <a:spcAft>
                <a:spcPts val="0"/>
              </a:spcAft>
              <a:buNone/>
            </a:pPr>
            <a:r>
              <a:rPr b="1" lang="en" sz="2400">
                <a:latin typeface="Montserrat"/>
                <a:ea typeface="Montserrat"/>
                <a:cs typeface="Montserrat"/>
                <a:sym typeface="Montserrat"/>
              </a:rPr>
              <a:t>Are you eligible to take bank loans?</a:t>
            </a:r>
            <a:endParaRPr b="1" sz="2400">
              <a:latin typeface="Montserrat"/>
              <a:ea typeface="Montserrat"/>
              <a:cs typeface="Montserrat"/>
              <a:sym typeface="Montserrat"/>
            </a:endParaRPr>
          </a:p>
        </p:txBody>
      </p:sp>
      <p:sp>
        <p:nvSpPr>
          <p:cNvPr id="484" name="Google Shape;484;p51"/>
          <p:cNvSpPr txBox="1"/>
          <p:nvPr/>
        </p:nvSpPr>
        <p:spPr>
          <a:xfrm>
            <a:off x="608556" y="1270901"/>
            <a:ext cx="3670200" cy="30015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Clr>
                <a:schemeClr val="dk1"/>
              </a:buClr>
              <a:buSzPts val="1100"/>
              <a:buFont typeface="Arial"/>
              <a:buNone/>
            </a:pPr>
            <a:r>
              <a:rPr b="1" lang="en" sz="1500">
                <a:solidFill>
                  <a:srgbClr val="2C341F"/>
                </a:solidFill>
                <a:latin typeface="Montserrat"/>
                <a:ea typeface="Montserrat"/>
                <a:cs typeface="Montserrat"/>
                <a:sym typeface="Montserrat"/>
              </a:rPr>
              <a:t>✓ NO DEBT</a:t>
            </a:r>
            <a:endParaRPr b="1" sz="1500">
              <a:solidFill>
                <a:srgbClr val="2C341F"/>
              </a:solidFill>
              <a:latin typeface="Montserrat"/>
              <a:ea typeface="Montserrat"/>
              <a:cs typeface="Montserrat"/>
              <a:sym typeface="Montserrat"/>
            </a:endParaRPr>
          </a:p>
          <a:p>
            <a:pPr indent="0" lvl="0" marL="0" rtl="0" algn="l">
              <a:lnSpc>
                <a:spcPct val="120000"/>
              </a:lnSpc>
              <a:spcBef>
                <a:spcPts val="0"/>
              </a:spcBef>
              <a:spcAft>
                <a:spcPts val="0"/>
              </a:spcAft>
              <a:buClr>
                <a:schemeClr val="dk1"/>
              </a:buClr>
              <a:buSzPts val="1100"/>
              <a:buFont typeface="Arial"/>
              <a:buNone/>
            </a:pPr>
            <a:r>
              <a:t/>
            </a:r>
            <a:endParaRPr b="1" sz="1500">
              <a:solidFill>
                <a:srgbClr val="2C341F"/>
              </a:solidFill>
              <a:latin typeface="Montserrat"/>
              <a:ea typeface="Montserrat"/>
              <a:cs typeface="Montserrat"/>
              <a:sym typeface="Montserrat"/>
            </a:endParaRPr>
          </a:p>
          <a:p>
            <a:pPr indent="0" lvl="0" marL="0" rtl="0" algn="l">
              <a:lnSpc>
                <a:spcPct val="120000"/>
              </a:lnSpc>
              <a:spcBef>
                <a:spcPts val="0"/>
              </a:spcBef>
              <a:spcAft>
                <a:spcPts val="0"/>
              </a:spcAft>
              <a:buClr>
                <a:schemeClr val="dk1"/>
              </a:buClr>
              <a:buSzPts val="1100"/>
              <a:buFont typeface="Arial"/>
              <a:buNone/>
            </a:pPr>
            <a:r>
              <a:rPr b="1" lang="en" sz="1500">
                <a:solidFill>
                  <a:srgbClr val="2C341F"/>
                </a:solidFill>
                <a:latin typeface="Montserrat"/>
                <a:ea typeface="Montserrat"/>
                <a:cs typeface="Montserrat"/>
                <a:sym typeface="Montserrat"/>
              </a:rPr>
              <a:t>✓ NEVER EXPERIENCED BANKRUPTCY</a:t>
            </a:r>
            <a:endParaRPr b="1" sz="1500">
              <a:solidFill>
                <a:srgbClr val="2C341F"/>
              </a:solidFill>
              <a:latin typeface="Montserrat"/>
              <a:ea typeface="Montserrat"/>
              <a:cs typeface="Montserrat"/>
              <a:sym typeface="Montserrat"/>
            </a:endParaRPr>
          </a:p>
          <a:p>
            <a:pPr indent="0" lvl="0" marL="0" rtl="0" algn="l">
              <a:lnSpc>
                <a:spcPct val="120000"/>
              </a:lnSpc>
              <a:spcBef>
                <a:spcPts val="0"/>
              </a:spcBef>
              <a:spcAft>
                <a:spcPts val="0"/>
              </a:spcAft>
              <a:buClr>
                <a:schemeClr val="dk1"/>
              </a:buClr>
              <a:buSzPts val="1100"/>
              <a:buFont typeface="Arial"/>
              <a:buNone/>
            </a:pPr>
            <a:r>
              <a:t/>
            </a:r>
            <a:endParaRPr b="1" sz="1500">
              <a:solidFill>
                <a:srgbClr val="2C341F"/>
              </a:solidFill>
              <a:latin typeface="Montserrat"/>
              <a:ea typeface="Montserrat"/>
              <a:cs typeface="Montserrat"/>
              <a:sym typeface="Montserrat"/>
            </a:endParaRPr>
          </a:p>
          <a:p>
            <a:pPr indent="0" lvl="0" marL="0" rtl="0" algn="l">
              <a:lnSpc>
                <a:spcPct val="120000"/>
              </a:lnSpc>
              <a:spcBef>
                <a:spcPts val="0"/>
              </a:spcBef>
              <a:spcAft>
                <a:spcPts val="0"/>
              </a:spcAft>
              <a:buClr>
                <a:schemeClr val="dk1"/>
              </a:buClr>
              <a:buSzPts val="1100"/>
              <a:buFont typeface="Arial"/>
              <a:buNone/>
            </a:pPr>
            <a:r>
              <a:rPr b="1" lang="en" sz="1500">
                <a:solidFill>
                  <a:srgbClr val="2C341F"/>
                </a:solidFill>
                <a:latin typeface="Montserrat"/>
                <a:ea typeface="Montserrat"/>
                <a:cs typeface="Montserrat"/>
                <a:sym typeface="Montserrat"/>
              </a:rPr>
              <a:t>✓ ABLE TO PAY LOAN MONEY</a:t>
            </a:r>
            <a:endParaRPr b="1" sz="1500">
              <a:solidFill>
                <a:srgbClr val="2C341F"/>
              </a:solidFill>
              <a:latin typeface="Montserrat"/>
              <a:ea typeface="Montserrat"/>
              <a:cs typeface="Montserrat"/>
              <a:sym typeface="Montserrat"/>
            </a:endParaRPr>
          </a:p>
          <a:p>
            <a:pPr indent="0" lvl="0" marL="0" rtl="0" algn="l">
              <a:lnSpc>
                <a:spcPct val="120000"/>
              </a:lnSpc>
              <a:spcBef>
                <a:spcPts val="0"/>
              </a:spcBef>
              <a:spcAft>
                <a:spcPts val="0"/>
              </a:spcAft>
              <a:buClr>
                <a:schemeClr val="dk1"/>
              </a:buClr>
              <a:buSzPts val="1100"/>
              <a:buFont typeface="Arial"/>
              <a:buNone/>
            </a:pPr>
            <a:r>
              <a:t/>
            </a:r>
            <a:endParaRPr b="1" sz="1500">
              <a:solidFill>
                <a:srgbClr val="2C341F"/>
              </a:solidFill>
              <a:latin typeface="Montserrat"/>
              <a:ea typeface="Montserrat"/>
              <a:cs typeface="Montserrat"/>
              <a:sym typeface="Montserrat"/>
            </a:endParaRPr>
          </a:p>
          <a:p>
            <a:pPr indent="0" lvl="0" marL="0" rtl="0" algn="l">
              <a:lnSpc>
                <a:spcPct val="120000"/>
              </a:lnSpc>
              <a:spcBef>
                <a:spcPts val="0"/>
              </a:spcBef>
              <a:spcAft>
                <a:spcPts val="0"/>
              </a:spcAft>
              <a:buClr>
                <a:schemeClr val="dk1"/>
              </a:buClr>
              <a:buSzPts val="1100"/>
              <a:buFont typeface="Arial"/>
              <a:buNone/>
            </a:pPr>
            <a:r>
              <a:rPr b="1" lang="en" sz="1500">
                <a:solidFill>
                  <a:srgbClr val="2C341F"/>
                </a:solidFill>
                <a:latin typeface="Montserrat"/>
                <a:ea typeface="Montserrat"/>
                <a:cs typeface="Montserrat"/>
                <a:sym typeface="Montserrat"/>
              </a:rPr>
              <a:t>✓ PAY BILLS ON TIME</a:t>
            </a:r>
            <a:endParaRPr b="1" sz="1500">
              <a:solidFill>
                <a:srgbClr val="2C341F"/>
              </a:solidFill>
              <a:latin typeface="Montserrat"/>
              <a:ea typeface="Montserrat"/>
              <a:cs typeface="Montserrat"/>
              <a:sym typeface="Montserrat"/>
            </a:endParaRPr>
          </a:p>
          <a:p>
            <a:pPr indent="0" lvl="0" marL="0" rtl="0" algn="l">
              <a:lnSpc>
                <a:spcPct val="120000"/>
              </a:lnSpc>
              <a:spcBef>
                <a:spcPts val="0"/>
              </a:spcBef>
              <a:spcAft>
                <a:spcPts val="0"/>
              </a:spcAft>
              <a:buClr>
                <a:schemeClr val="dk1"/>
              </a:buClr>
              <a:buSzPts val="1100"/>
              <a:buFont typeface="Arial"/>
              <a:buNone/>
            </a:pPr>
            <a:r>
              <a:t/>
            </a:r>
            <a:endParaRPr b="1" sz="1500">
              <a:solidFill>
                <a:srgbClr val="2C341F"/>
              </a:solidFill>
              <a:latin typeface="Montserrat"/>
              <a:ea typeface="Montserrat"/>
              <a:cs typeface="Montserrat"/>
              <a:sym typeface="Montserrat"/>
            </a:endParaRPr>
          </a:p>
          <a:p>
            <a:pPr indent="0" lvl="0" marL="0" rtl="0" algn="l">
              <a:lnSpc>
                <a:spcPct val="120000"/>
              </a:lnSpc>
              <a:spcBef>
                <a:spcPts val="0"/>
              </a:spcBef>
              <a:spcAft>
                <a:spcPts val="0"/>
              </a:spcAft>
              <a:buClr>
                <a:schemeClr val="dk1"/>
              </a:buClr>
              <a:buSzPts val="1100"/>
              <a:buFont typeface="Arial"/>
              <a:buNone/>
            </a:pPr>
            <a:r>
              <a:rPr b="1" lang="en" sz="1500">
                <a:solidFill>
                  <a:srgbClr val="2C341F"/>
                </a:solidFill>
                <a:latin typeface="Montserrat"/>
                <a:ea typeface="Montserrat"/>
                <a:cs typeface="Montserrat"/>
                <a:sym typeface="Montserrat"/>
              </a:rPr>
              <a:t>✓ HAVE EMERGENCY SAVINGS</a:t>
            </a:r>
            <a:endParaRPr b="1" sz="1500">
              <a:solidFill>
                <a:srgbClr val="2C341F"/>
              </a:solidFill>
              <a:latin typeface="Montserrat"/>
              <a:ea typeface="Montserrat"/>
              <a:cs typeface="Montserrat"/>
              <a:sym typeface="Montserrat"/>
            </a:endParaRPr>
          </a:p>
          <a:p>
            <a:pPr indent="0" lvl="0" marL="0" rtl="0" algn="l">
              <a:lnSpc>
                <a:spcPct val="120000"/>
              </a:lnSpc>
              <a:spcBef>
                <a:spcPts val="0"/>
              </a:spcBef>
              <a:spcAft>
                <a:spcPts val="0"/>
              </a:spcAft>
              <a:buNone/>
            </a:pPr>
            <a:r>
              <a:t/>
            </a:r>
            <a:endParaRPr b="1" sz="1500">
              <a:solidFill>
                <a:srgbClr val="2C341F"/>
              </a:solidFill>
              <a:latin typeface="Montserrat"/>
              <a:ea typeface="Montserrat"/>
              <a:cs typeface="Montserrat"/>
              <a:sym typeface="Montserrat"/>
            </a:endParaRPr>
          </a:p>
        </p:txBody>
      </p:sp>
      <p:sp>
        <p:nvSpPr>
          <p:cNvPr id="485" name="Google Shape;485;p51"/>
          <p:cNvSpPr txBox="1"/>
          <p:nvPr/>
        </p:nvSpPr>
        <p:spPr>
          <a:xfrm>
            <a:off x="4931750" y="1270900"/>
            <a:ext cx="3670200" cy="35556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Clr>
                <a:schemeClr val="dk1"/>
              </a:buClr>
              <a:buSzPts val="1100"/>
              <a:buFont typeface="Arial"/>
              <a:buNone/>
            </a:pPr>
            <a:r>
              <a:rPr b="1" lang="en" sz="1500">
                <a:solidFill>
                  <a:srgbClr val="2C341F"/>
                </a:solidFill>
                <a:latin typeface="Montserrat"/>
                <a:ea typeface="Montserrat"/>
                <a:cs typeface="Montserrat"/>
                <a:sym typeface="Montserrat"/>
              </a:rPr>
              <a:t>X HAS A LOT OF DEBT</a:t>
            </a:r>
            <a:endParaRPr b="1" sz="1500">
              <a:solidFill>
                <a:srgbClr val="2C341F"/>
              </a:solidFill>
              <a:latin typeface="Montserrat"/>
              <a:ea typeface="Montserrat"/>
              <a:cs typeface="Montserrat"/>
              <a:sym typeface="Montserrat"/>
            </a:endParaRPr>
          </a:p>
          <a:p>
            <a:pPr indent="0" lvl="0" marL="0" rtl="0" algn="l">
              <a:lnSpc>
                <a:spcPct val="120000"/>
              </a:lnSpc>
              <a:spcBef>
                <a:spcPts val="0"/>
              </a:spcBef>
              <a:spcAft>
                <a:spcPts val="0"/>
              </a:spcAft>
              <a:buClr>
                <a:schemeClr val="dk1"/>
              </a:buClr>
              <a:buSzPts val="1100"/>
              <a:buFont typeface="Arial"/>
              <a:buNone/>
            </a:pPr>
            <a:r>
              <a:t/>
            </a:r>
            <a:endParaRPr b="1" sz="1500">
              <a:solidFill>
                <a:srgbClr val="2C341F"/>
              </a:solidFill>
              <a:latin typeface="Montserrat"/>
              <a:ea typeface="Montserrat"/>
              <a:cs typeface="Montserrat"/>
              <a:sym typeface="Montserrat"/>
            </a:endParaRPr>
          </a:p>
          <a:p>
            <a:pPr indent="0" lvl="0" marL="0" rtl="0" algn="l">
              <a:lnSpc>
                <a:spcPct val="120000"/>
              </a:lnSpc>
              <a:spcBef>
                <a:spcPts val="0"/>
              </a:spcBef>
              <a:spcAft>
                <a:spcPts val="0"/>
              </a:spcAft>
              <a:buClr>
                <a:schemeClr val="dk1"/>
              </a:buClr>
              <a:buSzPts val="1100"/>
              <a:buFont typeface="Arial"/>
              <a:buNone/>
            </a:pPr>
            <a:r>
              <a:rPr b="1" lang="en" sz="1500">
                <a:solidFill>
                  <a:srgbClr val="2C341F"/>
                </a:solidFill>
                <a:latin typeface="Montserrat"/>
                <a:ea typeface="Montserrat"/>
                <a:cs typeface="Montserrat"/>
                <a:sym typeface="Montserrat"/>
              </a:rPr>
              <a:t>X BORROWS AN UNREALISTIC AMOUNT</a:t>
            </a:r>
            <a:endParaRPr b="1" sz="1500">
              <a:solidFill>
                <a:srgbClr val="2C341F"/>
              </a:solidFill>
              <a:latin typeface="Montserrat"/>
              <a:ea typeface="Montserrat"/>
              <a:cs typeface="Montserrat"/>
              <a:sym typeface="Montserrat"/>
            </a:endParaRPr>
          </a:p>
          <a:p>
            <a:pPr indent="0" lvl="0" marL="0" rtl="0" algn="l">
              <a:lnSpc>
                <a:spcPct val="120000"/>
              </a:lnSpc>
              <a:spcBef>
                <a:spcPts val="0"/>
              </a:spcBef>
              <a:spcAft>
                <a:spcPts val="0"/>
              </a:spcAft>
              <a:buClr>
                <a:schemeClr val="dk1"/>
              </a:buClr>
              <a:buSzPts val="1100"/>
              <a:buFont typeface="Arial"/>
              <a:buNone/>
            </a:pPr>
            <a:r>
              <a:t/>
            </a:r>
            <a:endParaRPr b="1" sz="1500">
              <a:solidFill>
                <a:srgbClr val="2C341F"/>
              </a:solidFill>
              <a:latin typeface="Montserrat"/>
              <a:ea typeface="Montserrat"/>
              <a:cs typeface="Montserrat"/>
              <a:sym typeface="Montserrat"/>
            </a:endParaRPr>
          </a:p>
          <a:p>
            <a:pPr indent="0" lvl="0" marL="0" rtl="0" algn="l">
              <a:lnSpc>
                <a:spcPct val="120000"/>
              </a:lnSpc>
              <a:spcBef>
                <a:spcPts val="0"/>
              </a:spcBef>
              <a:spcAft>
                <a:spcPts val="0"/>
              </a:spcAft>
              <a:buNone/>
            </a:pPr>
            <a:r>
              <a:rPr b="1" lang="en" sz="1500">
                <a:solidFill>
                  <a:srgbClr val="2C341F"/>
                </a:solidFill>
                <a:latin typeface="Montserrat"/>
                <a:ea typeface="Montserrat"/>
                <a:cs typeface="Montserrat"/>
                <a:sym typeface="Montserrat"/>
              </a:rPr>
              <a:t>X DOES NOT MEET THE REQUIREMENTS OF THE BORROWER</a:t>
            </a:r>
            <a:endParaRPr b="1" sz="1500">
              <a:solidFill>
                <a:srgbClr val="2C341F"/>
              </a:solidFill>
              <a:latin typeface="Montserrat"/>
              <a:ea typeface="Montserrat"/>
              <a:cs typeface="Montserrat"/>
              <a:sym typeface="Montserrat"/>
            </a:endParaRPr>
          </a:p>
          <a:p>
            <a:pPr indent="0" lvl="0" marL="0" rtl="0" algn="l">
              <a:lnSpc>
                <a:spcPct val="120000"/>
              </a:lnSpc>
              <a:spcBef>
                <a:spcPts val="0"/>
              </a:spcBef>
              <a:spcAft>
                <a:spcPts val="0"/>
              </a:spcAft>
              <a:buNone/>
            </a:pPr>
            <a:r>
              <a:t/>
            </a:r>
            <a:endParaRPr b="1" sz="1500">
              <a:solidFill>
                <a:srgbClr val="2C341F"/>
              </a:solidFill>
              <a:latin typeface="Montserrat"/>
              <a:ea typeface="Montserrat"/>
              <a:cs typeface="Montserrat"/>
              <a:sym typeface="Montserrat"/>
            </a:endParaRPr>
          </a:p>
          <a:p>
            <a:pPr indent="0" lvl="0" marL="0" rtl="0" algn="l">
              <a:lnSpc>
                <a:spcPct val="120000"/>
              </a:lnSpc>
              <a:spcBef>
                <a:spcPts val="0"/>
              </a:spcBef>
              <a:spcAft>
                <a:spcPts val="0"/>
              </a:spcAft>
              <a:buNone/>
            </a:pPr>
            <a:r>
              <a:rPr b="1" lang="en" sz="1500">
                <a:solidFill>
                  <a:srgbClr val="2C341F"/>
                </a:solidFill>
                <a:latin typeface="Montserrat"/>
                <a:ea typeface="Montserrat"/>
                <a:cs typeface="Montserrat"/>
                <a:sym typeface="Montserrat"/>
              </a:rPr>
              <a:t>X DOES NOT HAVE EMERGENCY MONEY</a:t>
            </a:r>
            <a:endParaRPr b="1" sz="1500">
              <a:solidFill>
                <a:srgbClr val="2C341F"/>
              </a:solidFill>
              <a:latin typeface="Montserrat"/>
              <a:ea typeface="Montserrat"/>
              <a:cs typeface="Montserrat"/>
              <a:sym typeface="Montserrat"/>
            </a:endParaRPr>
          </a:p>
          <a:p>
            <a:pPr indent="0" lvl="0" marL="0" rtl="0" algn="l">
              <a:lnSpc>
                <a:spcPct val="120000"/>
              </a:lnSpc>
              <a:spcBef>
                <a:spcPts val="0"/>
              </a:spcBef>
              <a:spcAft>
                <a:spcPts val="0"/>
              </a:spcAft>
              <a:buClr>
                <a:schemeClr val="dk1"/>
              </a:buClr>
              <a:buSzPts val="1100"/>
              <a:buFont typeface="Arial"/>
              <a:buNone/>
            </a:pPr>
            <a:r>
              <a:t/>
            </a:r>
            <a:endParaRPr b="1" sz="1500">
              <a:solidFill>
                <a:srgbClr val="2C341F"/>
              </a:solidFill>
              <a:latin typeface="Montserrat"/>
              <a:ea typeface="Montserrat"/>
              <a:cs typeface="Montserrat"/>
              <a:sym typeface="Montserrat"/>
            </a:endParaRPr>
          </a:p>
          <a:p>
            <a:pPr indent="0" lvl="0" marL="0" rtl="0" algn="l">
              <a:lnSpc>
                <a:spcPct val="120000"/>
              </a:lnSpc>
              <a:spcBef>
                <a:spcPts val="0"/>
              </a:spcBef>
              <a:spcAft>
                <a:spcPts val="0"/>
              </a:spcAft>
              <a:buNone/>
            </a:pPr>
            <a:r>
              <a:t/>
            </a:r>
            <a:endParaRPr b="1" sz="1500">
              <a:solidFill>
                <a:srgbClr val="2C341F"/>
              </a:solidFill>
              <a:latin typeface="Montserrat"/>
              <a:ea typeface="Montserrat"/>
              <a:cs typeface="Montserrat"/>
              <a:sym typeface="Montserr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0" name="Shape 490"/>
        <p:cNvGrpSpPr/>
        <p:nvPr/>
      </p:nvGrpSpPr>
      <p:grpSpPr>
        <a:xfrm>
          <a:off x="0" y="0"/>
          <a:ext cx="0" cy="0"/>
          <a:chOff x="0" y="0"/>
          <a:chExt cx="0" cy="0"/>
        </a:xfrm>
      </p:grpSpPr>
      <p:pic>
        <p:nvPicPr>
          <p:cNvPr id="491" name="Google Shape;491;p52"/>
          <p:cNvPicPr preferRelativeResize="0"/>
          <p:nvPr/>
        </p:nvPicPr>
        <p:blipFill rotWithShape="1">
          <a:blip r:embed="rId3">
            <a:alphaModFix/>
          </a:blip>
          <a:srcRect b="0" l="0" r="0" t="0"/>
          <a:stretch/>
        </p:blipFill>
        <p:spPr>
          <a:xfrm>
            <a:off x="4615789" y="1693069"/>
            <a:ext cx="4528206" cy="2914259"/>
          </a:xfrm>
          <a:prstGeom prst="rect">
            <a:avLst/>
          </a:prstGeom>
          <a:noFill/>
          <a:ln>
            <a:noFill/>
          </a:ln>
        </p:spPr>
      </p:pic>
      <p:sp>
        <p:nvSpPr>
          <p:cNvPr id="492" name="Google Shape;492;p52"/>
          <p:cNvSpPr txBox="1"/>
          <p:nvPr/>
        </p:nvSpPr>
        <p:spPr>
          <a:xfrm>
            <a:off x="607910" y="1638534"/>
            <a:ext cx="4878600" cy="369300"/>
          </a:xfrm>
          <a:prstGeom prst="rect">
            <a:avLst/>
          </a:prstGeom>
          <a:noFill/>
          <a:ln>
            <a:noFill/>
          </a:ln>
        </p:spPr>
        <p:txBody>
          <a:bodyPr anchorCtr="0" anchor="t" bIns="0" lIns="0" spcFirstLastPara="1" rIns="0" wrap="square" tIns="0">
            <a:spAutoFit/>
          </a:bodyPr>
          <a:lstStyle/>
          <a:p>
            <a:pPr indent="-152400" lvl="0" marL="215900" marR="0" rtl="0" algn="l">
              <a:lnSpc>
                <a:spcPct val="100000"/>
              </a:lnSpc>
              <a:spcBef>
                <a:spcPts val="0"/>
              </a:spcBef>
              <a:spcAft>
                <a:spcPts val="0"/>
              </a:spcAft>
              <a:buClr>
                <a:schemeClr val="dk1"/>
              </a:buClr>
              <a:buSzPts val="1200"/>
              <a:buFont typeface="Arial"/>
              <a:buChar char="•"/>
            </a:pPr>
            <a:r>
              <a:rPr b="0" i="0" lang="en" sz="1200" u="none" cap="none" strike="noStrike">
                <a:solidFill>
                  <a:srgbClr val="000000"/>
                </a:solidFill>
                <a:latin typeface="Montserrat"/>
                <a:ea typeface="Montserrat"/>
                <a:cs typeface="Montserrat"/>
                <a:sym typeface="Montserrat"/>
              </a:rPr>
              <a:t>Involves using a variety of technologies to increase efficiency (converting paper processes to digital ones).</a:t>
            </a:r>
            <a:endParaRPr sz="1100"/>
          </a:p>
        </p:txBody>
      </p:sp>
      <p:sp>
        <p:nvSpPr>
          <p:cNvPr id="493" name="Google Shape;493;p52"/>
          <p:cNvSpPr/>
          <p:nvPr/>
        </p:nvSpPr>
        <p:spPr>
          <a:xfrm>
            <a:off x="607900" y="608025"/>
            <a:ext cx="2386800" cy="503700"/>
          </a:xfrm>
          <a:prstGeom prst="roundRect">
            <a:avLst>
              <a:gd fmla="val 16667" name="adj"/>
            </a:avLst>
          </a:prstGeom>
          <a:gradFill>
            <a:gsLst>
              <a:gs pos="0">
                <a:srgbClr val="FFC982"/>
              </a:gs>
              <a:gs pos="100000">
                <a:srgbClr val="F58F09"/>
              </a:gs>
            </a:gsLst>
            <a:lin ang="5400012" scaled="0"/>
          </a:gradFill>
          <a:ln cap="flat" cmpd="sng" w="19050">
            <a:solidFill>
              <a:srgbClr val="FFC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94" name="Google Shape;494;p52"/>
          <p:cNvSpPr txBox="1"/>
          <p:nvPr/>
        </p:nvSpPr>
        <p:spPr>
          <a:xfrm>
            <a:off x="601109" y="1267422"/>
            <a:ext cx="2842200" cy="2154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None/>
            </a:pPr>
            <a:r>
              <a:rPr b="1" i="0" lang="en" sz="1400" u="none" cap="none" strike="noStrike">
                <a:solidFill>
                  <a:srgbClr val="E6AF00"/>
                </a:solidFill>
                <a:latin typeface="Montserrat"/>
                <a:ea typeface="Montserrat"/>
                <a:cs typeface="Montserrat"/>
                <a:sym typeface="Montserrat"/>
              </a:rPr>
              <a:t>What is business digitization?</a:t>
            </a:r>
            <a:endParaRPr sz="1100">
              <a:solidFill>
                <a:srgbClr val="E6AF00"/>
              </a:solidFill>
            </a:endParaRPr>
          </a:p>
        </p:txBody>
      </p:sp>
      <p:sp>
        <p:nvSpPr>
          <p:cNvPr id="495" name="Google Shape;495;p52"/>
          <p:cNvSpPr txBox="1"/>
          <p:nvPr/>
        </p:nvSpPr>
        <p:spPr>
          <a:xfrm>
            <a:off x="607910" y="2196618"/>
            <a:ext cx="4149900" cy="1454700"/>
          </a:xfrm>
          <a:prstGeom prst="rect">
            <a:avLst/>
          </a:prstGeom>
          <a:noFill/>
          <a:ln>
            <a:noFill/>
          </a:ln>
        </p:spPr>
        <p:txBody>
          <a:bodyPr anchorCtr="0" anchor="t" bIns="34275" lIns="68575" spcFirstLastPara="1" rIns="68575" wrap="square" tIns="34275">
            <a:spAutoFit/>
          </a:bodyPr>
          <a:lstStyle/>
          <a:p>
            <a:pPr indent="-127000" lvl="0" marL="127000" marR="0" rtl="0" algn="l">
              <a:lnSpc>
                <a:spcPct val="100000"/>
              </a:lnSpc>
              <a:spcBef>
                <a:spcPts val="0"/>
              </a:spcBef>
              <a:spcAft>
                <a:spcPts val="0"/>
              </a:spcAft>
              <a:buClr>
                <a:srgbClr val="000000"/>
              </a:buClr>
              <a:buSzPts val="1200"/>
              <a:buFont typeface="Arial"/>
              <a:buChar char="•"/>
            </a:pPr>
            <a:r>
              <a:rPr b="1" i="0" lang="en" sz="1200" u="none" cap="none" strike="noStrike">
                <a:solidFill>
                  <a:srgbClr val="000000"/>
                </a:solidFill>
                <a:latin typeface="Montserrat"/>
                <a:ea typeface="Montserrat"/>
                <a:cs typeface="Montserrat"/>
                <a:sym typeface="Montserrat"/>
              </a:rPr>
              <a:t>Ways you can digitize your business:</a:t>
            </a:r>
            <a:endParaRPr sz="1100"/>
          </a:p>
          <a:p>
            <a:pPr indent="-177800" lvl="0" marL="304800" marR="0" rtl="0" algn="l">
              <a:lnSpc>
                <a:spcPct val="100000"/>
              </a:lnSpc>
              <a:spcBef>
                <a:spcPts val="900"/>
              </a:spcBef>
              <a:spcAft>
                <a:spcPts val="0"/>
              </a:spcAft>
              <a:buClr>
                <a:schemeClr val="dk1"/>
              </a:buClr>
              <a:buSzPts val="1200"/>
              <a:buFont typeface="Libre Franklin"/>
              <a:buChar char="-"/>
            </a:pPr>
            <a:r>
              <a:rPr b="0" i="0" lang="en" sz="1200" u="none" cap="none" strike="noStrike">
                <a:solidFill>
                  <a:srgbClr val="000000"/>
                </a:solidFill>
                <a:latin typeface="Montserrat"/>
                <a:ea typeface="Montserrat"/>
                <a:cs typeface="Montserrat"/>
                <a:sym typeface="Montserrat"/>
              </a:rPr>
              <a:t>Sending electronic invoices</a:t>
            </a:r>
            <a:endParaRPr sz="1100"/>
          </a:p>
          <a:p>
            <a:pPr indent="-177800" lvl="0" marL="304800" marR="0" rtl="0" algn="l">
              <a:lnSpc>
                <a:spcPct val="100000"/>
              </a:lnSpc>
              <a:spcBef>
                <a:spcPts val="900"/>
              </a:spcBef>
              <a:spcAft>
                <a:spcPts val="0"/>
              </a:spcAft>
              <a:buClr>
                <a:schemeClr val="dk1"/>
              </a:buClr>
              <a:buSzPts val="1200"/>
              <a:buFont typeface="Libre Franklin"/>
              <a:buChar char="-"/>
            </a:pPr>
            <a:r>
              <a:rPr b="0" i="0" lang="en" sz="1200" u="none" cap="none" strike="noStrike">
                <a:solidFill>
                  <a:srgbClr val="000000"/>
                </a:solidFill>
                <a:latin typeface="Montserrat"/>
                <a:ea typeface="Montserrat"/>
                <a:cs typeface="Montserrat"/>
                <a:sym typeface="Montserrat"/>
              </a:rPr>
              <a:t>Promoting your business online</a:t>
            </a:r>
            <a:endParaRPr sz="1100"/>
          </a:p>
          <a:p>
            <a:pPr indent="-177800" lvl="0" marL="304800" marR="0" rtl="0" algn="l">
              <a:lnSpc>
                <a:spcPct val="100000"/>
              </a:lnSpc>
              <a:spcBef>
                <a:spcPts val="900"/>
              </a:spcBef>
              <a:spcAft>
                <a:spcPts val="0"/>
              </a:spcAft>
              <a:buClr>
                <a:schemeClr val="dk1"/>
              </a:buClr>
              <a:buSzPts val="1200"/>
              <a:buFont typeface="Libre Franklin"/>
              <a:buChar char="-"/>
            </a:pPr>
            <a:r>
              <a:rPr b="0" i="0" lang="en" sz="1200" u="none" cap="none" strike="noStrike">
                <a:solidFill>
                  <a:srgbClr val="000000"/>
                </a:solidFill>
                <a:latin typeface="Montserrat"/>
                <a:ea typeface="Montserrat"/>
                <a:cs typeface="Montserrat"/>
                <a:sym typeface="Montserrat"/>
              </a:rPr>
              <a:t>Signing up for</a:t>
            </a:r>
            <a:r>
              <a:rPr b="0" i="0" lang="en" sz="1200" u="none" cap="none" strike="noStrike">
                <a:solidFill>
                  <a:srgbClr val="3D3D3D"/>
                </a:solidFill>
                <a:latin typeface="Montserrat"/>
                <a:ea typeface="Montserrat"/>
                <a:cs typeface="Montserrat"/>
                <a:sym typeface="Montserrat"/>
              </a:rPr>
              <a:t> </a:t>
            </a:r>
            <a:r>
              <a:rPr b="0" i="0" lang="en" sz="1200" u="none" cap="none" strike="noStrike">
                <a:solidFill>
                  <a:srgbClr val="000000"/>
                </a:solidFill>
                <a:latin typeface="Montserrat"/>
                <a:ea typeface="Montserrat"/>
                <a:cs typeface="Montserrat"/>
                <a:sym typeface="Montserrat"/>
              </a:rPr>
              <a:t>online banking</a:t>
            </a:r>
            <a:endParaRPr b="0" i="0" sz="1200" u="none" cap="none" strike="noStrike">
              <a:solidFill>
                <a:srgbClr val="000000"/>
              </a:solidFill>
              <a:latin typeface="Montserrat"/>
              <a:ea typeface="Montserrat"/>
              <a:cs typeface="Montserrat"/>
              <a:sym typeface="Montserrat"/>
            </a:endParaRPr>
          </a:p>
          <a:p>
            <a:pPr indent="-177800" lvl="0" marL="304800" marR="0" rtl="0" algn="l">
              <a:lnSpc>
                <a:spcPct val="100000"/>
              </a:lnSpc>
              <a:spcBef>
                <a:spcPts val="900"/>
              </a:spcBef>
              <a:spcAft>
                <a:spcPts val="0"/>
              </a:spcAft>
              <a:buSzPts val="1200"/>
              <a:buFont typeface="Montserrat"/>
              <a:buChar char="-"/>
            </a:pPr>
            <a:r>
              <a:rPr lang="en" sz="1200">
                <a:latin typeface="Montserrat"/>
                <a:ea typeface="Montserrat"/>
                <a:cs typeface="Montserrat"/>
                <a:sym typeface="Montserrat"/>
              </a:rPr>
              <a:t>Record -keeping</a:t>
            </a:r>
            <a:endParaRPr sz="1200">
              <a:latin typeface="Montserrat"/>
              <a:ea typeface="Montserrat"/>
              <a:cs typeface="Montserrat"/>
              <a:sym typeface="Montserrat"/>
            </a:endParaRPr>
          </a:p>
        </p:txBody>
      </p:sp>
      <p:sp>
        <p:nvSpPr>
          <p:cNvPr id="496" name="Google Shape;496;p52"/>
          <p:cNvSpPr txBox="1"/>
          <p:nvPr/>
        </p:nvSpPr>
        <p:spPr>
          <a:xfrm>
            <a:off x="607900" y="580725"/>
            <a:ext cx="2386800" cy="531000"/>
          </a:xfrm>
          <a:prstGeom prst="rect">
            <a:avLst/>
          </a:prstGeom>
          <a:noFill/>
          <a:ln>
            <a:noFill/>
          </a:ln>
        </p:spPr>
        <p:txBody>
          <a:bodyPr anchorCtr="0" anchor="ctr" bIns="34275" lIns="68575" spcFirstLastPara="1" rIns="68575" wrap="square" tIns="34275">
            <a:spAutoFit/>
          </a:bodyPr>
          <a:lstStyle/>
          <a:p>
            <a:pPr indent="0" lvl="0" marL="0" marR="0" rtl="0" algn="ctr">
              <a:lnSpc>
                <a:spcPct val="100000"/>
              </a:lnSpc>
              <a:spcBef>
                <a:spcPts val="0"/>
              </a:spcBef>
              <a:spcAft>
                <a:spcPts val="0"/>
              </a:spcAft>
              <a:buClr>
                <a:schemeClr val="lt1"/>
              </a:buClr>
              <a:buSzPts val="1800"/>
              <a:buFont typeface="Libre Franklin Medium"/>
              <a:buNone/>
            </a:pPr>
            <a:r>
              <a:rPr b="1" i="0" lang="en" sz="1500" u="none" cap="none" strike="noStrike">
                <a:solidFill>
                  <a:schemeClr val="lt1"/>
                </a:solidFill>
                <a:latin typeface="Montserrat"/>
                <a:ea typeface="Montserrat"/>
                <a:cs typeface="Montserrat"/>
                <a:sym typeface="Montserrat"/>
              </a:rPr>
              <a:t>BUSINESS DIGITIZATION</a:t>
            </a:r>
            <a:endParaRPr sz="1100">
              <a:solidFill>
                <a:schemeClr val="lt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1" name="Shape 501"/>
        <p:cNvGrpSpPr/>
        <p:nvPr/>
      </p:nvGrpSpPr>
      <p:grpSpPr>
        <a:xfrm>
          <a:off x="0" y="0"/>
          <a:ext cx="0" cy="0"/>
          <a:chOff x="0" y="0"/>
          <a:chExt cx="0" cy="0"/>
        </a:xfrm>
      </p:grpSpPr>
      <p:sp>
        <p:nvSpPr>
          <p:cNvPr id="502" name="Google Shape;502;p53"/>
          <p:cNvSpPr txBox="1"/>
          <p:nvPr/>
        </p:nvSpPr>
        <p:spPr>
          <a:xfrm>
            <a:off x="607910" y="1635920"/>
            <a:ext cx="3964200" cy="1634700"/>
          </a:xfrm>
          <a:prstGeom prst="rect">
            <a:avLst/>
          </a:prstGeom>
          <a:noFill/>
          <a:ln>
            <a:noFill/>
          </a:ln>
        </p:spPr>
        <p:txBody>
          <a:bodyPr anchorCtr="0" anchor="t" bIns="0" lIns="0" spcFirstLastPara="1" rIns="0" wrap="square" tIns="0">
            <a:spAutoFit/>
          </a:bodyPr>
          <a:lstStyle/>
          <a:p>
            <a:pPr indent="-215900" lvl="0" marL="215900" marR="0" rtl="0" algn="l">
              <a:lnSpc>
                <a:spcPct val="110000"/>
              </a:lnSpc>
              <a:spcBef>
                <a:spcPts val="0"/>
              </a:spcBef>
              <a:spcAft>
                <a:spcPts val="0"/>
              </a:spcAft>
              <a:buClr>
                <a:schemeClr val="dk1"/>
              </a:buClr>
              <a:buSzPts val="1200"/>
              <a:buFont typeface="Arial"/>
              <a:buChar char="•"/>
            </a:pPr>
            <a:r>
              <a:rPr b="0" i="0" lang="en" sz="1200" u="none" cap="none" strike="noStrike">
                <a:solidFill>
                  <a:schemeClr val="dk1"/>
                </a:solidFill>
                <a:latin typeface="Montserrat"/>
                <a:ea typeface="Montserrat"/>
                <a:cs typeface="Montserrat"/>
                <a:sym typeface="Montserrat"/>
              </a:rPr>
              <a:t>Helps you reach more customers and increase your earnings.</a:t>
            </a:r>
            <a:endParaRPr b="0" i="0" sz="1200" u="none" cap="none" strike="noStrike">
              <a:solidFill>
                <a:schemeClr val="dk1"/>
              </a:solidFill>
              <a:latin typeface="Montserrat"/>
              <a:ea typeface="Montserrat"/>
              <a:cs typeface="Montserrat"/>
              <a:sym typeface="Montserrat"/>
            </a:endParaRPr>
          </a:p>
          <a:p>
            <a:pPr indent="-215900" lvl="0" marL="215900" marR="0" rtl="0" algn="l">
              <a:lnSpc>
                <a:spcPct val="110000"/>
              </a:lnSpc>
              <a:spcBef>
                <a:spcPts val="900"/>
              </a:spcBef>
              <a:spcAft>
                <a:spcPts val="0"/>
              </a:spcAft>
              <a:buClr>
                <a:schemeClr val="dk1"/>
              </a:buClr>
              <a:buSzPts val="1200"/>
              <a:buFont typeface="Arial"/>
              <a:buChar char="•"/>
            </a:pPr>
            <a:r>
              <a:rPr b="0" i="0" lang="en" sz="1200" u="none" cap="none" strike="noStrike">
                <a:solidFill>
                  <a:schemeClr val="dk1"/>
                </a:solidFill>
                <a:latin typeface="Montserrat"/>
                <a:ea typeface="Montserrat"/>
                <a:cs typeface="Montserrat"/>
                <a:sym typeface="Montserrat"/>
              </a:rPr>
              <a:t>Could be in the form of a </a:t>
            </a:r>
            <a:r>
              <a:rPr b="1" i="0" lang="en" sz="1200" u="none" cap="none" strike="noStrike">
                <a:solidFill>
                  <a:schemeClr val="dk1"/>
                </a:solidFill>
                <a:latin typeface="Montserrat"/>
                <a:ea typeface="Montserrat"/>
                <a:cs typeface="Montserrat"/>
                <a:sym typeface="Montserrat"/>
              </a:rPr>
              <a:t>website</a:t>
            </a:r>
            <a:r>
              <a:rPr b="0" i="0" lang="en" sz="1200" u="none" cap="none" strike="noStrike">
                <a:solidFill>
                  <a:schemeClr val="dk1"/>
                </a:solidFill>
                <a:latin typeface="Montserrat"/>
                <a:ea typeface="Montserrat"/>
                <a:cs typeface="Montserrat"/>
                <a:sym typeface="Montserrat"/>
              </a:rPr>
              <a:t>, </a:t>
            </a:r>
            <a:r>
              <a:rPr b="1" i="0" lang="en" sz="1200" u="none" cap="none" strike="noStrike">
                <a:solidFill>
                  <a:schemeClr val="dk1"/>
                </a:solidFill>
                <a:latin typeface="Montserrat"/>
                <a:ea typeface="Montserrat"/>
                <a:cs typeface="Montserrat"/>
                <a:sym typeface="Montserrat"/>
              </a:rPr>
              <a:t>digital marketing </a:t>
            </a:r>
            <a:r>
              <a:rPr b="0" i="0" lang="en" sz="1200" u="none" cap="none" strike="noStrike">
                <a:solidFill>
                  <a:schemeClr val="dk1"/>
                </a:solidFill>
                <a:latin typeface="Montserrat"/>
                <a:ea typeface="Montserrat"/>
                <a:cs typeface="Montserrat"/>
                <a:sym typeface="Montserrat"/>
              </a:rPr>
              <a:t>and</a:t>
            </a:r>
            <a:r>
              <a:rPr lang="en" sz="1200">
                <a:solidFill>
                  <a:schemeClr val="dk1"/>
                </a:solidFill>
                <a:latin typeface="Montserrat"/>
                <a:ea typeface="Montserrat"/>
                <a:cs typeface="Montserrat"/>
                <a:sym typeface="Montserrat"/>
              </a:rPr>
              <a:t> social media e.g Instagram</a:t>
            </a:r>
            <a:r>
              <a:rPr b="0" i="0" lang="en" sz="1200" u="none" cap="none" strike="noStrike">
                <a:solidFill>
                  <a:schemeClr val="dk1"/>
                </a:solidFill>
                <a:latin typeface="Montserrat"/>
                <a:ea typeface="Montserrat"/>
                <a:cs typeface="Montserrat"/>
                <a:sym typeface="Montserrat"/>
              </a:rPr>
              <a:t>.</a:t>
            </a:r>
            <a:endParaRPr b="0" i="0" sz="1200" u="none" cap="none" strike="noStrike">
              <a:solidFill>
                <a:schemeClr val="dk1"/>
              </a:solidFill>
              <a:latin typeface="Montserrat"/>
              <a:ea typeface="Montserrat"/>
              <a:cs typeface="Montserrat"/>
              <a:sym typeface="Montserrat"/>
            </a:endParaRPr>
          </a:p>
          <a:p>
            <a:pPr indent="-215900" lvl="0" marL="215900" marR="0" rtl="0" algn="l">
              <a:lnSpc>
                <a:spcPct val="110000"/>
              </a:lnSpc>
              <a:spcBef>
                <a:spcPts val="900"/>
              </a:spcBef>
              <a:spcAft>
                <a:spcPts val="900"/>
              </a:spcAft>
              <a:buClr>
                <a:schemeClr val="dk1"/>
              </a:buClr>
              <a:buSzPts val="1200"/>
              <a:buFont typeface="Arial"/>
              <a:buChar char="•"/>
            </a:pPr>
            <a:r>
              <a:rPr b="0" i="0" lang="en" sz="1200" u="none" cap="none" strike="noStrike">
                <a:solidFill>
                  <a:schemeClr val="dk1"/>
                </a:solidFill>
                <a:latin typeface="Montserrat"/>
                <a:ea typeface="Montserrat"/>
                <a:cs typeface="Montserrat"/>
                <a:sym typeface="Montserrat"/>
              </a:rPr>
              <a:t>Digital advertising able to target the specific types of people who are most likely to become your customers.</a:t>
            </a:r>
            <a:endParaRPr b="0" i="0" sz="1200" u="none" cap="none" strike="noStrike">
              <a:solidFill>
                <a:schemeClr val="dk1"/>
              </a:solidFill>
              <a:latin typeface="Montserrat"/>
              <a:ea typeface="Montserrat"/>
              <a:cs typeface="Montserrat"/>
              <a:sym typeface="Montserrat"/>
            </a:endParaRPr>
          </a:p>
        </p:txBody>
      </p:sp>
      <p:pic>
        <p:nvPicPr>
          <p:cNvPr id="503" name="Google Shape;503;p53"/>
          <p:cNvPicPr preferRelativeResize="0"/>
          <p:nvPr/>
        </p:nvPicPr>
        <p:blipFill rotWithShape="1">
          <a:blip r:embed="rId3">
            <a:alphaModFix/>
          </a:blip>
          <a:srcRect b="0" l="0" r="0" t="0"/>
          <a:stretch/>
        </p:blipFill>
        <p:spPr>
          <a:xfrm>
            <a:off x="4970404" y="1635920"/>
            <a:ext cx="3952663" cy="2544634"/>
          </a:xfrm>
          <a:prstGeom prst="rect">
            <a:avLst/>
          </a:prstGeom>
          <a:noFill/>
          <a:ln>
            <a:noFill/>
          </a:ln>
        </p:spPr>
      </p:pic>
      <p:sp>
        <p:nvSpPr>
          <p:cNvPr id="504" name="Google Shape;504;p53"/>
          <p:cNvSpPr txBox="1"/>
          <p:nvPr/>
        </p:nvSpPr>
        <p:spPr>
          <a:xfrm>
            <a:off x="607910" y="1267422"/>
            <a:ext cx="2835600" cy="2154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None/>
            </a:pPr>
            <a:r>
              <a:rPr b="1" i="0" lang="en" sz="1400" u="none" cap="none" strike="noStrike">
                <a:solidFill>
                  <a:srgbClr val="E6AF00"/>
                </a:solidFill>
                <a:latin typeface="Montserrat"/>
                <a:ea typeface="Montserrat"/>
                <a:cs typeface="Montserrat"/>
                <a:sym typeface="Montserrat"/>
              </a:rPr>
              <a:t>Online promotions</a:t>
            </a:r>
            <a:endParaRPr sz="1100">
              <a:solidFill>
                <a:srgbClr val="E6AF00"/>
              </a:solidFill>
            </a:endParaRPr>
          </a:p>
        </p:txBody>
      </p:sp>
      <p:sp>
        <p:nvSpPr>
          <p:cNvPr id="505" name="Google Shape;505;p53"/>
          <p:cNvSpPr/>
          <p:nvPr/>
        </p:nvSpPr>
        <p:spPr>
          <a:xfrm>
            <a:off x="607900" y="610625"/>
            <a:ext cx="2386800" cy="503700"/>
          </a:xfrm>
          <a:prstGeom prst="roundRect">
            <a:avLst>
              <a:gd fmla="val 16667" name="adj"/>
            </a:avLst>
          </a:prstGeom>
          <a:gradFill>
            <a:gsLst>
              <a:gs pos="0">
                <a:srgbClr val="FFC982"/>
              </a:gs>
              <a:gs pos="100000">
                <a:srgbClr val="F58F09"/>
              </a:gs>
            </a:gsLst>
            <a:lin ang="5400012" scaled="0"/>
          </a:gradFill>
          <a:ln cap="flat" cmpd="sng" w="19050">
            <a:solidFill>
              <a:srgbClr val="FFC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06" name="Google Shape;506;p53"/>
          <p:cNvSpPr txBox="1"/>
          <p:nvPr/>
        </p:nvSpPr>
        <p:spPr>
          <a:xfrm>
            <a:off x="607900" y="539225"/>
            <a:ext cx="23868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500">
                <a:solidFill>
                  <a:schemeClr val="lt1"/>
                </a:solidFill>
                <a:latin typeface="Montserrat"/>
                <a:ea typeface="Montserrat"/>
                <a:cs typeface="Montserrat"/>
                <a:sym typeface="Montserrat"/>
              </a:rPr>
              <a:t>BUSINESS DIGITIZATION</a:t>
            </a:r>
            <a:endParaRPr sz="1100">
              <a:solidFill>
                <a:schemeClr val="lt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1" name="Shape 511"/>
        <p:cNvGrpSpPr/>
        <p:nvPr/>
      </p:nvGrpSpPr>
      <p:grpSpPr>
        <a:xfrm>
          <a:off x="0" y="0"/>
          <a:ext cx="0" cy="0"/>
          <a:chOff x="0" y="0"/>
          <a:chExt cx="0" cy="0"/>
        </a:xfrm>
      </p:grpSpPr>
      <p:sp>
        <p:nvSpPr>
          <p:cNvPr id="512" name="Google Shape;512;p54"/>
          <p:cNvSpPr txBox="1"/>
          <p:nvPr/>
        </p:nvSpPr>
        <p:spPr>
          <a:xfrm>
            <a:off x="601108" y="1963928"/>
            <a:ext cx="3766200" cy="1359600"/>
          </a:xfrm>
          <a:prstGeom prst="rect">
            <a:avLst/>
          </a:prstGeom>
          <a:noFill/>
          <a:ln>
            <a:noFill/>
          </a:ln>
        </p:spPr>
        <p:txBody>
          <a:bodyPr anchorCtr="0" anchor="t" bIns="68575" lIns="68575" spcFirstLastPara="1" rIns="68575" wrap="square" tIns="68575">
            <a:spAutoFit/>
          </a:bodyPr>
          <a:lstStyle/>
          <a:p>
            <a:pPr indent="-215900" lvl="0" marL="215900" marR="0" rtl="0" algn="l">
              <a:lnSpc>
                <a:spcPct val="100000"/>
              </a:lnSpc>
              <a:spcBef>
                <a:spcPts val="0"/>
              </a:spcBef>
              <a:spcAft>
                <a:spcPts val="0"/>
              </a:spcAft>
              <a:buClr>
                <a:schemeClr val="dk1"/>
              </a:buClr>
              <a:buSzPts val="1200"/>
              <a:buFont typeface="Arial"/>
              <a:buChar char="•"/>
            </a:pPr>
            <a:r>
              <a:rPr b="0" i="0" lang="en" sz="1200" u="none" cap="none" strike="noStrike">
                <a:solidFill>
                  <a:schemeClr val="dk1"/>
                </a:solidFill>
                <a:latin typeface="Montserrat"/>
                <a:ea typeface="Montserrat"/>
                <a:cs typeface="Montserrat"/>
                <a:sym typeface="Montserrat"/>
              </a:rPr>
              <a:t>A storage service that functions as a cloud-based external hard-drive.</a:t>
            </a:r>
            <a:endParaRPr sz="1100"/>
          </a:p>
          <a:p>
            <a:pPr indent="-215900" lvl="0" marL="215900" marR="0" rtl="0" algn="l">
              <a:lnSpc>
                <a:spcPct val="100000"/>
              </a:lnSpc>
              <a:spcBef>
                <a:spcPts val="500"/>
              </a:spcBef>
              <a:spcAft>
                <a:spcPts val="0"/>
              </a:spcAft>
              <a:buClr>
                <a:schemeClr val="dk1"/>
              </a:buClr>
              <a:buSzPts val="1200"/>
              <a:buFont typeface="Arial"/>
              <a:buChar char="•"/>
            </a:pPr>
            <a:r>
              <a:rPr b="0" i="0" lang="en" sz="1200" u="none" cap="none" strike="noStrike">
                <a:solidFill>
                  <a:schemeClr val="dk1"/>
                </a:solidFill>
                <a:latin typeface="Montserrat"/>
                <a:ea typeface="Montserrat"/>
                <a:cs typeface="Montserrat"/>
                <a:sym typeface="Montserrat"/>
              </a:rPr>
              <a:t>Uploading and downloading files, organizing in intuitive folder structures and sharing with the right people. </a:t>
            </a:r>
            <a:endParaRPr sz="1100"/>
          </a:p>
          <a:p>
            <a:pPr indent="0" lvl="0" marL="342900" marR="0" rtl="0" algn="l">
              <a:lnSpc>
                <a:spcPct val="100000"/>
              </a:lnSpc>
              <a:spcBef>
                <a:spcPts val="500"/>
              </a:spcBef>
              <a:spcAft>
                <a:spcPts val="500"/>
              </a:spcAft>
              <a:buNone/>
            </a:pPr>
            <a:r>
              <a:t/>
            </a:r>
            <a:endParaRPr sz="1100"/>
          </a:p>
        </p:txBody>
      </p:sp>
      <p:pic>
        <p:nvPicPr>
          <p:cNvPr id="513" name="Google Shape;513;p54"/>
          <p:cNvPicPr preferRelativeResize="0"/>
          <p:nvPr/>
        </p:nvPicPr>
        <p:blipFill rotWithShape="1">
          <a:blip r:embed="rId3">
            <a:alphaModFix/>
          </a:blip>
          <a:srcRect b="0" l="0" r="0" t="0"/>
          <a:stretch/>
        </p:blipFill>
        <p:spPr>
          <a:xfrm>
            <a:off x="0" y="3518344"/>
            <a:ext cx="3207544" cy="1625156"/>
          </a:xfrm>
          <a:prstGeom prst="rect">
            <a:avLst/>
          </a:prstGeom>
          <a:noFill/>
          <a:ln>
            <a:noFill/>
          </a:ln>
        </p:spPr>
      </p:pic>
      <p:sp>
        <p:nvSpPr>
          <p:cNvPr id="514" name="Google Shape;514;p54"/>
          <p:cNvSpPr txBox="1"/>
          <p:nvPr/>
        </p:nvSpPr>
        <p:spPr>
          <a:xfrm>
            <a:off x="4776952" y="1963928"/>
            <a:ext cx="3909900" cy="11853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1200" u="none" cap="none" strike="noStrike">
                <a:solidFill>
                  <a:schemeClr val="dk1"/>
                </a:solidFill>
                <a:latin typeface="Montserrat"/>
                <a:ea typeface="Montserrat"/>
                <a:cs typeface="Montserrat"/>
                <a:sym typeface="Montserrat"/>
              </a:rPr>
              <a:t>Common ways:</a:t>
            </a:r>
            <a:endParaRPr sz="1100"/>
          </a:p>
          <a:p>
            <a:pPr indent="-215900" lvl="0" marL="215900" marR="0" rtl="0" algn="l">
              <a:lnSpc>
                <a:spcPct val="100000"/>
              </a:lnSpc>
              <a:spcBef>
                <a:spcPts val="500"/>
              </a:spcBef>
              <a:spcAft>
                <a:spcPts val="0"/>
              </a:spcAft>
              <a:buClr>
                <a:srgbClr val="000000"/>
              </a:buClr>
              <a:buSzPts val="1200"/>
              <a:buFont typeface="Arial"/>
              <a:buChar char="•"/>
            </a:pPr>
            <a:r>
              <a:rPr b="0" i="0" lang="en" sz="1200" u="none" cap="none" strike="noStrike">
                <a:solidFill>
                  <a:schemeClr val="dk1"/>
                </a:solidFill>
                <a:latin typeface="Montserrat"/>
                <a:ea typeface="Montserrat"/>
                <a:cs typeface="Montserrat"/>
                <a:sym typeface="Montserrat"/>
              </a:rPr>
              <a:t>Storing reports and policy documents</a:t>
            </a:r>
            <a:endParaRPr sz="1100"/>
          </a:p>
          <a:p>
            <a:pPr indent="-215900" lvl="0" marL="215900" marR="0" rtl="0" algn="l">
              <a:lnSpc>
                <a:spcPct val="100000"/>
              </a:lnSpc>
              <a:spcBef>
                <a:spcPts val="500"/>
              </a:spcBef>
              <a:spcAft>
                <a:spcPts val="0"/>
              </a:spcAft>
              <a:buClr>
                <a:srgbClr val="000000"/>
              </a:buClr>
              <a:buSzPts val="1200"/>
              <a:buFont typeface="Arial"/>
              <a:buChar char="•"/>
            </a:pPr>
            <a:r>
              <a:rPr b="0" i="0" lang="en" sz="1200" u="none" cap="none" strike="noStrike">
                <a:solidFill>
                  <a:schemeClr val="dk1"/>
                </a:solidFill>
                <a:latin typeface="Montserrat"/>
                <a:ea typeface="Montserrat"/>
                <a:cs typeface="Montserrat"/>
                <a:sym typeface="Montserrat"/>
              </a:rPr>
              <a:t>Sharing media assets, such as photos, logos, and press releases</a:t>
            </a:r>
            <a:endParaRPr sz="1100"/>
          </a:p>
          <a:p>
            <a:pPr indent="-215900" lvl="0" marL="215900" marR="0" rtl="0" algn="l">
              <a:lnSpc>
                <a:spcPct val="100000"/>
              </a:lnSpc>
              <a:spcBef>
                <a:spcPts val="500"/>
              </a:spcBef>
              <a:spcAft>
                <a:spcPts val="0"/>
              </a:spcAft>
              <a:buSzPts val="1200"/>
              <a:buFont typeface="Montserrat"/>
              <a:buChar char="•"/>
            </a:pPr>
            <a:r>
              <a:rPr lang="en" sz="1200">
                <a:latin typeface="Montserrat"/>
                <a:ea typeface="Montserrat"/>
                <a:cs typeface="Montserrat"/>
                <a:sym typeface="Montserrat"/>
              </a:rPr>
              <a:t>Keeping profit and loss statement</a:t>
            </a:r>
            <a:endParaRPr sz="1200">
              <a:latin typeface="Montserrat"/>
              <a:ea typeface="Montserrat"/>
              <a:cs typeface="Montserrat"/>
              <a:sym typeface="Montserrat"/>
            </a:endParaRPr>
          </a:p>
        </p:txBody>
      </p:sp>
      <p:sp>
        <p:nvSpPr>
          <p:cNvPr id="515" name="Google Shape;515;p54"/>
          <p:cNvSpPr txBox="1"/>
          <p:nvPr/>
        </p:nvSpPr>
        <p:spPr>
          <a:xfrm>
            <a:off x="607910" y="1267422"/>
            <a:ext cx="2835600" cy="2154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None/>
            </a:pPr>
            <a:r>
              <a:rPr b="1" i="0" lang="en" sz="1400" u="none" cap="none" strike="noStrike">
                <a:solidFill>
                  <a:srgbClr val="E6AF00"/>
                </a:solidFill>
                <a:highlight>
                  <a:schemeClr val="lt1"/>
                </a:highlight>
                <a:latin typeface="Montserrat"/>
                <a:ea typeface="Montserrat"/>
                <a:cs typeface="Montserrat"/>
                <a:sym typeface="Montserrat"/>
              </a:rPr>
              <a:t>Google Drive</a:t>
            </a:r>
            <a:endParaRPr sz="1100">
              <a:solidFill>
                <a:srgbClr val="E6AF00"/>
              </a:solidFill>
              <a:highlight>
                <a:schemeClr val="lt1"/>
              </a:highlight>
            </a:endParaRPr>
          </a:p>
        </p:txBody>
      </p:sp>
      <p:sp>
        <p:nvSpPr>
          <p:cNvPr id="516" name="Google Shape;516;p54"/>
          <p:cNvSpPr txBox="1"/>
          <p:nvPr/>
        </p:nvSpPr>
        <p:spPr>
          <a:xfrm>
            <a:off x="554458" y="1561828"/>
            <a:ext cx="3766200" cy="323100"/>
          </a:xfrm>
          <a:prstGeom prst="rect">
            <a:avLst/>
          </a:prstGeom>
          <a:noFill/>
          <a:ln>
            <a:noFill/>
          </a:ln>
        </p:spPr>
        <p:txBody>
          <a:bodyPr anchorCtr="0" anchor="t" bIns="68575" lIns="68575" spcFirstLastPara="1" rIns="68575" wrap="square" tIns="68575">
            <a:spAutoFit/>
          </a:bodyPr>
          <a:lstStyle/>
          <a:p>
            <a:pPr indent="0" lvl="0" marL="0" marR="0" rtl="0" algn="just">
              <a:lnSpc>
                <a:spcPct val="100000"/>
              </a:lnSpc>
              <a:spcBef>
                <a:spcPts val="0"/>
              </a:spcBef>
              <a:spcAft>
                <a:spcPts val="500"/>
              </a:spcAft>
              <a:buNone/>
            </a:pPr>
            <a:r>
              <a:rPr b="1" i="0" lang="en" sz="1200" u="none" cap="none" strike="noStrike">
                <a:solidFill>
                  <a:schemeClr val="dk1"/>
                </a:solidFill>
                <a:latin typeface="Montserrat"/>
                <a:ea typeface="Montserrat"/>
                <a:cs typeface="Montserrat"/>
                <a:sym typeface="Montserrat"/>
              </a:rPr>
              <a:t>What is Google Drive?</a:t>
            </a:r>
            <a:endParaRPr sz="1100"/>
          </a:p>
        </p:txBody>
      </p:sp>
      <p:sp>
        <p:nvSpPr>
          <p:cNvPr id="517" name="Google Shape;517;p54"/>
          <p:cNvSpPr txBox="1"/>
          <p:nvPr/>
        </p:nvSpPr>
        <p:spPr>
          <a:xfrm>
            <a:off x="4776952" y="1583078"/>
            <a:ext cx="3766200" cy="323100"/>
          </a:xfrm>
          <a:prstGeom prst="rect">
            <a:avLst/>
          </a:prstGeom>
          <a:noFill/>
          <a:ln>
            <a:noFill/>
          </a:ln>
        </p:spPr>
        <p:txBody>
          <a:bodyPr anchorCtr="0" anchor="t" bIns="68575" lIns="68575" spcFirstLastPara="1" rIns="68575" wrap="square" tIns="68575">
            <a:spAutoFit/>
          </a:bodyPr>
          <a:lstStyle/>
          <a:p>
            <a:pPr indent="0" lvl="0" marL="0" marR="0" rtl="0" algn="just">
              <a:lnSpc>
                <a:spcPct val="100000"/>
              </a:lnSpc>
              <a:spcBef>
                <a:spcPts val="0"/>
              </a:spcBef>
              <a:spcAft>
                <a:spcPts val="500"/>
              </a:spcAft>
              <a:buNone/>
            </a:pPr>
            <a:r>
              <a:rPr b="1" i="0" lang="en" sz="1200" u="none" cap="none" strike="noStrike">
                <a:solidFill>
                  <a:schemeClr val="dk1"/>
                </a:solidFill>
                <a:latin typeface="Montserrat"/>
                <a:ea typeface="Montserrat"/>
                <a:cs typeface="Montserrat"/>
                <a:sym typeface="Montserrat"/>
              </a:rPr>
              <a:t>How can a business use Google Drive? </a:t>
            </a:r>
            <a:endParaRPr sz="1100"/>
          </a:p>
        </p:txBody>
      </p:sp>
      <p:sp>
        <p:nvSpPr>
          <p:cNvPr id="518" name="Google Shape;518;p54"/>
          <p:cNvSpPr/>
          <p:nvPr/>
        </p:nvSpPr>
        <p:spPr>
          <a:xfrm>
            <a:off x="601100" y="591325"/>
            <a:ext cx="2386800" cy="503700"/>
          </a:xfrm>
          <a:prstGeom prst="roundRect">
            <a:avLst>
              <a:gd fmla="val 16667" name="adj"/>
            </a:avLst>
          </a:prstGeom>
          <a:gradFill>
            <a:gsLst>
              <a:gs pos="0">
                <a:srgbClr val="FFC982"/>
              </a:gs>
              <a:gs pos="100000">
                <a:srgbClr val="F58F09"/>
              </a:gs>
            </a:gsLst>
            <a:lin ang="5400012" scaled="0"/>
          </a:gradFill>
          <a:ln cap="flat" cmpd="sng" w="19050">
            <a:solidFill>
              <a:srgbClr val="FFC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lt1"/>
              </a:buClr>
              <a:buSzPts val="1800"/>
              <a:buFont typeface="Libre Franklin Medium"/>
              <a:buNone/>
            </a:pPr>
            <a:r>
              <a:rPr b="1" lang="en" sz="1500">
                <a:solidFill>
                  <a:schemeClr val="lt1"/>
                </a:solidFill>
                <a:latin typeface="Montserrat"/>
                <a:ea typeface="Montserrat"/>
                <a:cs typeface="Montserrat"/>
                <a:sym typeface="Montserrat"/>
              </a:rPr>
              <a:t>BUSINESS DIGITIZATION</a:t>
            </a:r>
            <a:endParaRPr sz="1100">
              <a:solidFill>
                <a:schemeClr val="lt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3" name="Shape 523"/>
        <p:cNvGrpSpPr/>
        <p:nvPr/>
      </p:nvGrpSpPr>
      <p:grpSpPr>
        <a:xfrm>
          <a:off x="0" y="0"/>
          <a:ext cx="0" cy="0"/>
          <a:chOff x="0" y="0"/>
          <a:chExt cx="0" cy="0"/>
        </a:xfrm>
      </p:grpSpPr>
      <p:pic>
        <p:nvPicPr>
          <p:cNvPr descr="A group of people sitting at a computer screen&#10;&#10;Description automatically generated with low confidence" id="524" name="Google Shape;524;p55"/>
          <p:cNvPicPr preferRelativeResize="0"/>
          <p:nvPr/>
        </p:nvPicPr>
        <p:blipFill rotWithShape="1">
          <a:blip r:embed="rId3">
            <a:alphaModFix/>
          </a:blip>
          <a:srcRect b="0" l="0" r="0" t="0"/>
          <a:stretch/>
        </p:blipFill>
        <p:spPr>
          <a:xfrm>
            <a:off x="4970302" y="2650324"/>
            <a:ext cx="3937623" cy="2292301"/>
          </a:xfrm>
          <a:prstGeom prst="rect">
            <a:avLst/>
          </a:prstGeom>
          <a:noFill/>
          <a:ln>
            <a:noFill/>
          </a:ln>
        </p:spPr>
      </p:pic>
      <p:sp>
        <p:nvSpPr>
          <p:cNvPr id="525" name="Google Shape;525;p55"/>
          <p:cNvSpPr txBox="1"/>
          <p:nvPr/>
        </p:nvSpPr>
        <p:spPr>
          <a:xfrm>
            <a:off x="582767" y="1595672"/>
            <a:ext cx="4089000" cy="4386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1200" u="none" cap="none" strike="noStrike">
                <a:solidFill>
                  <a:srgbClr val="000000"/>
                </a:solidFill>
                <a:latin typeface="Montserrat"/>
                <a:ea typeface="Montserrat"/>
                <a:cs typeface="Montserrat"/>
                <a:sym typeface="Montserrat"/>
              </a:rPr>
              <a:t>Record-keeping is the process of keeping </a:t>
            </a:r>
            <a:r>
              <a:rPr b="1" i="0" lang="en" sz="1200" u="none" cap="none" strike="noStrike">
                <a:solidFill>
                  <a:srgbClr val="000000"/>
                </a:solidFill>
                <a:latin typeface="Montserrat"/>
                <a:ea typeface="Montserrat"/>
                <a:cs typeface="Montserrat"/>
                <a:sym typeface="Montserrat"/>
              </a:rPr>
              <a:t>ALL</a:t>
            </a:r>
            <a:r>
              <a:rPr b="0" i="0" lang="en" sz="1200" u="none" cap="none" strike="noStrike">
                <a:solidFill>
                  <a:srgbClr val="000000"/>
                </a:solidFill>
                <a:latin typeface="Montserrat"/>
                <a:ea typeface="Montserrat"/>
                <a:cs typeface="Montserrat"/>
                <a:sym typeface="Montserrat"/>
              </a:rPr>
              <a:t> records of a business </a:t>
            </a:r>
            <a:endParaRPr sz="1100"/>
          </a:p>
        </p:txBody>
      </p:sp>
      <p:sp>
        <p:nvSpPr>
          <p:cNvPr id="526" name="Google Shape;526;p55"/>
          <p:cNvSpPr txBox="1"/>
          <p:nvPr/>
        </p:nvSpPr>
        <p:spPr>
          <a:xfrm>
            <a:off x="582767" y="1173701"/>
            <a:ext cx="2625000" cy="284700"/>
          </a:xfrm>
          <a:prstGeom prst="rect">
            <a:avLst/>
          </a:prstGeom>
          <a:noFill/>
          <a:ln>
            <a:noFill/>
          </a:ln>
        </p:spPr>
        <p:txBody>
          <a:bodyPr anchorCtr="0" anchor="ctr" bIns="34275" lIns="68575" spcFirstLastPara="1" rIns="68575" wrap="square" tIns="34275">
            <a:spAutoFit/>
          </a:bodyPr>
          <a:lstStyle/>
          <a:p>
            <a:pPr indent="0" lvl="0" marL="0" marR="0" rtl="0" algn="l">
              <a:lnSpc>
                <a:spcPct val="100000"/>
              </a:lnSpc>
              <a:spcBef>
                <a:spcPts val="0"/>
              </a:spcBef>
              <a:spcAft>
                <a:spcPts val="0"/>
              </a:spcAft>
              <a:buClr>
                <a:schemeClr val="lt1"/>
              </a:buClr>
              <a:buSzPts val="1800"/>
              <a:buFont typeface="Libre Franklin Medium"/>
              <a:buNone/>
            </a:pPr>
            <a:r>
              <a:rPr b="1" i="0" lang="en" sz="1400" u="none" cap="none" strike="noStrike">
                <a:solidFill>
                  <a:srgbClr val="1DA875"/>
                </a:solidFill>
                <a:latin typeface="Montserrat"/>
                <a:ea typeface="Montserrat"/>
                <a:cs typeface="Montserrat"/>
                <a:sym typeface="Montserrat"/>
              </a:rPr>
              <a:t>What is record-keeping?</a:t>
            </a:r>
            <a:endParaRPr sz="1100"/>
          </a:p>
        </p:txBody>
      </p:sp>
      <p:grpSp>
        <p:nvGrpSpPr>
          <p:cNvPr id="527" name="Google Shape;527;p55"/>
          <p:cNvGrpSpPr/>
          <p:nvPr/>
        </p:nvGrpSpPr>
        <p:grpSpPr>
          <a:xfrm>
            <a:off x="601112" y="514657"/>
            <a:ext cx="2606326" cy="514125"/>
            <a:chOff x="801479" y="686209"/>
            <a:chExt cx="2665500" cy="685500"/>
          </a:xfrm>
        </p:grpSpPr>
        <p:sp>
          <p:nvSpPr>
            <p:cNvPr id="528" name="Google Shape;528;p55">
              <a:hlinkClick action="ppaction://hlinksldjump" r:id="rId4"/>
            </p:cNvPr>
            <p:cNvSpPr/>
            <p:nvPr/>
          </p:nvSpPr>
          <p:spPr>
            <a:xfrm>
              <a:off x="801479" y="686209"/>
              <a:ext cx="2665500" cy="685500"/>
            </a:xfrm>
            <a:prstGeom prst="roundRect">
              <a:avLst>
                <a:gd fmla="val 31259" name="adj"/>
              </a:avLst>
            </a:prstGeom>
            <a:solidFill>
              <a:srgbClr val="1DA875"/>
            </a:solidFill>
            <a:ln cap="flat" cmpd="sng" w="12700">
              <a:solidFill>
                <a:schemeClr val="lt1"/>
              </a:solidFill>
              <a:prstDash val="solid"/>
              <a:round/>
              <a:headEnd len="sm" w="sm" type="none"/>
              <a:tailEnd len="sm" w="sm" type="none"/>
            </a:ln>
            <a:effectLst>
              <a:outerShdw blurRad="317500" rotWithShape="0" algn="tr" dir="8100000" dist="317500">
                <a:srgbClr val="000000">
                  <a:alpha val="2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ontserrat"/>
                <a:ea typeface="Montserrat"/>
                <a:cs typeface="Montserrat"/>
                <a:sym typeface="Montserrat"/>
              </a:endParaRPr>
            </a:p>
          </p:txBody>
        </p:sp>
        <p:sp>
          <p:nvSpPr>
            <p:cNvPr id="529" name="Google Shape;529;p55">
              <a:hlinkClick action="ppaction://hlinksldjump" r:id="rId5"/>
            </p:cNvPr>
            <p:cNvSpPr/>
            <p:nvPr/>
          </p:nvSpPr>
          <p:spPr>
            <a:xfrm>
              <a:off x="850685" y="741525"/>
              <a:ext cx="2567100" cy="574800"/>
            </a:xfrm>
            <a:prstGeom prst="roundRect">
              <a:avLst>
                <a:gd fmla="val 28267" name="adj"/>
              </a:avLst>
            </a:prstGeom>
            <a:gradFill>
              <a:gsLst>
                <a:gs pos="0">
                  <a:srgbClr val="1DA875">
                    <a:alpha val="0"/>
                  </a:srgbClr>
                </a:gs>
                <a:gs pos="97000">
                  <a:srgbClr val="FFFFFF">
                    <a:alpha val="40784"/>
                  </a:srgbClr>
                </a:gs>
                <a:gs pos="100000">
                  <a:srgbClr val="FFFFFF">
                    <a:alpha val="40784"/>
                  </a:srgbClr>
                </a:gs>
              </a:gsLst>
              <a:lin ang="18900044"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ontserrat"/>
                <a:ea typeface="Montserrat"/>
                <a:cs typeface="Montserrat"/>
                <a:sym typeface="Montserrat"/>
              </a:endParaRPr>
            </a:p>
          </p:txBody>
        </p:sp>
        <p:sp>
          <p:nvSpPr>
            <p:cNvPr id="530" name="Google Shape;530;p55"/>
            <p:cNvSpPr txBox="1"/>
            <p:nvPr/>
          </p:nvSpPr>
          <p:spPr>
            <a:xfrm>
              <a:off x="850684" y="842230"/>
              <a:ext cx="2567100" cy="400200"/>
            </a:xfrm>
            <a:prstGeom prst="rect">
              <a:avLst/>
            </a:prstGeom>
            <a:noFill/>
            <a:ln>
              <a:noFill/>
            </a:ln>
          </p:spPr>
          <p:txBody>
            <a:bodyPr anchorCtr="0" anchor="ctr" bIns="34275" lIns="68575" spcFirstLastPara="1" rIns="68575" wrap="square" tIns="34275">
              <a:spAutoFit/>
            </a:bodyPr>
            <a:lstStyle/>
            <a:p>
              <a:pPr indent="0" lvl="0" marL="0" marR="0" rtl="0" algn="ctr">
                <a:lnSpc>
                  <a:spcPct val="100000"/>
                </a:lnSpc>
                <a:spcBef>
                  <a:spcPts val="0"/>
                </a:spcBef>
                <a:spcAft>
                  <a:spcPts val="0"/>
                </a:spcAft>
                <a:buClr>
                  <a:schemeClr val="lt1"/>
                </a:buClr>
                <a:buSzPts val="1800"/>
                <a:buFont typeface="Libre Franklin Medium"/>
                <a:buNone/>
              </a:pPr>
              <a:r>
                <a:rPr b="1" i="0" lang="en" sz="1500" u="none" cap="none" strike="noStrike">
                  <a:solidFill>
                    <a:schemeClr val="lt1"/>
                  </a:solidFill>
                  <a:latin typeface="Montserrat"/>
                  <a:ea typeface="Montserrat"/>
                  <a:cs typeface="Montserrat"/>
                  <a:sym typeface="Montserrat"/>
                </a:rPr>
                <a:t>RECORD-KEEPING</a:t>
              </a:r>
              <a:endParaRPr sz="1100"/>
            </a:p>
          </p:txBody>
        </p:sp>
      </p:grpSp>
      <p:sp>
        <p:nvSpPr>
          <p:cNvPr id="531" name="Google Shape;531;p55"/>
          <p:cNvSpPr txBox="1"/>
          <p:nvPr/>
        </p:nvSpPr>
        <p:spPr>
          <a:xfrm>
            <a:off x="582775" y="2202454"/>
            <a:ext cx="3876600" cy="3078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FFFFFF"/>
              </a:buClr>
              <a:buSzPts val="2400"/>
              <a:buFont typeface="Libre Franklin Medium"/>
              <a:buNone/>
            </a:pPr>
            <a:r>
              <a:rPr b="1" i="0" lang="en" u="none" cap="none" strike="noStrike">
                <a:solidFill>
                  <a:srgbClr val="1DA875"/>
                </a:solidFill>
                <a:latin typeface="Montserrat"/>
                <a:ea typeface="Montserrat"/>
                <a:cs typeface="Montserrat"/>
                <a:sym typeface="Montserrat"/>
              </a:rPr>
              <a:t>How can record-keeping help you?</a:t>
            </a:r>
            <a:endParaRPr/>
          </a:p>
        </p:txBody>
      </p:sp>
      <p:sp>
        <p:nvSpPr>
          <p:cNvPr id="532" name="Google Shape;532;p55"/>
          <p:cNvSpPr txBox="1"/>
          <p:nvPr/>
        </p:nvSpPr>
        <p:spPr>
          <a:xfrm>
            <a:off x="329050" y="2510250"/>
            <a:ext cx="5707200" cy="1934400"/>
          </a:xfrm>
          <a:prstGeom prst="rect">
            <a:avLst/>
          </a:prstGeom>
          <a:noFill/>
          <a:ln>
            <a:noFill/>
          </a:ln>
        </p:spPr>
        <p:txBody>
          <a:bodyPr anchorCtr="0" anchor="t" bIns="91425" lIns="91425" spcFirstLastPara="1" rIns="91425" wrap="square" tIns="91425">
            <a:spAutoFit/>
          </a:bodyPr>
          <a:lstStyle/>
          <a:p>
            <a:pPr indent="-209550" lvl="0" marL="234950" rtl="0" algn="l">
              <a:spcBef>
                <a:spcPts val="0"/>
              </a:spcBef>
              <a:spcAft>
                <a:spcPts val="0"/>
              </a:spcAft>
              <a:buClr>
                <a:schemeClr val="dk1"/>
              </a:buClr>
              <a:buSzPts val="1200"/>
              <a:buChar char="•"/>
            </a:pPr>
            <a:r>
              <a:rPr lang="en" sz="1200">
                <a:solidFill>
                  <a:schemeClr val="dk1"/>
                </a:solidFill>
                <a:latin typeface="Montserrat"/>
                <a:ea typeface="Montserrat"/>
                <a:cs typeface="Montserrat"/>
                <a:sym typeface="Montserrat"/>
              </a:rPr>
              <a:t>Know how much money to invest to create your product or service</a:t>
            </a:r>
            <a:endParaRPr sz="1200">
              <a:solidFill>
                <a:schemeClr val="dk1"/>
              </a:solidFill>
            </a:endParaRPr>
          </a:p>
          <a:p>
            <a:pPr indent="-209550" lvl="0" marL="234950" rtl="0" algn="l">
              <a:spcBef>
                <a:spcPts val="1000"/>
              </a:spcBef>
              <a:spcAft>
                <a:spcPts val="0"/>
              </a:spcAft>
              <a:buClr>
                <a:schemeClr val="dk1"/>
              </a:buClr>
              <a:buSzPts val="1200"/>
              <a:buChar char="•"/>
            </a:pPr>
            <a:r>
              <a:rPr lang="en" sz="1200">
                <a:solidFill>
                  <a:schemeClr val="dk1"/>
                </a:solidFill>
                <a:latin typeface="Montserrat"/>
                <a:ea typeface="Montserrat"/>
                <a:cs typeface="Montserrat"/>
                <a:sym typeface="Montserrat"/>
              </a:rPr>
              <a:t>Set pricing</a:t>
            </a:r>
            <a:endParaRPr sz="1200">
              <a:solidFill>
                <a:schemeClr val="dk1"/>
              </a:solidFill>
            </a:endParaRPr>
          </a:p>
          <a:p>
            <a:pPr indent="-209550" lvl="0" marL="234950" rtl="0" algn="l">
              <a:spcBef>
                <a:spcPts val="1000"/>
              </a:spcBef>
              <a:spcAft>
                <a:spcPts val="0"/>
              </a:spcAft>
              <a:buClr>
                <a:schemeClr val="dk1"/>
              </a:buClr>
              <a:buSzPts val="1200"/>
              <a:buChar char="•"/>
            </a:pPr>
            <a:r>
              <a:rPr lang="en" sz="1200">
                <a:solidFill>
                  <a:schemeClr val="dk1"/>
                </a:solidFill>
                <a:latin typeface="Montserrat"/>
                <a:ea typeface="Montserrat"/>
                <a:cs typeface="Montserrat"/>
                <a:sym typeface="Montserrat"/>
              </a:rPr>
              <a:t>Compare budgeted amounts to actual costs</a:t>
            </a:r>
            <a:endParaRPr sz="1200">
              <a:solidFill>
                <a:schemeClr val="dk1"/>
              </a:solidFill>
            </a:endParaRPr>
          </a:p>
          <a:p>
            <a:pPr indent="-209550" lvl="0" marL="234950" rtl="0" algn="l">
              <a:spcBef>
                <a:spcPts val="1000"/>
              </a:spcBef>
              <a:spcAft>
                <a:spcPts val="0"/>
              </a:spcAft>
              <a:buClr>
                <a:schemeClr val="dk1"/>
              </a:buClr>
              <a:buSzPts val="1200"/>
              <a:buChar char="•"/>
            </a:pPr>
            <a:r>
              <a:rPr lang="en" sz="1200">
                <a:solidFill>
                  <a:schemeClr val="dk1"/>
                </a:solidFill>
                <a:latin typeface="Montserrat"/>
                <a:ea typeface="Montserrat"/>
                <a:cs typeface="Montserrat"/>
                <a:sym typeface="Montserrat"/>
              </a:rPr>
              <a:t>Track spending</a:t>
            </a:r>
            <a:endParaRPr sz="1200">
              <a:solidFill>
                <a:schemeClr val="dk1"/>
              </a:solidFill>
            </a:endParaRPr>
          </a:p>
          <a:p>
            <a:pPr indent="-209550" lvl="0" marL="234950" rtl="0" algn="l">
              <a:spcBef>
                <a:spcPts val="1000"/>
              </a:spcBef>
              <a:spcAft>
                <a:spcPts val="0"/>
              </a:spcAft>
              <a:buClr>
                <a:schemeClr val="dk1"/>
              </a:buClr>
              <a:buSzPts val="1200"/>
              <a:buChar char="•"/>
            </a:pPr>
            <a:r>
              <a:rPr lang="en" sz="1200">
                <a:solidFill>
                  <a:schemeClr val="dk1"/>
                </a:solidFill>
                <a:latin typeface="Montserrat"/>
                <a:ea typeface="Montserrat"/>
                <a:cs typeface="Montserrat"/>
                <a:sym typeface="Montserrat"/>
              </a:rPr>
              <a:t>Make wise decisions about purchases</a:t>
            </a:r>
            <a:endParaRPr sz="1200">
              <a:solidFill>
                <a:schemeClr val="dk1"/>
              </a:solidFill>
            </a:endParaRPr>
          </a:p>
          <a:p>
            <a:pPr indent="-209550" lvl="0" marL="234950" rtl="0" algn="l">
              <a:spcBef>
                <a:spcPts val="1000"/>
              </a:spcBef>
              <a:spcAft>
                <a:spcPts val="0"/>
              </a:spcAft>
              <a:buClr>
                <a:schemeClr val="dk1"/>
              </a:buClr>
              <a:buSzPts val="1200"/>
              <a:buChar char="•"/>
            </a:pPr>
            <a:r>
              <a:rPr lang="en" sz="1200">
                <a:solidFill>
                  <a:schemeClr val="dk1"/>
                </a:solidFill>
                <a:latin typeface="Montserrat"/>
                <a:ea typeface="Montserrat"/>
                <a:cs typeface="Montserrat"/>
                <a:sym typeface="Montserrat"/>
              </a:rPr>
              <a:t>Access customer &amp; employee information easily</a:t>
            </a:r>
            <a:endParaRPr sz="1200">
              <a:solidFill>
                <a:schemeClr val="dk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6" name="Shape 536"/>
        <p:cNvGrpSpPr/>
        <p:nvPr/>
      </p:nvGrpSpPr>
      <p:grpSpPr>
        <a:xfrm>
          <a:off x="0" y="0"/>
          <a:ext cx="0" cy="0"/>
          <a:chOff x="0" y="0"/>
          <a:chExt cx="0" cy="0"/>
        </a:xfrm>
      </p:grpSpPr>
      <p:pic>
        <p:nvPicPr>
          <p:cNvPr id="537" name="Google Shape;537;p56"/>
          <p:cNvPicPr preferRelativeResize="0"/>
          <p:nvPr/>
        </p:nvPicPr>
        <p:blipFill>
          <a:blip r:embed="rId3">
            <a:alphaModFix/>
          </a:blip>
          <a:stretch>
            <a:fillRect/>
          </a:stretch>
        </p:blipFill>
        <p:spPr>
          <a:xfrm>
            <a:off x="152400" y="1654550"/>
            <a:ext cx="8839200" cy="2761812"/>
          </a:xfrm>
          <a:prstGeom prst="rect">
            <a:avLst/>
          </a:prstGeom>
          <a:noFill/>
          <a:ln>
            <a:noFill/>
          </a:ln>
        </p:spPr>
      </p:pic>
      <p:sp>
        <p:nvSpPr>
          <p:cNvPr id="538" name="Google Shape;538;p56"/>
          <p:cNvSpPr txBox="1"/>
          <p:nvPr/>
        </p:nvSpPr>
        <p:spPr>
          <a:xfrm>
            <a:off x="601100" y="1307200"/>
            <a:ext cx="6827700" cy="500100"/>
          </a:xfrm>
          <a:prstGeom prst="rect">
            <a:avLst/>
          </a:prstGeom>
          <a:noFill/>
          <a:ln>
            <a:noFill/>
          </a:ln>
        </p:spPr>
        <p:txBody>
          <a:bodyPr anchorCtr="0" anchor="ctr" bIns="34275" lIns="68575" spcFirstLastPara="1" rIns="68575" wrap="square" tIns="34275">
            <a:spAutoFit/>
          </a:bodyPr>
          <a:lstStyle/>
          <a:p>
            <a:pPr indent="0" lvl="0" marL="0" rtl="0" algn="l">
              <a:spcBef>
                <a:spcPts val="0"/>
              </a:spcBef>
              <a:spcAft>
                <a:spcPts val="0"/>
              </a:spcAft>
              <a:buClr>
                <a:schemeClr val="lt1"/>
              </a:buClr>
              <a:buSzPts val="1800"/>
              <a:buFont typeface="Libre Franklin Medium"/>
              <a:buNone/>
            </a:pPr>
            <a:r>
              <a:rPr b="1" lang="en">
                <a:solidFill>
                  <a:srgbClr val="1DA875"/>
                </a:solidFill>
                <a:latin typeface="Montserrat"/>
                <a:ea typeface="Montserrat"/>
                <a:cs typeface="Montserrat"/>
                <a:sym typeface="Montserrat"/>
              </a:rPr>
              <a:t>Example of Record-Keeping of a fashion business</a:t>
            </a:r>
            <a:endParaRPr sz="1100">
              <a:solidFill>
                <a:schemeClr val="dk1"/>
              </a:solidFill>
            </a:endParaRPr>
          </a:p>
          <a:p>
            <a:pPr indent="0" lvl="0" marL="0" marR="0" rtl="0" algn="l">
              <a:lnSpc>
                <a:spcPct val="100000"/>
              </a:lnSpc>
              <a:spcBef>
                <a:spcPts val="0"/>
              </a:spcBef>
              <a:spcAft>
                <a:spcPts val="0"/>
              </a:spcAft>
              <a:buClr>
                <a:schemeClr val="lt1"/>
              </a:buClr>
              <a:buSzPts val="1800"/>
              <a:buFont typeface="Libre Franklin Medium"/>
              <a:buNone/>
            </a:pPr>
            <a:r>
              <a:t/>
            </a:r>
            <a:endParaRPr b="1">
              <a:solidFill>
                <a:srgbClr val="1DA875"/>
              </a:solidFill>
              <a:latin typeface="Montserrat"/>
              <a:ea typeface="Montserrat"/>
              <a:cs typeface="Montserrat"/>
              <a:sym typeface="Montserrat"/>
            </a:endParaRPr>
          </a:p>
        </p:txBody>
      </p:sp>
      <p:grpSp>
        <p:nvGrpSpPr>
          <p:cNvPr id="539" name="Google Shape;539;p56"/>
          <p:cNvGrpSpPr/>
          <p:nvPr/>
        </p:nvGrpSpPr>
        <p:grpSpPr>
          <a:xfrm>
            <a:off x="601112" y="514657"/>
            <a:ext cx="2606326" cy="514125"/>
            <a:chOff x="801479" y="686209"/>
            <a:chExt cx="2665500" cy="685500"/>
          </a:xfrm>
        </p:grpSpPr>
        <p:sp>
          <p:nvSpPr>
            <p:cNvPr id="540" name="Google Shape;540;p56">
              <a:hlinkClick action="ppaction://hlinksldjump" r:id="rId4"/>
            </p:cNvPr>
            <p:cNvSpPr/>
            <p:nvPr/>
          </p:nvSpPr>
          <p:spPr>
            <a:xfrm>
              <a:off x="801479" y="686209"/>
              <a:ext cx="2665500" cy="685500"/>
            </a:xfrm>
            <a:prstGeom prst="roundRect">
              <a:avLst>
                <a:gd fmla="val 31259" name="adj"/>
              </a:avLst>
            </a:prstGeom>
            <a:solidFill>
              <a:srgbClr val="1DA875"/>
            </a:solidFill>
            <a:ln cap="flat" cmpd="sng" w="12700">
              <a:solidFill>
                <a:schemeClr val="lt1"/>
              </a:solidFill>
              <a:prstDash val="solid"/>
              <a:round/>
              <a:headEnd len="sm" w="sm" type="none"/>
              <a:tailEnd len="sm" w="sm" type="none"/>
            </a:ln>
            <a:effectLst>
              <a:outerShdw blurRad="317500" rotWithShape="0" algn="tr" dir="8100000" dist="317500">
                <a:srgbClr val="000000">
                  <a:alpha val="2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ontserrat"/>
                <a:ea typeface="Montserrat"/>
                <a:cs typeface="Montserrat"/>
                <a:sym typeface="Montserrat"/>
              </a:endParaRPr>
            </a:p>
          </p:txBody>
        </p:sp>
        <p:sp>
          <p:nvSpPr>
            <p:cNvPr id="541" name="Google Shape;541;p56">
              <a:hlinkClick action="ppaction://hlinksldjump" r:id="rId5"/>
            </p:cNvPr>
            <p:cNvSpPr/>
            <p:nvPr/>
          </p:nvSpPr>
          <p:spPr>
            <a:xfrm>
              <a:off x="850685" y="741525"/>
              <a:ext cx="2567100" cy="574800"/>
            </a:xfrm>
            <a:prstGeom prst="roundRect">
              <a:avLst>
                <a:gd fmla="val 28267" name="adj"/>
              </a:avLst>
            </a:prstGeom>
            <a:gradFill>
              <a:gsLst>
                <a:gs pos="0">
                  <a:srgbClr val="1DA875">
                    <a:alpha val="0"/>
                  </a:srgbClr>
                </a:gs>
                <a:gs pos="97000">
                  <a:srgbClr val="FFFFFF">
                    <a:alpha val="40784"/>
                  </a:srgbClr>
                </a:gs>
                <a:gs pos="100000">
                  <a:srgbClr val="FFFFFF">
                    <a:alpha val="40784"/>
                  </a:srgbClr>
                </a:gs>
              </a:gsLst>
              <a:lin ang="18900044"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ontserrat"/>
                <a:ea typeface="Montserrat"/>
                <a:cs typeface="Montserrat"/>
                <a:sym typeface="Montserrat"/>
              </a:endParaRPr>
            </a:p>
          </p:txBody>
        </p:sp>
        <p:sp>
          <p:nvSpPr>
            <p:cNvPr id="542" name="Google Shape;542;p56"/>
            <p:cNvSpPr txBox="1"/>
            <p:nvPr/>
          </p:nvSpPr>
          <p:spPr>
            <a:xfrm>
              <a:off x="850684" y="842230"/>
              <a:ext cx="2567100" cy="400200"/>
            </a:xfrm>
            <a:prstGeom prst="rect">
              <a:avLst/>
            </a:prstGeom>
            <a:noFill/>
            <a:ln>
              <a:noFill/>
            </a:ln>
          </p:spPr>
          <p:txBody>
            <a:bodyPr anchorCtr="0" anchor="ctr" bIns="34275" lIns="68575" spcFirstLastPara="1" rIns="68575" wrap="square" tIns="34275">
              <a:spAutoFit/>
            </a:bodyPr>
            <a:lstStyle/>
            <a:p>
              <a:pPr indent="0" lvl="0" marL="0" marR="0" rtl="0" algn="ctr">
                <a:lnSpc>
                  <a:spcPct val="100000"/>
                </a:lnSpc>
                <a:spcBef>
                  <a:spcPts val="0"/>
                </a:spcBef>
                <a:spcAft>
                  <a:spcPts val="0"/>
                </a:spcAft>
                <a:buClr>
                  <a:schemeClr val="lt1"/>
                </a:buClr>
                <a:buSzPts val="1800"/>
                <a:buFont typeface="Libre Franklin Medium"/>
                <a:buNone/>
              </a:pPr>
              <a:r>
                <a:rPr b="1" lang="en" sz="1500">
                  <a:solidFill>
                    <a:schemeClr val="lt1"/>
                  </a:solidFill>
                  <a:latin typeface="Montserrat"/>
                  <a:ea typeface="Montserrat"/>
                  <a:cs typeface="Montserrat"/>
                  <a:sym typeface="Montserrat"/>
                </a:rPr>
                <a:t>RECORD-KEEPING</a:t>
              </a:r>
              <a:endParaRPr sz="1500">
                <a:latin typeface="Montserrat"/>
                <a:ea typeface="Montserrat"/>
                <a:cs typeface="Montserrat"/>
                <a:sym typeface="Montserrat"/>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6" name="Shape 546"/>
        <p:cNvGrpSpPr/>
        <p:nvPr/>
      </p:nvGrpSpPr>
      <p:grpSpPr>
        <a:xfrm>
          <a:off x="0" y="0"/>
          <a:ext cx="0" cy="0"/>
          <a:chOff x="0" y="0"/>
          <a:chExt cx="0" cy="0"/>
        </a:xfrm>
      </p:grpSpPr>
      <p:grpSp>
        <p:nvGrpSpPr>
          <p:cNvPr id="547" name="Google Shape;547;p57"/>
          <p:cNvGrpSpPr/>
          <p:nvPr/>
        </p:nvGrpSpPr>
        <p:grpSpPr>
          <a:xfrm>
            <a:off x="459562" y="524714"/>
            <a:ext cx="2472826" cy="398250"/>
            <a:chOff x="612743" y="1020818"/>
            <a:chExt cx="3679800" cy="531000"/>
          </a:xfrm>
        </p:grpSpPr>
        <p:sp>
          <p:nvSpPr>
            <p:cNvPr id="548" name="Google Shape;548;p57"/>
            <p:cNvSpPr/>
            <p:nvPr/>
          </p:nvSpPr>
          <p:spPr>
            <a:xfrm>
              <a:off x="612743" y="1020818"/>
              <a:ext cx="3679800" cy="531000"/>
            </a:xfrm>
            <a:prstGeom prst="roundRect">
              <a:avLst>
                <a:gd fmla="val 25920" name="adj"/>
              </a:avLst>
            </a:prstGeom>
            <a:solidFill>
              <a:srgbClr val="FF8364"/>
            </a:solidFill>
            <a:ln cap="flat" cmpd="sng" w="19050">
              <a:solidFill>
                <a:srgbClr val="F9EBF5"/>
              </a:solidFill>
              <a:prstDash val="solid"/>
              <a:round/>
              <a:headEnd len="sm" w="sm" type="none"/>
              <a:tailEnd len="sm" w="sm" type="none"/>
            </a:ln>
            <a:effectLst>
              <a:outerShdw blurRad="50800" rotWithShape="0" algn="t" dir="5400000" dist="38100">
                <a:srgbClr val="000000">
                  <a:alpha val="40000"/>
                </a:srgbClr>
              </a:outerShdw>
            </a:effectLst>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rgbClr val="FFFFFF"/>
                </a:buClr>
                <a:buSzPts val="1800"/>
                <a:buFont typeface="Libre Franklin Medium"/>
                <a:buNone/>
              </a:pPr>
              <a:r>
                <a:t/>
              </a:r>
              <a:endParaRPr b="0" i="0" sz="1000" u="none" cap="none" strike="noStrike">
                <a:solidFill>
                  <a:srgbClr val="000000"/>
                </a:solidFill>
                <a:latin typeface="Montserrat"/>
                <a:ea typeface="Montserrat"/>
                <a:cs typeface="Montserrat"/>
                <a:sym typeface="Montserrat"/>
              </a:endParaRPr>
            </a:p>
          </p:txBody>
        </p:sp>
        <p:sp>
          <p:nvSpPr>
            <p:cNvPr id="549" name="Google Shape;549;p57"/>
            <p:cNvSpPr txBox="1"/>
            <p:nvPr/>
          </p:nvSpPr>
          <p:spPr>
            <a:xfrm>
              <a:off x="612743" y="1101252"/>
              <a:ext cx="3679800" cy="4002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FFFFFF"/>
                </a:buClr>
                <a:buSzPts val="1800"/>
                <a:buFont typeface="Libre Franklin Medium"/>
                <a:buNone/>
              </a:pPr>
              <a:r>
                <a:rPr b="1" i="0" lang="en" sz="1500" u="none" cap="none" strike="noStrike">
                  <a:solidFill>
                    <a:srgbClr val="FFFFFF"/>
                  </a:solidFill>
                  <a:latin typeface="Montserrat"/>
                  <a:ea typeface="Montserrat"/>
                  <a:cs typeface="Montserrat"/>
                  <a:sym typeface="Montserrat"/>
                </a:rPr>
                <a:t>KEY MESSAGES</a:t>
              </a:r>
              <a:endParaRPr b="1" i="0" sz="900" u="none" cap="none" strike="noStrike">
                <a:solidFill>
                  <a:srgbClr val="FFFFFF"/>
                </a:solidFill>
                <a:latin typeface="Montserrat"/>
                <a:ea typeface="Montserrat"/>
                <a:cs typeface="Montserrat"/>
                <a:sym typeface="Montserrat"/>
              </a:endParaRPr>
            </a:p>
          </p:txBody>
        </p:sp>
      </p:grpSp>
      <p:sp>
        <p:nvSpPr>
          <p:cNvPr id="550" name="Google Shape;550;p57"/>
          <p:cNvSpPr/>
          <p:nvPr/>
        </p:nvSpPr>
        <p:spPr>
          <a:xfrm>
            <a:off x="459556" y="1497725"/>
            <a:ext cx="4112700" cy="2736000"/>
          </a:xfrm>
          <a:prstGeom prst="rect">
            <a:avLst/>
          </a:prstGeom>
          <a:noFill/>
          <a:ln>
            <a:noFill/>
          </a:ln>
        </p:spPr>
        <p:txBody>
          <a:bodyPr anchorCtr="0" anchor="t" bIns="34275" lIns="68575" spcFirstLastPara="1" rIns="68575" wrap="square" tIns="34275">
            <a:noAutofit/>
          </a:bodyPr>
          <a:lstStyle/>
          <a:p>
            <a:pPr indent="-215900" lvl="0" marL="215900" marR="0" rtl="0" algn="l">
              <a:lnSpc>
                <a:spcPct val="120000"/>
              </a:lnSpc>
              <a:spcBef>
                <a:spcPts val="0"/>
              </a:spcBef>
              <a:spcAft>
                <a:spcPts val="0"/>
              </a:spcAft>
              <a:buClr>
                <a:srgbClr val="000000"/>
              </a:buClr>
              <a:buSzPts val="1200"/>
              <a:buFont typeface="Arial"/>
              <a:buChar char="•"/>
            </a:pPr>
            <a:r>
              <a:rPr b="0" i="0" lang="en" sz="1200" u="none" cap="none" strike="noStrike">
                <a:solidFill>
                  <a:srgbClr val="000000"/>
                </a:solidFill>
                <a:latin typeface="Montserrat"/>
                <a:ea typeface="Montserrat"/>
                <a:cs typeface="Montserrat"/>
                <a:sym typeface="Montserrat"/>
              </a:rPr>
              <a:t>Keeping accurate and organized records is essential for the financial success of your business.</a:t>
            </a:r>
            <a:endParaRPr sz="1100"/>
          </a:p>
          <a:p>
            <a:pPr indent="0" lvl="0" marL="342900" marR="0" rtl="0" algn="l">
              <a:lnSpc>
                <a:spcPct val="120000"/>
              </a:lnSpc>
              <a:spcBef>
                <a:spcPts val="0"/>
              </a:spcBef>
              <a:spcAft>
                <a:spcPts val="0"/>
              </a:spcAft>
              <a:buNone/>
            </a:pPr>
            <a:r>
              <a:t/>
            </a:r>
            <a:endParaRPr sz="1100"/>
          </a:p>
          <a:p>
            <a:pPr indent="-215900" lvl="0" marL="215900" marR="0" rtl="0" algn="l">
              <a:lnSpc>
                <a:spcPct val="120000"/>
              </a:lnSpc>
              <a:spcBef>
                <a:spcPts val="0"/>
              </a:spcBef>
              <a:spcAft>
                <a:spcPts val="0"/>
              </a:spcAft>
              <a:buClr>
                <a:srgbClr val="000000"/>
              </a:buClr>
              <a:buSzPts val="1200"/>
              <a:buFont typeface="Arial"/>
              <a:buChar char="•"/>
            </a:pPr>
            <a:r>
              <a:rPr lang="en" sz="1200">
                <a:latin typeface="Montserrat"/>
                <a:ea typeface="Montserrat"/>
                <a:cs typeface="Montserrat"/>
                <a:sym typeface="Montserrat"/>
              </a:rPr>
              <a:t>Key financial performance measurements help evaluate the company's profitability, efficiency, liquidity, and solvency, aiding in decision-making and monitoring financial health.</a:t>
            </a:r>
            <a:endParaRPr sz="1200">
              <a:latin typeface="Montserrat"/>
              <a:ea typeface="Montserrat"/>
              <a:cs typeface="Montserrat"/>
              <a:sym typeface="Montserrat"/>
            </a:endParaRPr>
          </a:p>
          <a:p>
            <a:pPr indent="0" lvl="0" marL="342900" marR="0" rtl="0" algn="l">
              <a:lnSpc>
                <a:spcPct val="120000"/>
              </a:lnSpc>
              <a:spcBef>
                <a:spcPts val="0"/>
              </a:spcBef>
              <a:spcAft>
                <a:spcPts val="0"/>
              </a:spcAft>
              <a:buNone/>
            </a:pPr>
            <a:r>
              <a:t/>
            </a:r>
            <a:endParaRPr sz="1200">
              <a:latin typeface="Montserrat"/>
              <a:ea typeface="Montserrat"/>
              <a:cs typeface="Montserrat"/>
              <a:sym typeface="Montserrat"/>
            </a:endParaRPr>
          </a:p>
          <a:p>
            <a:pPr indent="-215900" lvl="0" marL="215900" marR="0" rtl="0" algn="l">
              <a:lnSpc>
                <a:spcPct val="120000"/>
              </a:lnSpc>
              <a:spcBef>
                <a:spcPts val="0"/>
              </a:spcBef>
              <a:spcAft>
                <a:spcPts val="0"/>
              </a:spcAft>
              <a:buClr>
                <a:srgbClr val="000000"/>
              </a:buClr>
              <a:buSzPts val="1200"/>
              <a:buFont typeface="Arial"/>
              <a:buChar char="•"/>
            </a:pPr>
            <a:r>
              <a:rPr lang="en" sz="1200">
                <a:latin typeface="Montserrat"/>
                <a:ea typeface="Montserrat"/>
                <a:cs typeface="Montserrat"/>
                <a:sym typeface="Montserrat"/>
              </a:rPr>
              <a:t>Analyzing financial statements informs decision-making and strategic planning for the business.</a:t>
            </a:r>
            <a:endParaRPr sz="1200">
              <a:latin typeface="Montserrat"/>
              <a:ea typeface="Montserrat"/>
              <a:cs typeface="Montserrat"/>
              <a:sym typeface="Montserrat"/>
            </a:endParaRPr>
          </a:p>
        </p:txBody>
      </p:sp>
      <p:pic>
        <p:nvPicPr>
          <p:cNvPr id="551" name="Google Shape;551;p57"/>
          <p:cNvPicPr preferRelativeResize="0"/>
          <p:nvPr/>
        </p:nvPicPr>
        <p:blipFill rotWithShape="1">
          <a:blip r:embed="rId3">
            <a:alphaModFix/>
          </a:blip>
          <a:srcRect b="0" l="0" r="0" t="0"/>
          <a:stretch/>
        </p:blipFill>
        <p:spPr>
          <a:xfrm>
            <a:off x="4503627" y="1214438"/>
            <a:ext cx="4640375" cy="273605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81" name="Shape 181"/>
        <p:cNvGrpSpPr/>
        <p:nvPr/>
      </p:nvGrpSpPr>
      <p:grpSpPr>
        <a:xfrm>
          <a:off x="0" y="0"/>
          <a:ext cx="0" cy="0"/>
          <a:chOff x="0" y="0"/>
          <a:chExt cx="0" cy="0"/>
        </a:xfrm>
      </p:grpSpPr>
      <p:grpSp>
        <p:nvGrpSpPr>
          <p:cNvPr id="182" name="Google Shape;182;p31"/>
          <p:cNvGrpSpPr/>
          <p:nvPr/>
        </p:nvGrpSpPr>
        <p:grpSpPr>
          <a:xfrm>
            <a:off x="459556" y="525557"/>
            <a:ext cx="2475675" cy="398250"/>
            <a:chOff x="612742" y="879413"/>
            <a:chExt cx="3300900" cy="531000"/>
          </a:xfrm>
        </p:grpSpPr>
        <p:sp>
          <p:nvSpPr>
            <p:cNvPr id="183" name="Google Shape;183;p31"/>
            <p:cNvSpPr/>
            <p:nvPr/>
          </p:nvSpPr>
          <p:spPr>
            <a:xfrm>
              <a:off x="612742" y="879413"/>
              <a:ext cx="3300900" cy="531000"/>
            </a:xfrm>
            <a:prstGeom prst="roundRect">
              <a:avLst>
                <a:gd fmla="val 25920" name="adj"/>
              </a:avLst>
            </a:prstGeom>
            <a:solidFill>
              <a:srgbClr val="FF8364"/>
            </a:solidFill>
            <a:ln cap="flat" cmpd="sng" w="19050">
              <a:solidFill>
                <a:srgbClr val="F9EBF5"/>
              </a:solidFill>
              <a:prstDash val="solid"/>
              <a:round/>
              <a:headEnd len="sm" w="sm" type="none"/>
              <a:tailEnd len="sm" w="sm" type="none"/>
            </a:ln>
            <a:effectLst>
              <a:outerShdw blurRad="50800" rotWithShape="0" algn="t" dir="5400000" dist="38100">
                <a:srgbClr val="000000">
                  <a:alpha val="40000"/>
                </a:srgbClr>
              </a:outerShdw>
            </a:effectLst>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chemeClr val="lt1"/>
                </a:buClr>
                <a:buSzPts val="1800"/>
                <a:buFont typeface="Libre Franklin Medium"/>
                <a:buNone/>
              </a:pPr>
              <a:r>
                <a:t/>
              </a:r>
              <a:endParaRPr b="0" i="0" sz="1000" u="none" cap="none" strike="noStrike">
                <a:solidFill>
                  <a:srgbClr val="000000"/>
                </a:solidFill>
                <a:latin typeface="Montserrat"/>
                <a:ea typeface="Montserrat"/>
                <a:cs typeface="Montserrat"/>
                <a:sym typeface="Montserrat"/>
              </a:endParaRPr>
            </a:p>
          </p:txBody>
        </p:sp>
        <p:sp>
          <p:nvSpPr>
            <p:cNvPr id="184" name="Google Shape;184;p31"/>
            <p:cNvSpPr txBox="1"/>
            <p:nvPr/>
          </p:nvSpPr>
          <p:spPr>
            <a:xfrm>
              <a:off x="612742" y="959847"/>
              <a:ext cx="3300900" cy="4002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chemeClr val="lt1"/>
                </a:buClr>
                <a:buSzPts val="1800"/>
                <a:buFont typeface="Libre Franklin Medium"/>
                <a:buNone/>
              </a:pPr>
              <a:r>
                <a:rPr b="1" lang="en" sz="1500">
                  <a:solidFill>
                    <a:schemeClr val="lt1"/>
                  </a:solidFill>
                  <a:latin typeface="Montserrat"/>
                  <a:ea typeface="Montserrat"/>
                  <a:cs typeface="Montserrat"/>
                  <a:sym typeface="Montserrat"/>
                </a:rPr>
                <a:t>Course Outline</a:t>
              </a:r>
              <a:endParaRPr b="1" i="0" sz="900" u="none" cap="none" strike="noStrike">
                <a:solidFill>
                  <a:schemeClr val="lt1"/>
                </a:solidFill>
                <a:latin typeface="Montserrat"/>
                <a:ea typeface="Montserrat"/>
                <a:cs typeface="Montserrat"/>
                <a:sym typeface="Montserrat"/>
              </a:endParaRPr>
            </a:p>
          </p:txBody>
        </p:sp>
      </p:grpSp>
      <p:grpSp>
        <p:nvGrpSpPr>
          <p:cNvPr id="185" name="Google Shape;185;p31"/>
          <p:cNvGrpSpPr/>
          <p:nvPr/>
        </p:nvGrpSpPr>
        <p:grpSpPr>
          <a:xfrm>
            <a:off x="4675280" y="2030831"/>
            <a:ext cx="2756528" cy="1279782"/>
            <a:chOff x="2203179" y="1665038"/>
            <a:chExt cx="3717001" cy="1764000"/>
          </a:xfrm>
        </p:grpSpPr>
        <p:sp>
          <p:nvSpPr>
            <p:cNvPr id="186" name="Google Shape;186;p31">
              <a:hlinkClick/>
            </p:cNvPr>
            <p:cNvSpPr/>
            <p:nvPr/>
          </p:nvSpPr>
          <p:spPr>
            <a:xfrm>
              <a:off x="2203179" y="1665038"/>
              <a:ext cx="3717000" cy="1764000"/>
            </a:xfrm>
            <a:prstGeom prst="roundRect">
              <a:avLst>
                <a:gd fmla="val 16667" name="adj"/>
              </a:avLst>
            </a:prstGeom>
            <a:solidFill>
              <a:srgbClr val="FFC000"/>
            </a:solidFill>
            <a:ln cap="flat" cmpd="sng" w="12700">
              <a:solidFill>
                <a:schemeClr val="lt1"/>
              </a:solidFill>
              <a:prstDash val="solid"/>
              <a:round/>
              <a:headEnd len="sm" w="sm" type="none"/>
              <a:tailEnd len="sm" w="sm" type="none"/>
            </a:ln>
            <a:effectLst>
              <a:outerShdw blurRad="317500" rotWithShape="0" algn="tr" dir="8100000" dist="317500">
                <a:srgbClr val="000000">
                  <a:alpha val="2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ontserrat"/>
                <a:ea typeface="Montserrat"/>
                <a:cs typeface="Montserrat"/>
                <a:sym typeface="Montserrat"/>
              </a:endParaRPr>
            </a:p>
          </p:txBody>
        </p:sp>
        <p:sp>
          <p:nvSpPr>
            <p:cNvPr id="187" name="Google Shape;187;p31">
              <a:hlinkClick/>
            </p:cNvPr>
            <p:cNvSpPr/>
            <p:nvPr/>
          </p:nvSpPr>
          <p:spPr>
            <a:xfrm>
              <a:off x="2271793" y="1732973"/>
              <a:ext cx="3579600" cy="1634400"/>
            </a:xfrm>
            <a:prstGeom prst="roundRect">
              <a:avLst>
                <a:gd fmla="val 16667" name="adj"/>
              </a:avLst>
            </a:prstGeom>
            <a:gradFill>
              <a:gsLst>
                <a:gs pos="0">
                  <a:srgbClr val="FFC000"/>
                </a:gs>
                <a:gs pos="97000">
                  <a:srgbClr val="FFFFFF">
                    <a:alpha val="40784"/>
                  </a:srgbClr>
                </a:gs>
                <a:gs pos="100000">
                  <a:srgbClr val="FFFFFF">
                    <a:alpha val="40784"/>
                  </a:srgbClr>
                </a:gs>
              </a:gsLst>
              <a:lin ang="18900044"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ontserrat"/>
                <a:ea typeface="Montserrat"/>
                <a:cs typeface="Montserrat"/>
                <a:sym typeface="Montserrat"/>
              </a:endParaRPr>
            </a:p>
          </p:txBody>
        </p:sp>
        <p:sp>
          <p:nvSpPr>
            <p:cNvPr id="188" name="Google Shape;188;p31">
              <a:hlinkClick/>
            </p:cNvPr>
            <p:cNvSpPr txBox="1"/>
            <p:nvPr/>
          </p:nvSpPr>
          <p:spPr>
            <a:xfrm>
              <a:off x="2203180" y="2044621"/>
              <a:ext cx="3717000" cy="7320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chemeClr val="lt1"/>
                </a:buClr>
                <a:buSzPts val="1800"/>
                <a:buFont typeface="Libre Franklin Medium"/>
                <a:buNone/>
              </a:pPr>
              <a:r>
                <a:rPr b="1" lang="en" sz="1500">
                  <a:solidFill>
                    <a:schemeClr val="lt1"/>
                  </a:solidFill>
                  <a:latin typeface="Montserrat"/>
                  <a:ea typeface="Montserrat"/>
                  <a:cs typeface="Montserrat"/>
                  <a:sym typeface="Montserrat"/>
                </a:rPr>
                <a:t>PART</a:t>
              </a:r>
              <a:r>
                <a:rPr b="1" lang="en" sz="1500">
                  <a:solidFill>
                    <a:schemeClr val="lt1"/>
                  </a:solidFill>
                  <a:latin typeface="Montserrat"/>
                  <a:ea typeface="Montserrat"/>
                  <a:cs typeface="Montserrat"/>
                  <a:sym typeface="Montserrat"/>
                </a:rPr>
                <a:t> 2:</a:t>
              </a:r>
              <a:endParaRPr b="1" sz="1500">
                <a:solidFill>
                  <a:schemeClr val="lt1"/>
                </a:solidFill>
                <a:latin typeface="Montserrat"/>
                <a:ea typeface="Montserrat"/>
                <a:cs typeface="Montserrat"/>
                <a:sym typeface="Montserrat"/>
              </a:endParaRPr>
            </a:p>
            <a:p>
              <a:pPr indent="0" lvl="0" marL="0" marR="0" rtl="0" algn="ctr">
                <a:lnSpc>
                  <a:spcPct val="100000"/>
                </a:lnSpc>
                <a:spcBef>
                  <a:spcPts val="0"/>
                </a:spcBef>
                <a:spcAft>
                  <a:spcPts val="0"/>
                </a:spcAft>
                <a:buClr>
                  <a:schemeClr val="lt1"/>
                </a:buClr>
                <a:buSzPts val="1800"/>
                <a:buFont typeface="Libre Franklin Medium"/>
                <a:buNone/>
              </a:pPr>
              <a:r>
                <a:rPr b="1" lang="en" sz="1500">
                  <a:solidFill>
                    <a:schemeClr val="lt1"/>
                  </a:solidFill>
                  <a:latin typeface="Montserrat"/>
                  <a:ea typeface="Montserrat"/>
                  <a:cs typeface="Montserrat"/>
                  <a:sym typeface="Montserrat"/>
                </a:rPr>
                <a:t>Starting Up Your Business</a:t>
              </a:r>
              <a:endParaRPr b="1" sz="1500">
                <a:solidFill>
                  <a:schemeClr val="lt1"/>
                </a:solidFill>
                <a:latin typeface="Montserrat"/>
                <a:ea typeface="Montserrat"/>
                <a:cs typeface="Montserrat"/>
                <a:sym typeface="Montserrat"/>
              </a:endParaRPr>
            </a:p>
          </p:txBody>
        </p:sp>
      </p:grpSp>
      <p:grpSp>
        <p:nvGrpSpPr>
          <p:cNvPr id="189" name="Google Shape;189;p31"/>
          <p:cNvGrpSpPr/>
          <p:nvPr/>
        </p:nvGrpSpPr>
        <p:grpSpPr>
          <a:xfrm>
            <a:off x="1575150" y="2030820"/>
            <a:ext cx="2996850" cy="1279782"/>
            <a:chOff x="1924379" y="3103705"/>
            <a:chExt cx="3995800" cy="1764000"/>
          </a:xfrm>
        </p:grpSpPr>
        <p:sp>
          <p:nvSpPr>
            <p:cNvPr id="190" name="Google Shape;190;p31">
              <a:hlinkClick/>
            </p:cNvPr>
            <p:cNvSpPr/>
            <p:nvPr/>
          </p:nvSpPr>
          <p:spPr>
            <a:xfrm>
              <a:off x="2203179" y="3103705"/>
              <a:ext cx="3717000" cy="1764000"/>
            </a:xfrm>
            <a:prstGeom prst="roundRect">
              <a:avLst>
                <a:gd fmla="val 16667" name="adj"/>
              </a:avLst>
            </a:prstGeom>
            <a:solidFill>
              <a:srgbClr val="1DA875"/>
            </a:solidFill>
            <a:ln cap="flat" cmpd="sng" w="12700">
              <a:solidFill>
                <a:schemeClr val="lt1"/>
              </a:solidFill>
              <a:prstDash val="solid"/>
              <a:round/>
              <a:headEnd len="sm" w="sm" type="none"/>
              <a:tailEnd len="sm" w="sm" type="none"/>
            </a:ln>
            <a:effectLst>
              <a:outerShdw blurRad="317500" rotWithShape="0" algn="tr" dir="8100000" dist="317500">
                <a:srgbClr val="000000">
                  <a:alpha val="2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ontserrat"/>
                <a:ea typeface="Montserrat"/>
                <a:cs typeface="Montserrat"/>
                <a:sym typeface="Montserrat"/>
              </a:endParaRPr>
            </a:p>
          </p:txBody>
        </p:sp>
        <p:sp>
          <p:nvSpPr>
            <p:cNvPr id="191" name="Google Shape;191;p31"/>
            <p:cNvSpPr txBox="1"/>
            <p:nvPr/>
          </p:nvSpPr>
          <p:spPr>
            <a:xfrm>
              <a:off x="1924379" y="3460546"/>
              <a:ext cx="3717000" cy="1050300"/>
            </a:xfrm>
            <a:prstGeom prst="rect">
              <a:avLst/>
            </a:prstGeom>
            <a:noFill/>
            <a:ln>
              <a:noFill/>
            </a:ln>
          </p:spPr>
          <p:txBody>
            <a:bodyPr anchorCtr="0" anchor="t" bIns="34275" lIns="68575" spcFirstLastPara="1" rIns="68575" wrap="square" tIns="34275">
              <a:spAutoFit/>
            </a:bodyPr>
            <a:lstStyle/>
            <a:p>
              <a:pPr indent="0" lvl="0" marL="457200" marR="0" rtl="0" algn="ctr">
                <a:lnSpc>
                  <a:spcPct val="100000"/>
                </a:lnSpc>
                <a:spcBef>
                  <a:spcPts val="0"/>
                </a:spcBef>
                <a:spcAft>
                  <a:spcPts val="0"/>
                </a:spcAft>
                <a:buNone/>
              </a:pPr>
              <a:r>
                <a:rPr b="1" lang="en" sz="1500">
                  <a:solidFill>
                    <a:schemeClr val="lt1"/>
                  </a:solidFill>
                  <a:latin typeface="Montserrat"/>
                  <a:ea typeface="Montserrat"/>
                  <a:cs typeface="Montserrat"/>
                  <a:sym typeface="Montserrat"/>
                </a:rPr>
                <a:t>PART 1:</a:t>
              </a:r>
              <a:endParaRPr b="1" sz="1500">
                <a:solidFill>
                  <a:schemeClr val="lt1"/>
                </a:solidFill>
                <a:latin typeface="Montserrat"/>
                <a:ea typeface="Montserrat"/>
                <a:cs typeface="Montserrat"/>
                <a:sym typeface="Montserrat"/>
              </a:endParaRPr>
            </a:p>
            <a:p>
              <a:pPr indent="0" lvl="0" marL="457200" marR="0" rtl="0" algn="ctr">
                <a:lnSpc>
                  <a:spcPct val="100000"/>
                </a:lnSpc>
                <a:spcBef>
                  <a:spcPts val="0"/>
                </a:spcBef>
                <a:spcAft>
                  <a:spcPts val="0"/>
                </a:spcAft>
                <a:buNone/>
              </a:pPr>
              <a:r>
                <a:rPr b="1" lang="en" sz="1500">
                  <a:solidFill>
                    <a:schemeClr val="lt1"/>
                  </a:solidFill>
                  <a:latin typeface="Montserrat"/>
                  <a:ea typeface="Montserrat"/>
                  <a:cs typeface="Montserrat"/>
                  <a:sym typeface="Montserrat"/>
                </a:rPr>
                <a:t>Understanding Your Financial Health </a:t>
              </a:r>
              <a:endParaRPr b="1" sz="1500">
                <a:solidFill>
                  <a:schemeClr val="lt1"/>
                </a:solidFill>
                <a:latin typeface="Montserrat"/>
                <a:ea typeface="Montserrat"/>
                <a:cs typeface="Montserrat"/>
                <a:sym typeface="Montserrat"/>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3265">
            <a:alpha val="9800"/>
          </a:srgbClr>
        </a:solidFill>
      </p:bgPr>
    </p:bg>
    <p:spTree>
      <p:nvGrpSpPr>
        <p:cNvPr id="555" name="Shape 555"/>
        <p:cNvGrpSpPr/>
        <p:nvPr/>
      </p:nvGrpSpPr>
      <p:grpSpPr>
        <a:xfrm>
          <a:off x="0" y="0"/>
          <a:ext cx="0" cy="0"/>
          <a:chOff x="0" y="0"/>
          <a:chExt cx="0" cy="0"/>
        </a:xfrm>
      </p:grpSpPr>
      <p:pic>
        <p:nvPicPr>
          <p:cNvPr id="556" name="Google Shape;556;p58"/>
          <p:cNvPicPr preferRelativeResize="0"/>
          <p:nvPr/>
        </p:nvPicPr>
        <p:blipFill rotWithShape="1">
          <a:blip r:embed="rId3">
            <a:alphaModFix/>
          </a:blip>
          <a:srcRect b="0" l="0" r="0" t="0"/>
          <a:stretch/>
        </p:blipFill>
        <p:spPr>
          <a:xfrm>
            <a:off x="2877957" y="406573"/>
            <a:ext cx="3388095" cy="3176705"/>
          </a:xfrm>
          <a:prstGeom prst="rect">
            <a:avLst/>
          </a:prstGeom>
          <a:noFill/>
          <a:ln>
            <a:noFill/>
          </a:ln>
        </p:spPr>
      </p:pic>
      <p:sp>
        <p:nvSpPr>
          <p:cNvPr id="557" name="Google Shape;557;p58"/>
          <p:cNvSpPr/>
          <p:nvPr/>
        </p:nvSpPr>
        <p:spPr>
          <a:xfrm>
            <a:off x="0" y="4560600"/>
            <a:ext cx="9144000" cy="5829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558" name="Google Shape;558;p58"/>
          <p:cNvPicPr preferRelativeResize="0"/>
          <p:nvPr/>
        </p:nvPicPr>
        <p:blipFill rotWithShape="1">
          <a:blip r:embed="rId4">
            <a:alphaModFix/>
          </a:blip>
          <a:srcRect b="0" l="0" r="0" t="0"/>
          <a:stretch/>
        </p:blipFill>
        <p:spPr>
          <a:xfrm>
            <a:off x="8570750" y="4803900"/>
            <a:ext cx="224726" cy="224704"/>
          </a:xfrm>
          <a:prstGeom prst="rect">
            <a:avLst/>
          </a:prstGeom>
          <a:noFill/>
          <a:ln>
            <a:noFill/>
          </a:ln>
        </p:spPr>
      </p:pic>
      <p:pic>
        <p:nvPicPr>
          <p:cNvPr id="559" name="Google Shape;559;p58"/>
          <p:cNvPicPr preferRelativeResize="0"/>
          <p:nvPr/>
        </p:nvPicPr>
        <p:blipFill rotWithShape="1">
          <a:blip r:embed="rId5">
            <a:alphaModFix/>
          </a:blip>
          <a:srcRect b="0" l="0" r="0" t="0"/>
          <a:stretch/>
        </p:blipFill>
        <p:spPr>
          <a:xfrm>
            <a:off x="7729051" y="4863963"/>
            <a:ext cx="644851" cy="134575"/>
          </a:xfrm>
          <a:prstGeom prst="rect">
            <a:avLst/>
          </a:prstGeom>
          <a:noFill/>
          <a:ln>
            <a:noFill/>
          </a:ln>
        </p:spPr>
      </p:pic>
      <p:sp>
        <p:nvSpPr>
          <p:cNvPr id="560" name="Google Shape;560;p58"/>
          <p:cNvSpPr txBox="1"/>
          <p:nvPr/>
        </p:nvSpPr>
        <p:spPr>
          <a:xfrm>
            <a:off x="6762850" y="4767950"/>
            <a:ext cx="1138500" cy="307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rgbClr val="000000"/>
                </a:solidFill>
                <a:latin typeface="Roboto"/>
                <a:ea typeface="Roboto"/>
                <a:cs typeface="Roboto"/>
                <a:sym typeface="Roboto"/>
              </a:rPr>
              <a:t>with support from</a:t>
            </a:r>
            <a:endParaRPr b="0" i="0" sz="800" u="none" cap="none" strike="noStrike">
              <a:solidFill>
                <a:srgbClr val="000000"/>
              </a:solidFill>
              <a:latin typeface="Roboto"/>
              <a:ea typeface="Roboto"/>
              <a:cs typeface="Roboto"/>
              <a:sym typeface="Roboto"/>
            </a:endParaRPr>
          </a:p>
        </p:txBody>
      </p:sp>
      <p:cxnSp>
        <p:nvCxnSpPr>
          <p:cNvPr id="561" name="Google Shape;561;p58"/>
          <p:cNvCxnSpPr/>
          <p:nvPr/>
        </p:nvCxnSpPr>
        <p:spPr>
          <a:xfrm flipH="1">
            <a:off x="8490125" y="4796825"/>
            <a:ext cx="6900" cy="276000"/>
          </a:xfrm>
          <a:prstGeom prst="straightConnector1">
            <a:avLst/>
          </a:prstGeom>
          <a:noFill/>
          <a:ln cap="flat" cmpd="sng" w="9525">
            <a:solidFill>
              <a:srgbClr val="BDC1C6"/>
            </a:solidFill>
            <a:prstDash val="solid"/>
            <a:round/>
            <a:headEnd len="sm" w="sm" type="none"/>
            <a:tailEnd len="sm" w="sm" type="none"/>
          </a:ln>
        </p:spPr>
      </p:cxnSp>
      <p:pic>
        <p:nvPicPr>
          <p:cNvPr id="562" name="Google Shape;562;p58"/>
          <p:cNvPicPr preferRelativeResize="0"/>
          <p:nvPr/>
        </p:nvPicPr>
        <p:blipFill>
          <a:blip r:embed="rId6">
            <a:alphaModFix/>
          </a:blip>
          <a:stretch>
            <a:fillRect/>
          </a:stretch>
        </p:blipFill>
        <p:spPr>
          <a:xfrm>
            <a:off x="3378725" y="3846900"/>
            <a:ext cx="600124" cy="450081"/>
          </a:xfrm>
          <a:prstGeom prst="rect">
            <a:avLst/>
          </a:prstGeom>
          <a:noFill/>
          <a:ln>
            <a:noFill/>
          </a:ln>
        </p:spPr>
      </p:pic>
      <p:pic>
        <p:nvPicPr>
          <p:cNvPr id="563" name="Google Shape;563;p58"/>
          <p:cNvPicPr preferRelativeResize="0"/>
          <p:nvPr/>
        </p:nvPicPr>
        <p:blipFill>
          <a:blip r:embed="rId7">
            <a:alphaModFix/>
          </a:blip>
          <a:stretch>
            <a:fillRect/>
          </a:stretch>
        </p:blipFill>
        <p:spPr>
          <a:xfrm>
            <a:off x="6046075" y="3780518"/>
            <a:ext cx="582880" cy="582880"/>
          </a:xfrm>
          <a:prstGeom prst="rect">
            <a:avLst/>
          </a:prstGeom>
          <a:noFill/>
          <a:ln>
            <a:noFill/>
          </a:ln>
        </p:spPr>
      </p:pic>
      <p:sp>
        <p:nvSpPr>
          <p:cNvPr id="564" name="Google Shape;564;p58"/>
          <p:cNvSpPr txBox="1"/>
          <p:nvPr/>
        </p:nvSpPr>
        <p:spPr>
          <a:xfrm>
            <a:off x="3853300" y="3846900"/>
            <a:ext cx="1583100" cy="33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2"/>
                </a:solidFill>
                <a:latin typeface="Montserrat"/>
                <a:ea typeface="Montserrat"/>
                <a:cs typeface="Montserrat"/>
                <a:sym typeface="Montserrat"/>
              </a:rPr>
              <a:t>@brlifeagency</a:t>
            </a:r>
            <a:endParaRPr b="1">
              <a:solidFill>
                <a:schemeClr val="dk2"/>
              </a:solidFill>
              <a:latin typeface="Montserrat"/>
              <a:ea typeface="Montserrat"/>
              <a:cs typeface="Montserrat"/>
              <a:sym typeface="Montserrat"/>
            </a:endParaRPr>
          </a:p>
        </p:txBody>
      </p:sp>
      <p:sp>
        <p:nvSpPr>
          <p:cNvPr id="565" name="Google Shape;565;p58"/>
          <p:cNvSpPr txBox="1"/>
          <p:nvPr/>
        </p:nvSpPr>
        <p:spPr>
          <a:xfrm>
            <a:off x="6485800" y="3846900"/>
            <a:ext cx="2415000" cy="33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2"/>
                </a:solidFill>
                <a:latin typeface="Montserrat"/>
                <a:ea typeface="Montserrat"/>
                <a:cs typeface="Montserrat"/>
                <a:sym typeface="Montserrat"/>
              </a:rPr>
              <a:t>www.brlifeagency.com</a:t>
            </a:r>
            <a:endParaRPr b="1">
              <a:solidFill>
                <a:schemeClr val="dk2"/>
              </a:solidFill>
              <a:latin typeface="Montserrat"/>
              <a:ea typeface="Montserrat"/>
              <a:cs typeface="Montserrat"/>
              <a:sym typeface="Montserrat"/>
            </a:endParaRPr>
          </a:p>
        </p:txBody>
      </p:sp>
      <p:sp>
        <p:nvSpPr>
          <p:cNvPr id="566" name="Google Shape;566;p58"/>
          <p:cNvSpPr txBox="1"/>
          <p:nvPr/>
        </p:nvSpPr>
        <p:spPr>
          <a:xfrm>
            <a:off x="663300" y="3846900"/>
            <a:ext cx="1714500" cy="33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2"/>
                </a:solidFill>
                <a:latin typeface="Montserrat"/>
                <a:ea typeface="Montserrat"/>
                <a:cs typeface="Montserrat"/>
                <a:sym typeface="Montserrat"/>
              </a:rPr>
              <a:t>+673 818 5796</a:t>
            </a:r>
            <a:endParaRPr b="1">
              <a:solidFill>
                <a:schemeClr val="dk2"/>
              </a:solidFill>
              <a:latin typeface="Montserrat"/>
              <a:ea typeface="Montserrat"/>
              <a:cs typeface="Montserrat"/>
              <a:sym typeface="Montserrat"/>
            </a:endParaRPr>
          </a:p>
        </p:txBody>
      </p:sp>
      <p:pic>
        <p:nvPicPr>
          <p:cNvPr id="567" name="Google Shape;567;p58"/>
          <p:cNvPicPr preferRelativeResize="0"/>
          <p:nvPr/>
        </p:nvPicPr>
        <p:blipFill>
          <a:blip r:embed="rId8">
            <a:alphaModFix/>
          </a:blip>
          <a:stretch>
            <a:fillRect/>
          </a:stretch>
        </p:blipFill>
        <p:spPr>
          <a:xfrm>
            <a:off x="280198" y="3846901"/>
            <a:ext cx="450075" cy="4500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8364">
            <a:alpha val="9800"/>
          </a:srgbClr>
        </a:solidFill>
      </p:bgPr>
    </p:bg>
    <p:spTree>
      <p:nvGrpSpPr>
        <p:cNvPr id="195" name="Shape 195"/>
        <p:cNvGrpSpPr/>
        <p:nvPr/>
      </p:nvGrpSpPr>
      <p:grpSpPr>
        <a:xfrm>
          <a:off x="0" y="0"/>
          <a:ext cx="0" cy="0"/>
          <a:chOff x="0" y="0"/>
          <a:chExt cx="0" cy="0"/>
        </a:xfrm>
      </p:grpSpPr>
      <p:grpSp>
        <p:nvGrpSpPr>
          <p:cNvPr id="196" name="Google Shape;196;p32"/>
          <p:cNvGrpSpPr/>
          <p:nvPr/>
        </p:nvGrpSpPr>
        <p:grpSpPr>
          <a:xfrm>
            <a:off x="2849854" y="4063485"/>
            <a:ext cx="3444293" cy="711127"/>
            <a:chOff x="612743" y="1020818"/>
            <a:chExt cx="3679800" cy="544800"/>
          </a:xfrm>
        </p:grpSpPr>
        <p:sp>
          <p:nvSpPr>
            <p:cNvPr id="197" name="Google Shape;197;p32"/>
            <p:cNvSpPr/>
            <p:nvPr/>
          </p:nvSpPr>
          <p:spPr>
            <a:xfrm>
              <a:off x="612743" y="1020818"/>
              <a:ext cx="3679800" cy="544800"/>
            </a:xfrm>
            <a:prstGeom prst="roundRect">
              <a:avLst>
                <a:gd fmla="val 25920" name="adj"/>
              </a:avLst>
            </a:prstGeom>
            <a:solidFill>
              <a:srgbClr val="FF481D"/>
            </a:solidFill>
            <a:ln cap="flat" cmpd="sng" w="19050">
              <a:solidFill>
                <a:srgbClr val="F9EBF5"/>
              </a:solidFill>
              <a:prstDash val="solid"/>
              <a:round/>
              <a:headEnd len="sm" w="sm" type="none"/>
              <a:tailEnd len="sm" w="sm" type="none"/>
            </a:ln>
            <a:effectLst>
              <a:outerShdw blurRad="50800" rotWithShape="0" algn="t" dir="5400000" dist="38100">
                <a:srgbClr val="000000">
                  <a:alpha val="40000"/>
                </a:srgbClr>
              </a:outerShdw>
            </a:effectLst>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chemeClr val="lt1"/>
                </a:buClr>
                <a:buSzPts val="1800"/>
                <a:buFont typeface="Libre Franklin Medium"/>
                <a:buNone/>
              </a:pPr>
              <a:r>
                <a:t/>
              </a:r>
              <a:endParaRPr b="0" i="0" sz="800" u="none" cap="none" strike="noStrike">
                <a:solidFill>
                  <a:srgbClr val="000000"/>
                </a:solidFill>
                <a:latin typeface="Montserrat"/>
                <a:ea typeface="Montserrat"/>
                <a:cs typeface="Montserrat"/>
                <a:sym typeface="Montserrat"/>
              </a:endParaRPr>
            </a:p>
          </p:txBody>
        </p:sp>
        <p:sp>
          <p:nvSpPr>
            <p:cNvPr id="198" name="Google Shape;198;p32"/>
            <p:cNvSpPr txBox="1"/>
            <p:nvPr/>
          </p:nvSpPr>
          <p:spPr>
            <a:xfrm>
              <a:off x="1031849" y="1103460"/>
              <a:ext cx="2841600" cy="4068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None/>
              </a:pPr>
              <a:r>
                <a:rPr b="1" lang="en" sz="1500">
                  <a:solidFill>
                    <a:schemeClr val="lt1"/>
                  </a:solidFill>
                  <a:latin typeface="Montserrat"/>
                  <a:ea typeface="Montserrat"/>
                  <a:cs typeface="Montserrat"/>
                  <a:sym typeface="Montserrat"/>
                </a:rPr>
                <a:t>UNDERSTANDING YOUR FINANCIAL HEALTH </a:t>
              </a:r>
              <a:endParaRPr b="1" i="0" sz="1500" u="none" cap="none" strike="noStrike">
                <a:solidFill>
                  <a:schemeClr val="lt1"/>
                </a:solidFill>
                <a:latin typeface="Montserrat"/>
                <a:ea typeface="Montserrat"/>
                <a:cs typeface="Montserrat"/>
                <a:sym typeface="Montserrat"/>
              </a:endParaRPr>
            </a:p>
          </p:txBody>
        </p:sp>
      </p:grpSp>
      <p:pic>
        <p:nvPicPr>
          <p:cNvPr id="199" name="Google Shape;199;p32"/>
          <p:cNvPicPr preferRelativeResize="0"/>
          <p:nvPr/>
        </p:nvPicPr>
        <p:blipFill rotWithShape="1">
          <a:blip r:embed="rId3">
            <a:alphaModFix/>
          </a:blip>
          <a:srcRect b="0" l="0" r="0" t="0"/>
          <a:stretch/>
        </p:blipFill>
        <p:spPr>
          <a:xfrm>
            <a:off x="1964773" y="723457"/>
            <a:ext cx="5214459" cy="3034194"/>
          </a:xfrm>
          <a:prstGeom prst="rect">
            <a:avLst/>
          </a:prstGeom>
          <a:noFill/>
          <a:ln>
            <a:noFill/>
          </a:ln>
          <a:effectLst>
            <a:outerShdw blurRad="101600" rotWithShape="0" algn="ctr" dir="8100000" dist="76200">
              <a:srgbClr val="000000">
                <a:alpha val="13730"/>
              </a:srgbClr>
            </a:outerShdw>
          </a:effectLst>
        </p:spPr>
      </p:pic>
      <p:sp>
        <p:nvSpPr>
          <p:cNvPr id="200" name="Google Shape;200;p32"/>
          <p:cNvSpPr txBox="1"/>
          <p:nvPr/>
        </p:nvSpPr>
        <p:spPr>
          <a:xfrm>
            <a:off x="6515100" y="-804496"/>
            <a:ext cx="138600" cy="2385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grpSp>
        <p:nvGrpSpPr>
          <p:cNvPr id="201" name="Google Shape;201;p32"/>
          <p:cNvGrpSpPr/>
          <p:nvPr/>
        </p:nvGrpSpPr>
        <p:grpSpPr>
          <a:xfrm>
            <a:off x="459562" y="508949"/>
            <a:ext cx="2472826" cy="398250"/>
            <a:chOff x="612743" y="1020818"/>
            <a:chExt cx="3679800" cy="531000"/>
          </a:xfrm>
        </p:grpSpPr>
        <p:sp>
          <p:nvSpPr>
            <p:cNvPr id="202" name="Google Shape;202;p32"/>
            <p:cNvSpPr/>
            <p:nvPr/>
          </p:nvSpPr>
          <p:spPr>
            <a:xfrm>
              <a:off x="612743" y="1020818"/>
              <a:ext cx="3679800" cy="531000"/>
            </a:xfrm>
            <a:prstGeom prst="roundRect">
              <a:avLst>
                <a:gd fmla="val 25920" name="adj"/>
              </a:avLst>
            </a:prstGeom>
            <a:solidFill>
              <a:srgbClr val="FF8364"/>
            </a:solidFill>
            <a:ln cap="flat" cmpd="sng" w="19050">
              <a:solidFill>
                <a:srgbClr val="F9EBF5"/>
              </a:solidFill>
              <a:prstDash val="solid"/>
              <a:round/>
              <a:headEnd len="sm" w="sm" type="none"/>
              <a:tailEnd len="sm" w="sm" type="none"/>
            </a:ln>
            <a:effectLst>
              <a:outerShdw blurRad="50800" rotWithShape="0" algn="t" dir="5400000" dist="38100">
                <a:srgbClr val="000000">
                  <a:alpha val="40000"/>
                </a:srgbClr>
              </a:outerShdw>
            </a:effectLst>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chemeClr val="lt1"/>
                </a:buClr>
                <a:buSzPts val="1800"/>
                <a:buFont typeface="Libre Franklin Medium"/>
                <a:buNone/>
              </a:pPr>
              <a:r>
                <a:t/>
              </a:r>
              <a:endParaRPr b="0" i="0" sz="1000" u="none" cap="none" strike="noStrike">
                <a:solidFill>
                  <a:srgbClr val="000000"/>
                </a:solidFill>
                <a:latin typeface="Montserrat"/>
                <a:ea typeface="Montserrat"/>
                <a:cs typeface="Montserrat"/>
                <a:sym typeface="Montserrat"/>
              </a:endParaRPr>
            </a:p>
          </p:txBody>
        </p:sp>
        <p:sp>
          <p:nvSpPr>
            <p:cNvPr id="203" name="Google Shape;203;p32"/>
            <p:cNvSpPr txBox="1"/>
            <p:nvPr/>
          </p:nvSpPr>
          <p:spPr>
            <a:xfrm>
              <a:off x="612743" y="1101252"/>
              <a:ext cx="3679800" cy="4002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chemeClr val="lt1"/>
                </a:buClr>
                <a:buSzPts val="1800"/>
                <a:buFont typeface="Libre Franklin Medium"/>
                <a:buNone/>
              </a:pPr>
              <a:r>
                <a:rPr b="1" lang="en" sz="1500">
                  <a:solidFill>
                    <a:schemeClr val="lt1"/>
                  </a:solidFill>
                  <a:latin typeface="Montserrat"/>
                  <a:ea typeface="Montserrat"/>
                  <a:cs typeface="Montserrat"/>
                  <a:sym typeface="Montserrat"/>
                </a:rPr>
                <a:t>PART 1</a:t>
              </a:r>
              <a:endParaRPr b="1" i="0" sz="900" u="none" cap="none" strike="noStrike">
                <a:solidFill>
                  <a:schemeClr val="lt1"/>
                </a:solidFill>
                <a:latin typeface="Montserrat"/>
                <a:ea typeface="Montserrat"/>
                <a:cs typeface="Montserrat"/>
                <a:sym typeface="Montserrat"/>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08" name="Shape 208"/>
        <p:cNvGrpSpPr/>
        <p:nvPr/>
      </p:nvGrpSpPr>
      <p:grpSpPr>
        <a:xfrm>
          <a:off x="0" y="0"/>
          <a:ext cx="0" cy="0"/>
          <a:chOff x="0" y="0"/>
          <a:chExt cx="0" cy="0"/>
        </a:xfrm>
      </p:grpSpPr>
      <p:sp>
        <p:nvSpPr>
          <p:cNvPr id="209" name="Google Shape;209;p33"/>
          <p:cNvSpPr/>
          <p:nvPr/>
        </p:nvSpPr>
        <p:spPr>
          <a:xfrm>
            <a:off x="2593181" y="722220"/>
            <a:ext cx="3957600" cy="3957600"/>
          </a:xfrm>
          <a:prstGeom prst="ellipse">
            <a:avLst/>
          </a:prstGeom>
          <a:noFill/>
          <a:ln cap="flat" cmpd="sng" w="12700">
            <a:solidFill>
              <a:srgbClr val="D8D8D8">
                <a:alpha val="20000"/>
              </a:srgbClr>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FFFFFF"/>
              </a:solidFill>
              <a:latin typeface="Arial"/>
              <a:ea typeface="Arial"/>
              <a:cs typeface="Arial"/>
              <a:sym typeface="Arial"/>
            </a:endParaRPr>
          </a:p>
        </p:txBody>
      </p:sp>
      <p:grpSp>
        <p:nvGrpSpPr>
          <p:cNvPr id="210" name="Google Shape;210;p33"/>
          <p:cNvGrpSpPr/>
          <p:nvPr/>
        </p:nvGrpSpPr>
        <p:grpSpPr>
          <a:xfrm>
            <a:off x="4753072" y="2958354"/>
            <a:ext cx="2787750" cy="1323000"/>
            <a:chOff x="2203179" y="1665038"/>
            <a:chExt cx="3717000" cy="1764000"/>
          </a:xfrm>
        </p:grpSpPr>
        <p:sp>
          <p:nvSpPr>
            <p:cNvPr id="211" name="Google Shape;211;p33">
              <a:hlinkClick/>
            </p:cNvPr>
            <p:cNvSpPr/>
            <p:nvPr/>
          </p:nvSpPr>
          <p:spPr>
            <a:xfrm>
              <a:off x="2203179" y="1665038"/>
              <a:ext cx="3717000" cy="1764000"/>
            </a:xfrm>
            <a:prstGeom prst="roundRect">
              <a:avLst>
                <a:gd fmla="val 16667" name="adj"/>
              </a:avLst>
            </a:prstGeom>
            <a:solidFill>
              <a:srgbClr val="1DA875"/>
            </a:solidFill>
            <a:ln cap="flat" cmpd="sng" w="12700">
              <a:solidFill>
                <a:schemeClr val="lt1"/>
              </a:solidFill>
              <a:prstDash val="solid"/>
              <a:round/>
              <a:headEnd len="sm" w="sm" type="none"/>
              <a:tailEnd len="sm" w="sm" type="none"/>
            </a:ln>
            <a:effectLst>
              <a:outerShdw blurRad="317500" rotWithShape="0" algn="tr" dir="8100000" dist="317500">
                <a:srgbClr val="000000">
                  <a:alpha val="2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ontserrat"/>
                <a:ea typeface="Montserrat"/>
                <a:cs typeface="Montserrat"/>
                <a:sym typeface="Montserrat"/>
              </a:endParaRPr>
            </a:p>
          </p:txBody>
        </p:sp>
        <p:sp>
          <p:nvSpPr>
            <p:cNvPr id="212" name="Google Shape;212;p33">
              <a:hlinkClick/>
            </p:cNvPr>
            <p:cNvSpPr/>
            <p:nvPr/>
          </p:nvSpPr>
          <p:spPr>
            <a:xfrm>
              <a:off x="2271793" y="1732973"/>
              <a:ext cx="3579600" cy="1634400"/>
            </a:xfrm>
            <a:prstGeom prst="roundRect">
              <a:avLst>
                <a:gd fmla="val 16667" name="adj"/>
              </a:avLst>
            </a:prstGeom>
            <a:gradFill>
              <a:gsLst>
                <a:gs pos="0">
                  <a:srgbClr val="1DA875">
                    <a:alpha val="0"/>
                  </a:srgbClr>
                </a:gs>
                <a:gs pos="97000">
                  <a:srgbClr val="FFFFFF">
                    <a:alpha val="40784"/>
                  </a:srgbClr>
                </a:gs>
                <a:gs pos="100000">
                  <a:srgbClr val="FFFFFF">
                    <a:alpha val="40784"/>
                  </a:srgbClr>
                </a:gs>
              </a:gsLst>
              <a:lin ang="18900044"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ontserrat"/>
                <a:ea typeface="Montserrat"/>
                <a:cs typeface="Montserrat"/>
                <a:sym typeface="Montserrat"/>
              </a:endParaRPr>
            </a:p>
          </p:txBody>
        </p:sp>
        <p:sp>
          <p:nvSpPr>
            <p:cNvPr id="213" name="Google Shape;213;p33"/>
            <p:cNvSpPr txBox="1"/>
            <p:nvPr/>
          </p:nvSpPr>
          <p:spPr>
            <a:xfrm>
              <a:off x="2203179" y="2346984"/>
              <a:ext cx="3717000" cy="4002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FFFFFF"/>
                </a:buClr>
                <a:buSzPts val="1800"/>
                <a:buFont typeface="Libre Franklin Medium"/>
                <a:buNone/>
              </a:pPr>
              <a:r>
                <a:rPr b="1" lang="en" sz="1500">
                  <a:solidFill>
                    <a:srgbClr val="FFFFFF"/>
                  </a:solidFill>
                  <a:latin typeface="Montserrat"/>
                  <a:ea typeface="Montserrat"/>
                  <a:cs typeface="Montserrat"/>
                  <a:sym typeface="Montserrat"/>
                </a:rPr>
                <a:t>3. </a:t>
              </a:r>
              <a:r>
                <a:rPr b="1" lang="en" sz="1500">
                  <a:solidFill>
                    <a:srgbClr val="FFFFFF"/>
                  </a:solidFill>
                  <a:latin typeface="Montserrat"/>
                  <a:ea typeface="Montserrat"/>
                  <a:cs typeface="Montserrat"/>
                  <a:sym typeface="Montserrat"/>
                </a:rPr>
                <a:t>BUDGETING</a:t>
              </a:r>
              <a:endParaRPr sz="1100"/>
            </a:p>
          </p:txBody>
        </p:sp>
      </p:grpSp>
      <p:grpSp>
        <p:nvGrpSpPr>
          <p:cNvPr id="214" name="Google Shape;214;p33"/>
          <p:cNvGrpSpPr/>
          <p:nvPr/>
        </p:nvGrpSpPr>
        <p:grpSpPr>
          <a:xfrm>
            <a:off x="3178059" y="1379766"/>
            <a:ext cx="2787825" cy="1323000"/>
            <a:chOff x="2203079" y="1665038"/>
            <a:chExt cx="3717100" cy="1764000"/>
          </a:xfrm>
        </p:grpSpPr>
        <p:sp>
          <p:nvSpPr>
            <p:cNvPr id="215" name="Google Shape;215;p33">
              <a:hlinkClick/>
            </p:cNvPr>
            <p:cNvSpPr/>
            <p:nvPr/>
          </p:nvSpPr>
          <p:spPr>
            <a:xfrm>
              <a:off x="2203179" y="1665038"/>
              <a:ext cx="3717000" cy="1764000"/>
            </a:xfrm>
            <a:prstGeom prst="roundRect">
              <a:avLst>
                <a:gd fmla="val 16667" name="adj"/>
              </a:avLst>
            </a:prstGeom>
            <a:solidFill>
              <a:srgbClr val="0070C0"/>
            </a:solidFill>
            <a:ln cap="flat" cmpd="sng" w="12700">
              <a:solidFill>
                <a:schemeClr val="lt1"/>
              </a:solidFill>
              <a:prstDash val="solid"/>
              <a:round/>
              <a:headEnd len="sm" w="sm" type="none"/>
              <a:tailEnd len="sm" w="sm" type="none"/>
            </a:ln>
            <a:effectLst>
              <a:outerShdw blurRad="317500" rotWithShape="0" algn="tr" dir="8100000" dist="317500">
                <a:srgbClr val="000000">
                  <a:alpha val="2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ontserrat"/>
                <a:ea typeface="Montserrat"/>
                <a:cs typeface="Montserrat"/>
                <a:sym typeface="Montserrat"/>
              </a:endParaRPr>
            </a:p>
          </p:txBody>
        </p:sp>
        <p:sp>
          <p:nvSpPr>
            <p:cNvPr id="216" name="Google Shape;216;p33">
              <a:hlinkClick/>
            </p:cNvPr>
            <p:cNvSpPr/>
            <p:nvPr/>
          </p:nvSpPr>
          <p:spPr>
            <a:xfrm>
              <a:off x="2271793" y="1732973"/>
              <a:ext cx="3579600" cy="1634400"/>
            </a:xfrm>
            <a:prstGeom prst="roundRect">
              <a:avLst>
                <a:gd fmla="val 16667" name="adj"/>
              </a:avLst>
            </a:prstGeom>
            <a:gradFill>
              <a:gsLst>
                <a:gs pos="0">
                  <a:srgbClr val="0070C0"/>
                </a:gs>
                <a:gs pos="97000">
                  <a:srgbClr val="FFFFFF">
                    <a:alpha val="40784"/>
                  </a:srgbClr>
                </a:gs>
                <a:gs pos="100000">
                  <a:srgbClr val="FFFFFF">
                    <a:alpha val="40784"/>
                  </a:srgbClr>
                </a:gs>
              </a:gsLst>
              <a:lin ang="18900044"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ontserrat"/>
                <a:ea typeface="Montserrat"/>
                <a:cs typeface="Montserrat"/>
                <a:sym typeface="Montserrat"/>
              </a:endParaRPr>
            </a:p>
          </p:txBody>
        </p:sp>
        <p:sp>
          <p:nvSpPr>
            <p:cNvPr id="217" name="Google Shape;217;p33"/>
            <p:cNvSpPr txBox="1"/>
            <p:nvPr/>
          </p:nvSpPr>
          <p:spPr>
            <a:xfrm>
              <a:off x="2203079" y="2039151"/>
              <a:ext cx="3717000" cy="10158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FFFFFF"/>
                </a:buClr>
                <a:buSzPts val="1800"/>
                <a:buFont typeface="Libre Franklin Medium"/>
                <a:buNone/>
              </a:pPr>
              <a:r>
                <a:rPr b="1" lang="en" sz="1500">
                  <a:solidFill>
                    <a:srgbClr val="FFFFFF"/>
                  </a:solidFill>
                  <a:latin typeface="Montserrat"/>
                  <a:ea typeface="Montserrat"/>
                  <a:cs typeface="Montserrat"/>
                  <a:sym typeface="Montserrat"/>
                </a:rPr>
                <a:t>1. </a:t>
              </a:r>
              <a:r>
                <a:rPr b="1" lang="en" sz="1500">
                  <a:solidFill>
                    <a:srgbClr val="FFFFFF"/>
                  </a:solidFill>
                  <a:latin typeface="Montserrat"/>
                  <a:ea typeface="Montserrat"/>
                  <a:cs typeface="Montserrat"/>
                  <a:sym typeface="Montserrat"/>
                </a:rPr>
                <a:t> FINANCIAL HEALTH CHECK </a:t>
              </a:r>
              <a:endParaRPr b="1" sz="1500">
                <a:solidFill>
                  <a:srgbClr val="FFFFFF"/>
                </a:solidFill>
                <a:latin typeface="Montserrat"/>
                <a:ea typeface="Montserrat"/>
                <a:cs typeface="Montserrat"/>
                <a:sym typeface="Montserrat"/>
              </a:endParaRPr>
            </a:p>
            <a:p>
              <a:pPr indent="0" lvl="0" marL="0" marR="0" rtl="0" algn="ctr">
                <a:lnSpc>
                  <a:spcPct val="100000"/>
                </a:lnSpc>
                <a:spcBef>
                  <a:spcPts val="0"/>
                </a:spcBef>
                <a:spcAft>
                  <a:spcPts val="0"/>
                </a:spcAft>
                <a:buClr>
                  <a:srgbClr val="FFFFFF"/>
                </a:buClr>
                <a:buSzPts val="1800"/>
                <a:buFont typeface="Libre Franklin Medium"/>
                <a:buNone/>
              </a:pPr>
              <a:r>
                <a:rPr b="1" lang="en" sz="1500">
                  <a:solidFill>
                    <a:srgbClr val="FFFFFF"/>
                  </a:solidFill>
                  <a:latin typeface="Montserrat"/>
                  <a:ea typeface="Montserrat"/>
                  <a:cs typeface="Montserrat"/>
                  <a:sym typeface="Montserrat"/>
                </a:rPr>
                <a:t>(FHC)</a:t>
              </a:r>
              <a:endParaRPr b="1" sz="1500">
                <a:solidFill>
                  <a:srgbClr val="FFFFFF"/>
                </a:solidFill>
                <a:latin typeface="Montserrat"/>
                <a:ea typeface="Montserrat"/>
                <a:cs typeface="Montserrat"/>
                <a:sym typeface="Montserrat"/>
              </a:endParaRPr>
            </a:p>
          </p:txBody>
        </p:sp>
      </p:grpSp>
      <p:grpSp>
        <p:nvGrpSpPr>
          <p:cNvPr id="218" name="Google Shape;218;p33"/>
          <p:cNvGrpSpPr/>
          <p:nvPr/>
        </p:nvGrpSpPr>
        <p:grpSpPr>
          <a:xfrm>
            <a:off x="1636583" y="2958353"/>
            <a:ext cx="2787800" cy="1323000"/>
            <a:chOff x="2203112" y="1665038"/>
            <a:chExt cx="3717067" cy="1764000"/>
          </a:xfrm>
        </p:grpSpPr>
        <p:sp>
          <p:nvSpPr>
            <p:cNvPr id="219" name="Google Shape;219;p33">
              <a:hlinkClick/>
            </p:cNvPr>
            <p:cNvSpPr/>
            <p:nvPr/>
          </p:nvSpPr>
          <p:spPr>
            <a:xfrm>
              <a:off x="2203179" y="1665038"/>
              <a:ext cx="3717000" cy="1764000"/>
            </a:xfrm>
            <a:prstGeom prst="roundRect">
              <a:avLst>
                <a:gd fmla="val 16667" name="adj"/>
              </a:avLst>
            </a:prstGeom>
            <a:solidFill>
              <a:srgbClr val="FFC000"/>
            </a:solidFill>
            <a:ln cap="flat" cmpd="sng" w="12700">
              <a:solidFill>
                <a:schemeClr val="lt1"/>
              </a:solidFill>
              <a:prstDash val="solid"/>
              <a:round/>
              <a:headEnd len="sm" w="sm" type="none"/>
              <a:tailEnd len="sm" w="sm" type="none"/>
            </a:ln>
            <a:effectLst>
              <a:outerShdw blurRad="317500" rotWithShape="0" algn="tr" dir="8100000" dist="317500">
                <a:srgbClr val="000000">
                  <a:alpha val="2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ontserrat"/>
                <a:ea typeface="Montserrat"/>
                <a:cs typeface="Montserrat"/>
                <a:sym typeface="Montserrat"/>
              </a:endParaRPr>
            </a:p>
          </p:txBody>
        </p:sp>
        <p:sp>
          <p:nvSpPr>
            <p:cNvPr id="220" name="Google Shape;220;p33">
              <a:hlinkClick/>
            </p:cNvPr>
            <p:cNvSpPr/>
            <p:nvPr/>
          </p:nvSpPr>
          <p:spPr>
            <a:xfrm>
              <a:off x="2271793" y="1732973"/>
              <a:ext cx="3579600" cy="1634400"/>
            </a:xfrm>
            <a:prstGeom prst="roundRect">
              <a:avLst>
                <a:gd fmla="val 16667" name="adj"/>
              </a:avLst>
            </a:prstGeom>
            <a:gradFill>
              <a:gsLst>
                <a:gs pos="0">
                  <a:srgbClr val="FFC000"/>
                </a:gs>
                <a:gs pos="97000">
                  <a:srgbClr val="FFFFFF">
                    <a:alpha val="40784"/>
                  </a:srgbClr>
                </a:gs>
                <a:gs pos="100000">
                  <a:srgbClr val="FFFFFF">
                    <a:alpha val="40784"/>
                  </a:srgbClr>
                </a:gs>
              </a:gsLst>
              <a:lin ang="18900044"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ontserrat"/>
                <a:ea typeface="Montserrat"/>
                <a:cs typeface="Montserrat"/>
                <a:sym typeface="Montserrat"/>
              </a:endParaRPr>
            </a:p>
          </p:txBody>
        </p:sp>
        <p:sp>
          <p:nvSpPr>
            <p:cNvPr id="221" name="Google Shape;221;p33">
              <a:hlinkClick/>
            </p:cNvPr>
            <p:cNvSpPr txBox="1"/>
            <p:nvPr/>
          </p:nvSpPr>
          <p:spPr>
            <a:xfrm>
              <a:off x="2203112" y="2346941"/>
              <a:ext cx="3717000" cy="4002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FFFFFF"/>
                </a:buClr>
                <a:buSzPts val="1800"/>
                <a:buFont typeface="Libre Franklin Medium"/>
                <a:buNone/>
              </a:pPr>
              <a:r>
                <a:rPr b="1" lang="en" sz="1500">
                  <a:solidFill>
                    <a:srgbClr val="FFFFFF"/>
                  </a:solidFill>
                  <a:latin typeface="Montserrat"/>
                  <a:ea typeface="Montserrat"/>
                  <a:cs typeface="Montserrat"/>
                  <a:sym typeface="Montserrat"/>
                </a:rPr>
                <a:t>2</a:t>
              </a:r>
              <a:r>
                <a:rPr b="1" lang="en" sz="1500">
                  <a:solidFill>
                    <a:srgbClr val="FFFFFF"/>
                  </a:solidFill>
                  <a:latin typeface="Montserrat"/>
                  <a:ea typeface="Montserrat"/>
                  <a:cs typeface="Montserrat"/>
                  <a:sym typeface="Montserrat"/>
                </a:rPr>
                <a:t>. </a:t>
              </a:r>
              <a:r>
                <a:rPr b="1" lang="en" sz="1500">
                  <a:solidFill>
                    <a:srgbClr val="FFFFFF"/>
                  </a:solidFill>
                  <a:latin typeface="Montserrat"/>
                  <a:ea typeface="Montserrat"/>
                  <a:cs typeface="Montserrat"/>
                  <a:sym typeface="Montserrat"/>
                </a:rPr>
                <a:t>SAVINGS</a:t>
              </a:r>
              <a:endParaRPr sz="1100"/>
            </a:p>
          </p:txBody>
        </p:sp>
      </p:grpSp>
      <p:grpSp>
        <p:nvGrpSpPr>
          <p:cNvPr id="222" name="Google Shape;222;p33"/>
          <p:cNvGrpSpPr/>
          <p:nvPr/>
        </p:nvGrpSpPr>
        <p:grpSpPr>
          <a:xfrm>
            <a:off x="459556" y="525557"/>
            <a:ext cx="2475675" cy="398250"/>
            <a:chOff x="612742" y="879413"/>
            <a:chExt cx="3300900" cy="531000"/>
          </a:xfrm>
        </p:grpSpPr>
        <p:sp>
          <p:nvSpPr>
            <p:cNvPr id="223" name="Google Shape;223;p33"/>
            <p:cNvSpPr/>
            <p:nvPr/>
          </p:nvSpPr>
          <p:spPr>
            <a:xfrm>
              <a:off x="612742" y="879413"/>
              <a:ext cx="3300900" cy="531000"/>
            </a:xfrm>
            <a:prstGeom prst="roundRect">
              <a:avLst>
                <a:gd fmla="val 25920" name="adj"/>
              </a:avLst>
            </a:prstGeom>
            <a:solidFill>
              <a:srgbClr val="FF8364"/>
            </a:solidFill>
            <a:ln cap="flat" cmpd="sng" w="19050">
              <a:solidFill>
                <a:srgbClr val="F9EBF5"/>
              </a:solidFill>
              <a:prstDash val="solid"/>
              <a:round/>
              <a:headEnd len="sm" w="sm" type="none"/>
              <a:tailEnd len="sm" w="sm" type="none"/>
            </a:ln>
            <a:effectLst>
              <a:outerShdw blurRad="50800" rotWithShape="0" algn="t" dir="5400000" dist="38100">
                <a:srgbClr val="000000">
                  <a:alpha val="40000"/>
                </a:srgbClr>
              </a:outerShdw>
            </a:effectLst>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chemeClr val="lt1"/>
                </a:buClr>
                <a:buSzPts val="1800"/>
                <a:buFont typeface="Libre Franklin Medium"/>
                <a:buNone/>
              </a:pPr>
              <a:r>
                <a:t/>
              </a:r>
              <a:endParaRPr b="0" i="0" sz="1000" u="none" cap="none" strike="noStrike">
                <a:solidFill>
                  <a:srgbClr val="000000"/>
                </a:solidFill>
                <a:latin typeface="Montserrat"/>
                <a:ea typeface="Montserrat"/>
                <a:cs typeface="Montserrat"/>
                <a:sym typeface="Montserrat"/>
              </a:endParaRPr>
            </a:p>
          </p:txBody>
        </p:sp>
        <p:sp>
          <p:nvSpPr>
            <p:cNvPr id="224" name="Google Shape;224;p33"/>
            <p:cNvSpPr txBox="1"/>
            <p:nvPr/>
          </p:nvSpPr>
          <p:spPr>
            <a:xfrm>
              <a:off x="612742" y="959847"/>
              <a:ext cx="3300900" cy="4002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chemeClr val="lt1"/>
                </a:buClr>
                <a:buSzPts val="1800"/>
                <a:buFont typeface="Libre Franklin Medium"/>
                <a:buNone/>
              </a:pPr>
              <a:r>
                <a:rPr b="1" i="0" lang="en" sz="1500" u="none" cap="none" strike="noStrike">
                  <a:solidFill>
                    <a:schemeClr val="lt1"/>
                  </a:solidFill>
                  <a:latin typeface="Montserrat"/>
                  <a:ea typeface="Montserrat"/>
                  <a:cs typeface="Montserrat"/>
                  <a:sym typeface="Montserrat"/>
                </a:rPr>
                <a:t>MODULE OUTLINE</a:t>
              </a:r>
              <a:endParaRPr b="1" i="0" sz="900" u="none" cap="none" strike="noStrike">
                <a:solidFill>
                  <a:schemeClr val="lt1"/>
                </a:solidFill>
                <a:latin typeface="Montserrat"/>
                <a:ea typeface="Montserrat"/>
                <a:cs typeface="Montserrat"/>
                <a:sym typeface="Montserrat"/>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228" name="Shape 228"/>
        <p:cNvGrpSpPr/>
        <p:nvPr/>
      </p:nvGrpSpPr>
      <p:grpSpPr>
        <a:xfrm>
          <a:off x="0" y="0"/>
          <a:ext cx="0" cy="0"/>
          <a:chOff x="0" y="0"/>
          <a:chExt cx="0" cy="0"/>
        </a:xfrm>
      </p:grpSpPr>
      <p:sp>
        <p:nvSpPr>
          <p:cNvPr id="229" name="Google Shape;229;p34"/>
          <p:cNvSpPr txBox="1"/>
          <p:nvPr/>
        </p:nvSpPr>
        <p:spPr>
          <a:xfrm>
            <a:off x="437475" y="837750"/>
            <a:ext cx="5367900" cy="4199100"/>
          </a:xfrm>
          <a:prstGeom prst="rect">
            <a:avLst/>
          </a:prstGeom>
          <a:noFill/>
          <a:ln>
            <a:noFill/>
          </a:ln>
        </p:spPr>
        <p:txBody>
          <a:bodyPr anchorCtr="0" anchor="t" bIns="0" lIns="0" spcFirstLastPara="1" rIns="0" wrap="square" tIns="0">
            <a:spAutoFit/>
          </a:bodyPr>
          <a:lstStyle/>
          <a:p>
            <a:pPr indent="0" lvl="0" marL="0" marR="0" rtl="0" algn="l">
              <a:lnSpc>
                <a:spcPct val="109997"/>
              </a:lnSpc>
              <a:spcBef>
                <a:spcPts val="0"/>
              </a:spcBef>
              <a:spcAft>
                <a:spcPts val="0"/>
              </a:spcAft>
              <a:buNone/>
            </a:pPr>
            <a:r>
              <a:rPr b="1" lang="en" sz="1800">
                <a:solidFill>
                  <a:schemeClr val="lt1"/>
                </a:solidFill>
                <a:latin typeface="Montserrat"/>
                <a:ea typeface="Montserrat"/>
                <a:cs typeface="Montserrat"/>
                <a:sym typeface="Montserrat"/>
              </a:rPr>
              <a:t>Definition</a:t>
            </a:r>
            <a:endParaRPr b="1" sz="1800">
              <a:solidFill>
                <a:schemeClr val="lt1"/>
              </a:solidFill>
              <a:latin typeface="Montserrat"/>
              <a:ea typeface="Montserrat"/>
              <a:cs typeface="Montserrat"/>
              <a:sym typeface="Montserrat"/>
            </a:endParaRPr>
          </a:p>
          <a:p>
            <a:pPr indent="0" lvl="0" marL="0" rtl="0" algn="l">
              <a:lnSpc>
                <a:spcPct val="175000"/>
              </a:lnSpc>
              <a:spcBef>
                <a:spcPts val="0"/>
              </a:spcBef>
              <a:spcAft>
                <a:spcPts val="0"/>
              </a:spcAft>
              <a:buSzPts val="1100"/>
              <a:buNone/>
            </a:pPr>
            <a:r>
              <a:rPr lang="en" sz="1500">
                <a:solidFill>
                  <a:schemeClr val="lt1"/>
                </a:solidFill>
                <a:latin typeface="Montserrat"/>
                <a:ea typeface="Montserrat"/>
                <a:cs typeface="Montserrat"/>
                <a:sym typeface="Montserrat"/>
              </a:rPr>
              <a:t>A financial health check is to </a:t>
            </a:r>
            <a:r>
              <a:rPr lang="en" sz="1500">
                <a:solidFill>
                  <a:schemeClr val="lt1"/>
                </a:solidFill>
                <a:latin typeface="Montserrat"/>
                <a:ea typeface="Montserrat"/>
                <a:cs typeface="Montserrat"/>
                <a:sym typeface="Montserrat"/>
              </a:rPr>
              <a:t>assess</a:t>
            </a:r>
            <a:r>
              <a:rPr lang="en" sz="1500">
                <a:solidFill>
                  <a:schemeClr val="lt1"/>
                </a:solidFill>
                <a:latin typeface="Montserrat"/>
                <a:ea typeface="Montserrat"/>
                <a:cs typeface="Montserrat"/>
                <a:sym typeface="Montserrat"/>
              </a:rPr>
              <a:t> how well an individual is doing financially. It involves looking at </a:t>
            </a:r>
            <a:r>
              <a:rPr b="1" lang="en" sz="1500">
                <a:solidFill>
                  <a:schemeClr val="lt1"/>
                </a:solidFill>
                <a:latin typeface="Montserrat"/>
                <a:ea typeface="Montserrat"/>
                <a:cs typeface="Montserrat"/>
                <a:sym typeface="Montserrat"/>
              </a:rPr>
              <a:t>money management</a:t>
            </a:r>
            <a:r>
              <a:rPr lang="en" sz="1500">
                <a:solidFill>
                  <a:schemeClr val="lt1"/>
                </a:solidFill>
                <a:latin typeface="Montserrat"/>
                <a:ea typeface="Montserrat"/>
                <a:cs typeface="Montserrat"/>
                <a:sym typeface="Montserrat"/>
              </a:rPr>
              <a:t>, </a:t>
            </a:r>
            <a:r>
              <a:rPr b="1" lang="en" sz="1500">
                <a:solidFill>
                  <a:schemeClr val="lt1"/>
                </a:solidFill>
                <a:latin typeface="Montserrat"/>
                <a:ea typeface="Montserrat"/>
                <a:cs typeface="Montserrat"/>
                <a:sym typeface="Montserrat"/>
              </a:rPr>
              <a:t>income</a:t>
            </a:r>
            <a:r>
              <a:rPr lang="en" sz="1500">
                <a:solidFill>
                  <a:schemeClr val="lt1"/>
                </a:solidFill>
                <a:latin typeface="Montserrat"/>
                <a:ea typeface="Montserrat"/>
                <a:cs typeface="Montserrat"/>
                <a:sym typeface="Montserrat"/>
              </a:rPr>
              <a:t>, </a:t>
            </a:r>
            <a:r>
              <a:rPr b="1" lang="en" sz="1500">
                <a:solidFill>
                  <a:schemeClr val="lt1"/>
                </a:solidFill>
                <a:latin typeface="Montserrat"/>
                <a:ea typeface="Montserrat"/>
                <a:cs typeface="Montserrat"/>
                <a:sym typeface="Montserrat"/>
              </a:rPr>
              <a:t>spending</a:t>
            </a:r>
            <a:r>
              <a:rPr lang="en" sz="1500">
                <a:solidFill>
                  <a:schemeClr val="lt1"/>
                </a:solidFill>
                <a:latin typeface="Montserrat"/>
                <a:ea typeface="Montserrat"/>
                <a:cs typeface="Montserrat"/>
                <a:sym typeface="Montserrat"/>
              </a:rPr>
              <a:t>, </a:t>
            </a:r>
            <a:r>
              <a:rPr b="1" lang="en" sz="1500">
                <a:solidFill>
                  <a:schemeClr val="lt1"/>
                </a:solidFill>
                <a:latin typeface="Montserrat"/>
                <a:ea typeface="Montserrat"/>
                <a:cs typeface="Montserrat"/>
                <a:sym typeface="Montserrat"/>
              </a:rPr>
              <a:t>savings</a:t>
            </a:r>
            <a:r>
              <a:rPr lang="en" sz="1500">
                <a:solidFill>
                  <a:schemeClr val="lt1"/>
                </a:solidFill>
                <a:latin typeface="Montserrat"/>
                <a:ea typeface="Montserrat"/>
                <a:cs typeface="Montserrat"/>
                <a:sym typeface="Montserrat"/>
              </a:rPr>
              <a:t>, </a:t>
            </a:r>
            <a:r>
              <a:rPr b="1" lang="en" sz="1500">
                <a:solidFill>
                  <a:schemeClr val="lt1"/>
                </a:solidFill>
                <a:latin typeface="Montserrat"/>
                <a:ea typeface="Montserrat"/>
                <a:cs typeface="Montserrat"/>
                <a:sym typeface="Montserrat"/>
              </a:rPr>
              <a:t>debts</a:t>
            </a:r>
            <a:r>
              <a:rPr lang="en" sz="1500">
                <a:solidFill>
                  <a:schemeClr val="lt1"/>
                </a:solidFill>
                <a:latin typeface="Montserrat"/>
                <a:ea typeface="Montserrat"/>
                <a:cs typeface="Montserrat"/>
                <a:sym typeface="Montserrat"/>
              </a:rPr>
              <a:t>, and </a:t>
            </a:r>
            <a:r>
              <a:rPr b="1" lang="en" sz="1500">
                <a:solidFill>
                  <a:schemeClr val="lt1"/>
                </a:solidFill>
                <a:latin typeface="Montserrat"/>
                <a:ea typeface="Montserrat"/>
                <a:cs typeface="Montserrat"/>
                <a:sym typeface="Montserrat"/>
              </a:rPr>
              <a:t>overall financial habits</a:t>
            </a:r>
            <a:r>
              <a:rPr lang="en" sz="1500">
                <a:solidFill>
                  <a:schemeClr val="lt1"/>
                </a:solidFill>
                <a:latin typeface="Montserrat"/>
                <a:ea typeface="Montserrat"/>
                <a:cs typeface="Montserrat"/>
                <a:sym typeface="Montserrat"/>
              </a:rPr>
              <a:t> to understand their overall financial well-being.</a:t>
            </a:r>
            <a:endParaRPr sz="1500">
              <a:solidFill>
                <a:schemeClr val="lt1"/>
              </a:solidFill>
              <a:latin typeface="Montserrat"/>
              <a:ea typeface="Montserrat"/>
              <a:cs typeface="Montserrat"/>
              <a:sym typeface="Montserrat"/>
            </a:endParaRPr>
          </a:p>
          <a:p>
            <a:pPr indent="0" lvl="0" marL="0" rtl="0" algn="l">
              <a:lnSpc>
                <a:spcPct val="175000"/>
              </a:lnSpc>
              <a:spcBef>
                <a:spcPts val="0"/>
              </a:spcBef>
              <a:spcAft>
                <a:spcPts val="0"/>
              </a:spcAft>
              <a:buSzPts val="1100"/>
              <a:buNone/>
            </a:pPr>
            <a:r>
              <a:t/>
            </a:r>
            <a:endParaRPr b="1" sz="1300">
              <a:solidFill>
                <a:schemeClr val="dk1"/>
              </a:solidFill>
              <a:latin typeface="Montserrat"/>
              <a:ea typeface="Montserrat"/>
              <a:cs typeface="Montserrat"/>
              <a:sym typeface="Montserrat"/>
            </a:endParaRPr>
          </a:p>
          <a:p>
            <a:pPr indent="0" lvl="0" marL="0" rtl="0" algn="l">
              <a:lnSpc>
                <a:spcPct val="175000"/>
              </a:lnSpc>
              <a:spcBef>
                <a:spcPts val="0"/>
              </a:spcBef>
              <a:spcAft>
                <a:spcPts val="0"/>
              </a:spcAft>
              <a:buSzPts val="1100"/>
              <a:buNone/>
            </a:pPr>
            <a:r>
              <a:rPr b="1" lang="en" sz="1800">
                <a:solidFill>
                  <a:schemeClr val="lt1"/>
                </a:solidFill>
                <a:latin typeface="Montserrat"/>
                <a:ea typeface="Montserrat"/>
                <a:cs typeface="Montserrat"/>
                <a:sym typeface="Montserrat"/>
              </a:rPr>
              <a:t>Benefits</a:t>
            </a:r>
            <a:endParaRPr b="1" sz="1800">
              <a:solidFill>
                <a:schemeClr val="lt1"/>
              </a:solidFill>
              <a:latin typeface="Montserrat"/>
              <a:ea typeface="Montserrat"/>
              <a:cs typeface="Montserrat"/>
              <a:sym typeface="Montserrat"/>
            </a:endParaRPr>
          </a:p>
          <a:p>
            <a:pPr indent="0" lvl="0" marL="0" rtl="0" algn="l">
              <a:lnSpc>
                <a:spcPct val="175000"/>
              </a:lnSpc>
              <a:spcBef>
                <a:spcPts val="0"/>
              </a:spcBef>
              <a:spcAft>
                <a:spcPts val="0"/>
              </a:spcAft>
              <a:buSzPts val="1100"/>
              <a:buNone/>
            </a:pPr>
            <a:r>
              <a:rPr lang="en" sz="1500">
                <a:solidFill>
                  <a:schemeClr val="lt1"/>
                </a:solidFill>
                <a:latin typeface="Montserrat"/>
                <a:ea typeface="Montserrat"/>
                <a:cs typeface="Montserrat"/>
                <a:sym typeface="Montserrat"/>
              </a:rPr>
              <a:t>Doing a financial health check helps you understand where you stand to make improvements to live a more secure and comfortable life</a:t>
            </a:r>
            <a:endParaRPr b="0" i="0" sz="1500" u="none" cap="none" strike="noStrike">
              <a:solidFill>
                <a:schemeClr val="lt1"/>
              </a:solidFill>
              <a:latin typeface="League Gothic"/>
              <a:ea typeface="League Gothic"/>
              <a:cs typeface="League Gothic"/>
              <a:sym typeface="League Gothic"/>
            </a:endParaRPr>
          </a:p>
        </p:txBody>
      </p:sp>
      <p:sp>
        <p:nvSpPr>
          <p:cNvPr id="230" name="Google Shape;230;p34"/>
          <p:cNvSpPr txBox="1"/>
          <p:nvPr/>
        </p:nvSpPr>
        <p:spPr>
          <a:xfrm>
            <a:off x="365300" y="233800"/>
            <a:ext cx="4515300" cy="42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500">
                <a:solidFill>
                  <a:schemeClr val="lt1"/>
                </a:solidFill>
                <a:latin typeface="Calibri"/>
                <a:ea typeface="Calibri"/>
                <a:cs typeface="Calibri"/>
                <a:sym typeface="Calibri"/>
              </a:rPr>
              <a:t>FINANCIAL HEALTH CHECK (FHC)</a:t>
            </a:r>
            <a:endParaRPr b="1" sz="2500">
              <a:solidFill>
                <a:schemeClr val="lt1"/>
              </a:solidFill>
              <a:latin typeface="Calibri"/>
              <a:ea typeface="Calibri"/>
              <a:cs typeface="Calibri"/>
              <a:sym typeface="Calibri"/>
            </a:endParaRPr>
          </a:p>
        </p:txBody>
      </p:sp>
      <p:pic>
        <p:nvPicPr>
          <p:cNvPr id="231" name="Google Shape;231;p34"/>
          <p:cNvPicPr preferRelativeResize="0"/>
          <p:nvPr/>
        </p:nvPicPr>
        <p:blipFill>
          <a:blip r:embed="rId3">
            <a:alphaModFix/>
          </a:blip>
          <a:stretch>
            <a:fillRect/>
          </a:stretch>
        </p:blipFill>
        <p:spPr>
          <a:xfrm>
            <a:off x="5960425" y="1358100"/>
            <a:ext cx="1900698" cy="1900698"/>
          </a:xfrm>
          <a:prstGeom prst="rect">
            <a:avLst/>
          </a:prstGeom>
          <a:noFill/>
          <a:ln>
            <a:noFill/>
          </a:ln>
        </p:spPr>
      </p:pic>
      <p:pic>
        <p:nvPicPr>
          <p:cNvPr id="232" name="Google Shape;232;p34"/>
          <p:cNvPicPr preferRelativeResize="0"/>
          <p:nvPr/>
        </p:nvPicPr>
        <p:blipFill>
          <a:blip r:embed="rId4">
            <a:alphaModFix/>
          </a:blip>
          <a:stretch>
            <a:fillRect/>
          </a:stretch>
        </p:blipFill>
        <p:spPr>
          <a:xfrm>
            <a:off x="5495425" y="-129875"/>
            <a:ext cx="3735150" cy="359297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35">
            <a:hlinkClick action="ppaction://hlinksldjump" r:id="rId3"/>
          </p:cNvPr>
          <p:cNvSpPr/>
          <p:nvPr/>
        </p:nvSpPr>
        <p:spPr>
          <a:xfrm>
            <a:off x="601100" y="1781275"/>
            <a:ext cx="7849200" cy="2646300"/>
          </a:xfrm>
          <a:prstGeom prst="roundRect">
            <a:avLst>
              <a:gd fmla="val 10511" name="adj"/>
            </a:avLst>
          </a:prstGeom>
          <a:solidFill>
            <a:srgbClr val="1DA875">
              <a:alpha val="49800"/>
            </a:srgbClr>
          </a:solidFill>
          <a:ln cap="flat" cmpd="sng" w="25400">
            <a:solidFill>
              <a:srgbClr val="F9EBF5"/>
            </a:solidFill>
            <a:prstDash val="solid"/>
            <a:round/>
            <a:headEnd len="sm" w="sm" type="none"/>
            <a:tailEnd len="sm" w="sm" type="none"/>
          </a:ln>
          <a:effectLst>
            <a:outerShdw blurRad="101600" rotWithShape="0" algn="ctr" dir="2700000" dist="76200">
              <a:srgbClr val="000000">
                <a:alpha val="149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ontserrat"/>
              <a:ea typeface="Montserrat"/>
              <a:cs typeface="Montserrat"/>
              <a:sym typeface="Montserrat"/>
            </a:endParaRPr>
          </a:p>
        </p:txBody>
      </p:sp>
      <p:sp>
        <p:nvSpPr>
          <p:cNvPr id="239" name="Google Shape;239;p35"/>
          <p:cNvSpPr txBox="1"/>
          <p:nvPr/>
        </p:nvSpPr>
        <p:spPr>
          <a:xfrm>
            <a:off x="778995" y="1978760"/>
            <a:ext cx="2135100" cy="215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 sz="1400" u="none" cap="none" strike="noStrike">
                <a:solidFill>
                  <a:srgbClr val="000000"/>
                </a:solidFill>
                <a:latin typeface="Montserrat"/>
                <a:ea typeface="Montserrat"/>
                <a:cs typeface="Montserrat"/>
                <a:sym typeface="Montserrat"/>
              </a:rPr>
              <a:t>What is a budget?</a:t>
            </a:r>
            <a:endParaRPr b="0" i="0" sz="1400" u="none" cap="none" strike="noStrike">
              <a:solidFill>
                <a:srgbClr val="000000"/>
              </a:solidFill>
              <a:latin typeface="Montserrat"/>
              <a:ea typeface="Montserrat"/>
              <a:cs typeface="Montserrat"/>
              <a:sym typeface="Montserrat"/>
            </a:endParaRPr>
          </a:p>
        </p:txBody>
      </p:sp>
      <p:sp>
        <p:nvSpPr>
          <p:cNvPr id="240" name="Google Shape;240;p35"/>
          <p:cNvSpPr txBox="1"/>
          <p:nvPr/>
        </p:nvSpPr>
        <p:spPr>
          <a:xfrm>
            <a:off x="779000" y="2322750"/>
            <a:ext cx="7231800" cy="184800"/>
          </a:xfrm>
          <a:prstGeom prst="rect">
            <a:avLst/>
          </a:prstGeom>
          <a:noFill/>
          <a:ln>
            <a:noFill/>
          </a:ln>
        </p:spPr>
        <p:txBody>
          <a:bodyPr anchorCtr="0" anchor="t" bIns="0" lIns="0" spcFirstLastPara="1" rIns="0" wrap="square" tIns="0">
            <a:spAutoFit/>
          </a:bodyPr>
          <a:lstStyle/>
          <a:p>
            <a:pPr indent="-152400" lvl="1" marL="165100" marR="0" rtl="0" algn="l">
              <a:lnSpc>
                <a:spcPct val="100000"/>
              </a:lnSpc>
              <a:spcBef>
                <a:spcPts val="0"/>
              </a:spcBef>
              <a:spcAft>
                <a:spcPts val="0"/>
              </a:spcAft>
              <a:buClr>
                <a:schemeClr val="dk1"/>
              </a:buClr>
              <a:buSzPts val="1200"/>
              <a:buFont typeface="Arial"/>
              <a:buChar char="•"/>
            </a:pPr>
            <a:r>
              <a:rPr lang="en" sz="1200">
                <a:solidFill>
                  <a:schemeClr val="dk1"/>
                </a:solidFill>
                <a:latin typeface="Montserrat"/>
                <a:ea typeface="Montserrat"/>
                <a:cs typeface="Montserrat"/>
                <a:sym typeface="Montserrat"/>
              </a:rPr>
              <a:t>Budgeting is a way for you to reach your financial goals</a:t>
            </a:r>
            <a:endParaRPr b="0" i="0" sz="1200" u="none" cap="none" strike="noStrike">
              <a:solidFill>
                <a:schemeClr val="dk1"/>
              </a:solidFill>
              <a:latin typeface="Montserrat"/>
              <a:ea typeface="Montserrat"/>
              <a:cs typeface="Montserrat"/>
              <a:sym typeface="Montserrat"/>
            </a:endParaRPr>
          </a:p>
        </p:txBody>
      </p:sp>
      <p:pic>
        <p:nvPicPr>
          <p:cNvPr descr="A picture containing clipart, graphics, cartoon&#10;&#10;Description automatically generated" id="241" name="Google Shape;241;p35"/>
          <p:cNvPicPr preferRelativeResize="0"/>
          <p:nvPr/>
        </p:nvPicPr>
        <p:blipFill rotWithShape="1">
          <a:blip r:embed="rId4">
            <a:alphaModFix/>
          </a:blip>
          <a:srcRect b="0" l="0" r="0" t="0"/>
          <a:stretch/>
        </p:blipFill>
        <p:spPr>
          <a:xfrm>
            <a:off x="7786688" y="514657"/>
            <a:ext cx="927136" cy="927136"/>
          </a:xfrm>
          <a:prstGeom prst="rect">
            <a:avLst/>
          </a:prstGeom>
          <a:noFill/>
          <a:ln>
            <a:noFill/>
          </a:ln>
        </p:spPr>
      </p:pic>
      <p:sp>
        <p:nvSpPr>
          <p:cNvPr id="242" name="Google Shape;242;p35"/>
          <p:cNvSpPr txBox="1"/>
          <p:nvPr/>
        </p:nvSpPr>
        <p:spPr>
          <a:xfrm>
            <a:off x="601095" y="1362425"/>
            <a:ext cx="3237900" cy="2154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chemeClr val="lt1"/>
              </a:buClr>
              <a:buSzPts val="1800"/>
              <a:buFont typeface="Libre Franklin Medium"/>
              <a:buNone/>
            </a:pPr>
            <a:r>
              <a:rPr b="1" i="0" lang="en" sz="1400" u="none" cap="none" strike="noStrike">
                <a:solidFill>
                  <a:srgbClr val="1DA875"/>
                </a:solidFill>
                <a:latin typeface="Montserrat"/>
                <a:ea typeface="Montserrat"/>
                <a:cs typeface="Montserrat"/>
                <a:sym typeface="Montserrat"/>
              </a:rPr>
              <a:t>Definition and benefits</a:t>
            </a:r>
            <a:endParaRPr sz="1100"/>
          </a:p>
        </p:txBody>
      </p:sp>
      <p:grpSp>
        <p:nvGrpSpPr>
          <p:cNvPr id="243" name="Google Shape;243;p35"/>
          <p:cNvGrpSpPr/>
          <p:nvPr/>
        </p:nvGrpSpPr>
        <p:grpSpPr>
          <a:xfrm>
            <a:off x="601112" y="514657"/>
            <a:ext cx="2606326" cy="514125"/>
            <a:chOff x="801479" y="686209"/>
            <a:chExt cx="2665500" cy="685500"/>
          </a:xfrm>
        </p:grpSpPr>
        <p:sp>
          <p:nvSpPr>
            <p:cNvPr id="244" name="Google Shape;244;p35">
              <a:hlinkClick action="ppaction://hlinksldjump" r:id="rId5"/>
            </p:cNvPr>
            <p:cNvSpPr/>
            <p:nvPr/>
          </p:nvSpPr>
          <p:spPr>
            <a:xfrm>
              <a:off x="801479" y="686209"/>
              <a:ext cx="2665500" cy="685500"/>
            </a:xfrm>
            <a:prstGeom prst="roundRect">
              <a:avLst>
                <a:gd fmla="val 31259" name="adj"/>
              </a:avLst>
            </a:prstGeom>
            <a:solidFill>
              <a:srgbClr val="1DA875"/>
            </a:solidFill>
            <a:ln cap="flat" cmpd="sng" w="12700">
              <a:solidFill>
                <a:schemeClr val="lt1"/>
              </a:solidFill>
              <a:prstDash val="solid"/>
              <a:round/>
              <a:headEnd len="sm" w="sm" type="none"/>
              <a:tailEnd len="sm" w="sm" type="none"/>
            </a:ln>
            <a:effectLst>
              <a:outerShdw blurRad="317500" rotWithShape="0" algn="tr" dir="8100000" dist="317500">
                <a:srgbClr val="000000">
                  <a:alpha val="2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ontserrat"/>
                <a:ea typeface="Montserrat"/>
                <a:cs typeface="Montserrat"/>
                <a:sym typeface="Montserrat"/>
              </a:endParaRPr>
            </a:p>
          </p:txBody>
        </p:sp>
        <p:sp>
          <p:nvSpPr>
            <p:cNvPr id="245" name="Google Shape;245;p35">
              <a:hlinkClick action="ppaction://hlinksldjump" r:id="rId6"/>
            </p:cNvPr>
            <p:cNvSpPr/>
            <p:nvPr/>
          </p:nvSpPr>
          <p:spPr>
            <a:xfrm>
              <a:off x="850685" y="741525"/>
              <a:ext cx="2567100" cy="574800"/>
            </a:xfrm>
            <a:prstGeom prst="roundRect">
              <a:avLst>
                <a:gd fmla="val 28267" name="adj"/>
              </a:avLst>
            </a:prstGeom>
            <a:gradFill>
              <a:gsLst>
                <a:gs pos="0">
                  <a:srgbClr val="1DA875">
                    <a:alpha val="0"/>
                  </a:srgbClr>
                </a:gs>
                <a:gs pos="97000">
                  <a:srgbClr val="FFFFFF">
                    <a:alpha val="40784"/>
                  </a:srgbClr>
                </a:gs>
                <a:gs pos="100000">
                  <a:srgbClr val="FFFFFF">
                    <a:alpha val="40784"/>
                  </a:srgbClr>
                </a:gs>
              </a:gsLst>
              <a:lin ang="18900044"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ontserrat"/>
                <a:ea typeface="Montserrat"/>
                <a:cs typeface="Montserrat"/>
                <a:sym typeface="Montserrat"/>
              </a:endParaRPr>
            </a:p>
          </p:txBody>
        </p:sp>
        <p:sp>
          <p:nvSpPr>
            <p:cNvPr id="246" name="Google Shape;246;p35"/>
            <p:cNvSpPr txBox="1"/>
            <p:nvPr/>
          </p:nvSpPr>
          <p:spPr>
            <a:xfrm>
              <a:off x="850684" y="842230"/>
              <a:ext cx="2567100" cy="400200"/>
            </a:xfrm>
            <a:prstGeom prst="rect">
              <a:avLst/>
            </a:prstGeom>
            <a:noFill/>
            <a:ln>
              <a:noFill/>
            </a:ln>
          </p:spPr>
          <p:txBody>
            <a:bodyPr anchorCtr="0" anchor="ctr" bIns="34275" lIns="68575" spcFirstLastPara="1" rIns="68575" wrap="square" tIns="34275">
              <a:spAutoFit/>
            </a:bodyPr>
            <a:lstStyle/>
            <a:p>
              <a:pPr indent="0" lvl="0" marL="0" marR="0" rtl="0" algn="ctr">
                <a:lnSpc>
                  <a:spcPct val="100000"/>
                </a:lnSpc>
                <a:spcBef>
                  <a:spcPts val="0"/>
                </a:spcBef>
                <a:spcAft>
                  <a:spcPts val="0"/>
                </a:spcAft>
                <a:buClr>
                  <a:schemeClr val="lt1"/>
                </a:buClr>
                <a:buSzPts val="1800"/>
                <a:buFont typeface="Libre Franklin Medium"/>
                <a:buNone/>
              </a:pPr>
              <a:r>
                <a:rPr b="1" i="0" lang="en" sz="1500" u="none" cap="none" strike="noStrike">
                  <a:solidFill>
                    <a:schemeClr val="lt1"/>
                  </a:solidFill>
                  <a:latin typeface="Montserrat"/>
                  <a:ea typeface="Montserrat"/>
                  <a:cs typeface="Montserrat"/>
                  <a:sym typeface="Montserrat"/>
                </a:rPr>
                <a:t>BUDGETING</a:t>
              </a:r>
              <a:endParaRPr sz="1100"/>
            </a:p>
          </p:txBody>
        </p:sp>
      </p:grpSp>
      <p:sp>
        <p:nvSpPr>
          <p:cNvPr id="247" name="Google Shape;247;p35"/>
          <p:cNvSpPr txBox="1"/>
          <p:nvPr/>
        </p:nvSpPr>
        <p:spPr>
          <a:xfrm>
            <a:off x="779008" y="3005460"/>
            <a:ext cx="3237900" cy="215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 sz="1400" u="none" cap="none" strike="noStrike">
                <a:solidFill>
                  <a:srgbClr val="000000"/>
                </a:solidFill>
                <a:latin typeface="Montserrat"/>
                <a:ea typeface="Montserrat"/>
                <a:cs typeface="Montserrat"/>
                <a:sym typeface="Montserrat"/>
              </a:rPr>
              <a:t>A budget can help you:</a:t>
            </a:r>
            <a:endParaRPr b="0" i="0" sz="1400" u="none" cap="none" strike="noStrike">
              <a:solidFill>
                <a:srgbClr val="000000"/>
              </a:solidFill>
              <a:latin typeface="Montserrat"/>
              <a:ea typeface="Montserrat"/>
              <a:cs typeface="Montserrat"/>
              <a:sym typeface="Montserrat"/>
            </a:endParaRPr>
          </a:p>
        </p:txBody>
      </p:sp>
      <p:sp>
        <p:nvSpPr>
          <p:cNvPr id="248" name="Google Shape;248;p35"/>
          <p:cNvSpPr txBox="1"/>
          <p:nvPr/>
        </p:nvSpPr>
        <p:spPr>
          <a:xfrm>
            <a:off x="778993" y="3349450"/>
            <a:ext cx="6088800" cy="931200"/>
          </a:xfrm>
          <a:prstGeom prst="rect">
            <a:avLst/>
          </a:prstGeom>
          <a:noFill/>
          <a:ln>
            <a:noFill/>
          </a:ln>
        </p:spPr>
        <p:txBody>
          <a:bodyPr anchorCtr="0" anchor="t" bIns="0" lIns="0" spcFirstLastPara="1" rIns="0" wrap="square" tIns="0">
            <a:spAutoFit/>
          </a:bodyPr>
          <a:lstStyle/>
          <a:p>
            <a:pPr indent="-165100" lvl="0" marL="203200" marR="0" rtl="0" algn="l">
              <a:lnSpc>
                <a:spcPct val="100000"/>
              </a:lnSpc>
              <a:spcBef>
                <a:spcPts val="0"/>
              </a:spcBef>
              <a:spcAft>
                <a:spcPts val="0"/>
              </a:spcAft>
              <a:buClr>
                <a:schemeClr val="dk1"/>
              </a:buClr>
              <a:buSzPts val="1200"/>
              <a:buFont typeface="Arial"/>
              <a:buChar char="•"/>
            </a:pPr>
            <a:r>
              <a:rPr b="0" i="0" lang="en" sz="1200" u="none" cap="none" strike="noStrike">
                <a:solidFill>
                  <a:schemeClr val="dk1"/>
                </a:solidFill>
                <a:latin typeface="Montserrat"/>
                <a:ea typeface="Montserrat"/>
                <a:cs typeface="Montserrat"/>
                <a:sym typeface="Montserrat"/>
              </a:rPr>
              <a:t>Set short- and long-term goals for business growth.</a:t>
            </a:r>
            <a:endParaRPr b="0" i="0" sz="1200" u="none" cap="none" strike="noStrike">
              <a:solidFill>
                <a:schemeClr val="dk1"/>
              </a:solidFill>
              <a:latin typeface="Montserrat"/>
              <a:ea typeface="Montserrat"/>
              <a:cs typeface="Montserrat"/>
              <a:sym typeface="Montserrat"/>
            </a:endParaRPr>
          </a:p>
          <a:p>
            <a:pPr indent="-165100" lvl="0" marL="203200" marR="0" rtl="0" algn="l">
              <a:lnSpc>
                <a:spcPct val="100000"/>
              </a:lnSpc>
              <a:spcBef>
                <a:spcPts val="500"/>
              </a:spcBef>
              <a:spcAft>
                <a:spcPts val="0"/>
              </a:spcAft>
              <a:buClr>
                <a:schemeClr val="dk1"/>
              </a:buClr>
              <a:buSzPts val="1200"/>
              <a:buFont typeface="Arial"/>
              <a:buChar char="•"/>
            </a:pPr>
            <a:r>
              <a:rPr b="0" i="0" lang="en" sz="1200" u="none" cap="none" strike="noStrike">
                <a:solidFill>
                  <a:schemeClr val="dk1"/>
                </a:solidFill>
                <a:latin typeface="Montserrat"/>
                <a:ea typeface="Montserrat"/>
                <a:cs typeface="Montserrat"/>
                <a:sym typeface="Montserrat"/>
              </a:rPr>
              <a:t>Track revenue, expenses and cash flow.</a:t>
            </a:r>
            <a:endParaRPr b="0" i="0" sz="1200" u="none" cap="none" strike="noStrike">
              <a:solidFill>
                <a:schemeClr val="dk1"/>
              </a:solidFill>
              <a:latin typeface="Montserrat"/>
              <a:ea typeface="Montserrat"/>
              <a:cs typeface="Montserrat"/>
              <a:sym typeface="Montserrat"/>
            </a:endParaRPr>
          </a:p>
          <a:p>
            <a:pPr indent="-165100" lvl="0" marL="203200" marR="0" rtl="0" algn="l">
              <a:lnSpc>
                <a:spcPct val="100000"/>
              </a:lnSpc>
              <a:spcBef>
                <a:spcPts val="500"/>
              </a:spcBef>
              <a:spcAft>
                <a:spcPts val="0"/>
              </a:spcAft>
              <a:buClr>
                <a:schemeClr val="dk1"/>
              </a:buClr>
              <a:buSzPts val="1200"/>
              <a:buFont typeface="Arial"/>
              <a:buChar char="•"/>
            </a:pPr>
            <a:r>
              <a:rPr b="0" i="0" lang="en" sz="1200" u="none" cap="none" strike="noStrike">
                <a:solidFill>
                  <a:schemeClr val="dk1"/>
                </a:solidFill>
                <a:latin typeface="Montserrat"/>
                <a:ea typeface="Montserrat"/>
                <a:cs typeface="Montserrat"/>
                <a:sym typeface="Montserrat"/>
              </a:rPr>
              <a:t>Trim costs to avoid overspending.</a:t>
            </a:r>
            <a:endParaRPr b="0" i="0" sz="1200" u="none" cap="none" strike="noStrike">
              <a:solidFill>
                <a:schemeClr val="dk1"/>
              </a:solidFill>
              <a:latin typeface="Montserrat"/>
              <a:ea typeface="Montserrat"/>
              <a:cs typeface="Montserrat"/>
              <a:sym typeface="Montserrat"/>
            </a:endParaRPr>
          </a:p>
          <a:p>
            <a:pPr indent="0" lvl="0" marL="0" marR="0" rtl="0" algn="l">
              <a:lnSpc>
                <a:spcPct val="100000"/>
              </a:lnSpc>
              <a:spcBef>
                <a:spcPts val="500"/>
              </a:spcBef>
              <a:spcAft>
                <a:spcPts val="0"/>
              </a:spcAft>
              <a:buNone/>
            </a:pPr>
            <a:r>
              <a:t/>
            </a:r>
            <a:endParaRPr b="0" i="0" sz="1200" u="none" cap="none" strike="noStrike">
              <a:solidFill>
                <a:schemeClr val="dk1"/>
              </a:solidFill>
              <a:latin typeface="Montserrat"/>
              <a:ea typeface="Montserrat"/>
              <a:cs typeface="Montserrat"/>
              <a:sym typeface="Montserra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pic>
        <p:nvPicPr>
          <p:cNvPr id="253" name="Google Shape;253;p36"/>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58" name="Shape 258"/>
        <p:cNvGrpSpPr/>
        <p:nvPr/>
      </p:nvGrpSpPr>
      <p:grpSpPr>
        <a:xfrm>
          <a:off x="0" y="0"/>
          <a:ext cx="0" cy="0"/>
          <a:chOff x="0" y="0"/>
          <a:chExt cx="0" cy="0"/>
        </a:xfrm>
      </p:grpSpPr>
      <p:grpSp>
        <p:nvGrpSpPr>
          <p:cNvPr id="259" name="Google Shape;259;p37"/>
          <p:cNvGrpSpPr/>
          <p:nvPr/>
        </p:nvGrpSpPr>
        <p:grpSpPr>
          <a:xfrm>
            <a:off x="601112" y="522232"/>
            <a:ext cx="2606326" cy="514125"/>
            <a:chOff x="801479" y="686209"/>
            <a:chExt cx="2665500" cy="685500"/>
          </a:xfrm>
        </p:grpSpPr>
        <p:sp>
          <p:nvSpPr>
            <p:cNvPr id="260" name="Google Shape;260;p37">
              <a:hlinkClick/>
            </p:cNvPr>
            <p:cNvSpPr/>
            <p:nvPr/>
          </p:nvSpPr>
          <p:spPr>
            <a:xfrm>
              <a:off x="801479" y="686209"/>
              <a:ext cx="2665500" cy="685500"/>
            </a:xfrm>
            <a:prstGeom prst="roundRect">
              <a:avLst>
                <a:gd fmla="val 31259" name="adj"/>
              </a:avLst>
            </a:prstGeom>
            <a:solidFill>
              <a:srgbClr val="FFC000"/>
            </a:solidFill>
            <a:ln cap="flat" cmpd="sng" w="12700">
              <a:solidFill>
                <a:schemeClr val="lt1"/>
              </a:solidFill>
              <a:prstDash val="solid"/>
              <a:round/>
              <a:headEnd len="sm" w="sm" type="none"/>
              <a:tailEnd len="sm" w="sm" type="none"/>
            </a:ln>
            <a:effectLst>
              <a:outerShdw blurRad="317500" rotWithShape="0" algn="tr" dir="8100000" dist="317500">
                <a:srgbClr val="000000">
                  <a:alpha val="2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ontserrat"/>
                <a:ea typeface="Montserrat"/>
                <a:cs typeface="Montserrat"/>
                <a:sym typeface="Montserrat"/>
              </a:endParaRPr>
            </a:p>
          </p:txBody>
        </p:sp>
        <p:sp>
          <p:nvSpPr>
            <p:cNvPr id="261" name="Google Shape;261;p37">
              <a:hlinkClick/>
            </p:cNvPr>
            <p:cNvSpPr/>
            <p:nvPr/>
          </p:nvSpPr>
          <p:spPr>
            <a:xfrm>
              <a:off x="850685" y="741525"/>
              <a:ext cx="2567100" cy="574800"/>
            </a:xfrm>
            <a:prstGeom prst="roundRect">
              <a:avLst>
                <a:gd fmla="val 28267" name="adj"/>
              </a:avLst>
            </a:prstGeom>
            <a:gradFill>
              <a:gsLst>
                <a:gs pos="0">
                  <a:srgbClr val="FFC000"/>
                </a:gs>
                <a:gs pos="97000">
                  <a:srgbClr val="FFFFFF">
                    <a:alpha val="40784"/>
                  </a:srgbClr>
                </a:gs>
                <a:gs pos="100000">
                  <a:srgbClr val="FFFFFF">
                    <a:alpha val="40784"/>
                  </a:srgbClr>
                </a:gs>
              </a:gsLst>
              <a:lin ang="18900044"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ontserrat"/>
                <a:ea typeface="Montserrat"/>
                <a:cs typeface="Montserrat"/>
                <a:sym typeface="Montserrat"/>
              </a:endParaRPr>
            </a:p>
          </p:txBody>
        </p:sp>
        <p:sp>
          <p:nvSpPr>
            <p:cNvPr id="262" name="Google Shape;262;p37"/>
            <p:cNvSpPr txBox="1"/>
            <p:nvPr/>
          </p:nvSpPr>
          <p:spPr>
            <a:xfrm>
              <a:off x="850684" y="842230"/>
              <a:ext cx="2567100" cy="400200"/>
            </a:xfrm>
            <a:prstGeom prst="rect">
              <a:avLst/>
            </a:prstGeom>
            <a:noFill/>
            <a:ln>
              <a:noFill/>
            </a:ln>
          </p:spPr>
          <p:txBody>
            <a:bodyPr anchorCtr="0" anchor="ctr" bIns="34275" lIns="68575" spcFirstLastPara="1" rIns="68575" wrap="square" tIns="34275">
              <a:spAutoFit/>
            </a:bodyPr>
            <a:lstStyle/>
            <a:p>
              <a:pPr indent="0" lvl="0" marL="0" marR="0" rtl="0" algn="ctr">
                <a:lnSpc>
                  <a:spcPct val="100000"/>
                </a:lnSpc>
                <a:spcBef>
                  <a:spcPts val="0"/>
                </a:spcBef>
                <a:spcAft>
                  <a:spcPts val="0"/>
                </a:spcAft>
                <a:buClr>
                  <a:schemeClr val="lt1"/>
                </a:buClr>
                <a:buSzPts val="1800"/>
                <a:buFont typeface="Libre Franklin Medium"/>
                <a:buNone/>
              </a:pPr>
              <a:r>
                <a:rPr b="1" i="0" lang="en" sz="1500" u="none" cap="none" strike="noStrike">
                  <a:solidFill>
                    <a:schemeClr val="lt1"/>
                  </a:solidFill>
                  <a:latin typeface="Montserrat"/>
                  <a:ea typeface="Montserrat"/>
                  <a:cs typeface="Montserrat"/>
                  <a:sym typeface="Montserrat"/>
                </a:rPr>
                <a:t>SAVINGS</a:t>
              </a:r>
              <a:endParaRPr sz="1100"/>
            </a:p>
          </p:txBody>
        </p:sp>
      </p:grpSp>
      <p:sp>
        <p:nvSpPr>
          <p:cNvPr id="263" name="Google Shape;263;p37"/>
          <p:cNvSpPr/>
          <p:nvPr/>
        </p:nvSpPr>
        <p:spPr>
          <a:xfrm>
            <a:off x="1151178" y="2202280"/>
            <a:ext cx="2008500" cy="834300"/>
          </a:xfrm>
          <a:prstGeom prst="roundRect">
            <a:avLst>
              <a:gd fmla="val 16669" name="adj"/>
            </a:avLst>
          </a:prstGeom>
          <a:solidFill>
            <a:srgbClr val="FFC000">
              <a:alpha val="49800"/>
            </a:srgbClr>
          </a:solidFill>
          <a:ln cap="flat" cmpd="sng" w="25400">
            <a:solidFill>
              <a:srgbClr val="FFC000"/>
            </a:solidFill>
            <a:prstDash val="solid"/>
            <a:round/>
            <a:headEnd len="sm" w="sm" type="none"/>
            <a:tailEnd len="sm" w="sm" type="none"/>
          </a:ln>
          <a:effectLst>
            <a:outerShdw blurRad="101600" rotWithShape="0" algn="ctr" dir="2700000" dist="76200">
              <a:srgbClr val="000000">
                <a:alpha val="149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ontserrat"/>
              <a:ea typeface="Montserrat"/>
              <a:cs typeface="Montserrat"/>
              <a:sym typeface="Montserrat"/>
            </a:endParaRPr>
          </a:p>
        </p:txBody>
      </p:sp>
      <p:sp>
        <p:nvSpPr>
          <p:cNvPr id="264" name="Google Shape;264;p37"/>
          <p:cNvSpPr txBox="1"/>
          <p:nvPr/>
        </p:nvSpPr>
        <p:spPr>
          <a:xfrm>
            <a:off x="1299328" y="2369397"/>
            <a:ext cx="1702800" cy="5001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None/>
            </a:pPr>
            <a:r>
              <a:rPr b="1" lang="en">
                <a:latin typeface="Montserrat"/>
                <a:ea typeface="Montserrat"/>
                <a:cs typeface="Montserrat"/>
                <a:sym typeface="Montserrat"/>
              </a:rPr>
              <a:t>Long Term Savings</a:t>
            </a:r>
            <a:endParaRPr sz="1100"/>
          </a:p>
        </p:txBody>
      </p:sp>
      <p:sp>
        <p:nvSpPr>
          <p:cNvPr id="265" name="Google Shape;265;p37"/>
          <p:cNvSpPr/>
          <p:nvPr/>
        </p:nvSpPr>
        <p:spPr>
          <a:xfrm>
            <a:off x="3567875" y="2202280"/>
            <a:ext cx="2008500" cy="834300"/>
          </a:xfrm>
          <a:prstGeom prst="roundRect">
            <a:avLst>
              <a:gd fmla="val 16669" name="adj"/>
            </a:avLst>
          </a:prstGeom>
          <a:solidFill>
            <a:srgbClr val="FFC000">
              <a:alpha val="49800"/>
            </a:srgbClr>
          </a:solidFill>
          <a:ln cap="flat" cmpd="sng" w="25400">
            <a:solidFill>
              <a:srgbClr val="FFC000"/>
            </a:solidFill>
            <a:prstDash val="solid"/>
            <a:round/>
            <a:headEnd len="sm" w="sm" type="none"/>
            <a:tailEnd len="sm" w="sm" type="none"/>
          </a:ln>
          <a:effectLst>
            <a:outerShdw blurRad="101600" rotWithShape="0" algn="ctr" dir="2700000" dist="76200">
              <a:srgbClr val="000000">
                <a:alpha val="149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ontserrat"/>
              <a:ea typeface="Montserrat"/>
              <a:cs typeface="Montserrat"/>
              <a:sym typeface="Montserrat"/>
            </a:endParaRPr>
          </a:p>
        </p:txBody>
      </p:sp>
      <p:sp>
        <p:nvSpPr>
          <p:cNvPr id="266" name="Google Shape;266;p37"/>
          <p:cNvSpPr txBox="1"/>
          <p:nvPr/>
        </p:nvSpPr>
        <p:spPr>
          <a:xfrm>
            <a:off x="3720724" y="2369372"/>
            <a:ext cx="1702800" cy="5001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None/>
            </a:pPr>
            <a:r>
              <a:rPr b="1" lang="en">
                <a:latin typeface="Montserrat"/>
                <a:ea typeface="Montserrat"/>
                <a:cs typeface="Montserrat"/>
                <a:sym typeface="Montserrat"/>
              </a:rPr>
              <a:t>Short Term</a:t>
            </a:r>
            <a:endParaRPr b="1">
              <a:latin typeface="Montserrat"/>
              <a:ea typeface="Montserrat"/>
              <a:cs typeface="Montserrat"/>
              <a:sym typeface="Montserrat"/>
            </a:endParaRPr>
          </a:p>
          <a:p>
            <a:pPr indent="0" lvl="0" marL="0" marR="0" rtl="0" algn="ctr">
              <a:lnSpc>
                <a:spcPct val="100000"/>
              </a:lnSpc>
              <a:spcBef>
                <a:spcPts val="0"/>
              </a:spcBef>
              <a:spcAft>
                <a:spcPts val="0"/>
              </a:spcAft>
              <a:buNone/>
            </a:pPr>
            <a:r>
              <a:rPr b="1" lang="en">
                <a:latin typeface="Montserrat"/>
                <a:ea typeface="Montserrat"/>
                <a:cs typeface="Montserrat"/>
                <a:sym typeface="Montserrat"/>
              </a:rPr>
              <a:t>Savings</a:t>
            </a:r>
            <a:endParaRPr b="1">
              <a:latin typeface="Montserrat"/>
              <a:ea typeface="Montserrat"/>
              <a:cs typeface="Montserrat"/>
              <a:sym typeface="Montserrat"/>
            </a:endParaRPr>
          </a:p>
        </p:txBody>
      </p:sp>
      <p:sp>
        <p:nvSpPr>
          <p:cNvPr id="267" name="Google Shape;267;p37"/>
          <p:cNvSpPr/>
          <p:nvPr/>
        </p:nvSpPr>
        <p:spPr>
          <a:xfrm>
            <a:off x="5984571" y="2154592"/>
            <a:ext cx="2008500" cy="834300"/>
          </a:xfrm>
          <a:prstGeom prst="roundRect">
            <a:avLst>
              <a:gd fmla="val 16669" name="adj"/>
            </a:avLst>
          </a:prstGeom>
          <a:solidFill>
            <a:srgbClr val="FFC000">
              <a:alpha val="49800"/>
            </a:srgbClr>
          </a:solidFill>
          <a:ln cap="flat" cmpd="sng" w="25400">
            <a:solidFill>
              <a:srgbClr val="FFC000"/>
            </a:solidFill>
            <a:prstDash val="solid"/>
            <a:round/>
            <a:headEnd len="sm" w="sm" type="none"/>
            <a:tailEnd len="sm" w="sm" type="none"/>
          </a:ln>
          <a:effectLst>
            <a:outerShdw blurRad="101600" rotWithShape="0" algn="ctr" dir="2700000" dist="76200">
              <a:srgbClr val="000000">
                <a:alpha val="149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ontserrat"/>
              <a:ea typeface="Montserrat"/>
              <a:cs typeface="Montserrat"/>
              <a:sym typeface="Montserrat"/>
            </a:endParaRPr>
          </a:p>
        </p:txBody>
      </p:sp>
      <p:sp>
        <p:nvSpPr>
          <p:cNvPr id="268" name="Google Shape;268;p37"/>
          <p:cNvSpPr txBox="1"/>
          <p:nvPr/>
        </p:nvSpPr>
        <p:spPr>
          <a:xfrm>
            <a:off x="6142121" y="2321709"/>
            <a:ext cx="1702800" cy="5001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None/>
            </a:pPr>
            <a:r>
              <a:rPr b="1" lang="en">
                <a:latin typeface="Montserrat"/>
                <a:ea typeface="Montserrat"/>
                <a:cs typeface="Montserrat"/>
                <a:sym typeface="Montserrat"/>
              </a:rPr>
              <a:t>Emergency Fund</a:t>
            </a:r>
            <a:endParaRPr sz="1100"/>
          </a:p>
        </p:txBody>
      </p:sp>
      <p:pic>
        <p:nvPicPr>
          <p:cNvPr id="269" name="Google Shape;269;p37"/>
          <p:cNvPicPr preferRelativeResize="0"/>
          <p:nvPr/>
        </p:nvPicPr>
        <p:blipFill rotWithShape="1">
          <a:blip r:embed="rId3">
            <a:alphaModFix/>
          </a:blip>
          <a:srcRect b="0" l="0" r="0" t="0"/>
          <a:stretch/>
        </p:blipFill>
        <p:spPr>
          <a:xfrm>
            <a:off x="7764600" y="217425"/>
            <a:ext cx="967400" cy="967400"/>
          </a:xfrm>
          <a:prstGeom prst="rect">
            <a:avLst/>
          </a:prstGeom>
          <a:noFill/>
          <a:ln>
            <a:noFill/>
          </a:ln>
          <a:effectLst>
            <a:outerShdw blurRad="76200" rotWithShape="0" algn="ctr" dir="2700000" dist="50800">
              <a:srgbClr val="000000">
                <a:alpha val="24710"/>
              </a:srgbClr>
            </a:outerShdw>
          </a:effectLst>
        </p:spPr>
      </p:pic>
      <p:sp>
        <p:nvSpPr>
          <p:cNvPr id="270" name="Google Shape;270;p37"/>
          <p:cNvSpPr txBox="1"/>
          <p:nvPr/>
        </p:nvSpPr>
        <p:spPr>
          <a:xfrm>
            <a:off x="601109" y="1452147"/>
            <a:ext cx="2105700" cy="2154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None/>
            </a:pPr>
            <a:r>
              <a:rPr b="1" lang="en">
                <a:solidFill>
                  <a:srgbClr val="E6AF00"/>
                </a:solidFill>
                <a:latin typeface="Montserrat"/>
                <a:ea typeface="Montserrat"/>
                <a:cs typeface="Montserrat"/>
                <a:sym typeface="Montserrat"/>
              </a:rPr>
              <a:t>What is savings?</a:t>
            </a:r>
            <a:endParaRPr sz="1100"/>
          </a:p>
        </p:txBody>
      </p:sp>
      <p:sp>
        <p:nvSpPr>
          <p:cNvPr id="271" name="Google Shape;271;p37"/>
          <p:cNvSpPr txBox="1"/>
          <p:nvPr/>
        </p:nvSpPr>
        <p:spPr>
          <a:xfrm>
            <a:off x="601100" y="1629238"/>
            <a:ext cx="7102200" cy="369300"/>
          </a:xfrm>
          <a:prstGeom prst="rect">
            <a:avLst/>
          </a:prstGeom>
          <a:noFill/>
          <a:ln>
            <a:noFill/>
          </a:ln>
        </p:spPr>
        <p:txBody>
          <a:bodyPr anchorCtr="0" anchor="t" bIns="91425" lIns="91425" spcFirstLastPara="1" rIns="91425" wrap="square" tIns="91425">
            <a:spAutoFit/>
          </a:bodyPr>
          <a:lstStyle/>
          <a:p>
            <a:pPr indent="-201612" lvl="1" marL="227012" rtl="0" algn="l">
              <a:spcBef>
                <a:spcPts val="0"/>
              </a:spcBef>
              <a:spcAft>
                <a:spcPts val="0"/>
              </a:spcAft>
              <a:buClr>
                <a:schemeClr val="dk1"/>
              </a:buClr>
              <a:buSzPts val="1200"/>
              <a:buChar char="•"/>
            </a:pPr>
            <a:r>
              <a:rPr b="1" lang="en" sz="1200">
                <a:solidFill>
                  <a:schemeClr val="dk1"/>
                </a:solidFill>
                <a:latin typeface="Montserrat"/>
                <a:ea typeface="Montserrat"/>
                <a:cs typeface="Montserrat"/>
                <a:sym typeface="Montserrat"/>
              </a:rPr>
              <a:t>Money you set aside to cover future planned or unexpected expenses</a:t>
            </a:r>
            <a:endParaRPr b="1" sz="1200"/>
          </a:p>
        </p:txBody>
      </p:sp>
      <p:sp>
        <p:nvSpPr>
          <p:cNvPr id="272" name="Google Shape;272;p37"/>
          <p:cNvSpPr txBox="1"/>
          <p:nvPr/>
        </p:nvSpPr>
        <p:spPr>
          <a:xfrm>
            <a:off x="1021025" y="3240300"/>
            <a:ext cx="2186400" cy="1108200"/>
          </a:xfrm>
          <a:prstGeom prst="rect">
            <a:avLst/>
          </a:prstGeom>
          <a:noFill/>
          <a:ln>
            <a:noFill/>
          </a:ln>
        </p:spPr>
        <p:txBody>
          <a:bodyPr anchorCtr="0" anchor="t" bIns="91425" lIns="91425" spcFirstLastPara="1" rIns="91425" wrap="square" tIns="91425">
            <a:spAutoFit/>
          </a:bodyPr>
          <a:lstStyle/>
          <a:p>
            <a:pPr indent="-201612" lvl="1" marL="227012" rtl="0" algn="l">
              <a:spcBef>
                <a:spcPts val="0"/>
              </a:spcBef>
              <a:spcAft>
                <a:spcPts val="0"/>
              </a:spcAft>
              <a:buClr>
                <a:schemeClr val="dk1"/>
              </a:buClr>
              <a:buSzPts val="1200"/>
              <a:buChar char="•"/>
            </a:pPr>
            <a:r>
              <a:rPr b="1" lang="en" sz="1200">
                <a:solidFill>
                  <a:schemeClr val="dk1"/>
                </a:solidFill>
                <a:latin typeface="Montserrat"/>
                <a:ea typeface="Montserrat"/>
                <a:cs typeface="Montserrat"/>
                <a:sym typeface="Montserrat"/>
              </a:rPr>
              <a:t>Retirement</a:t>
            </a:r>
            <a:endParaRPr b="1" sz="1200">
              <a:solidFill>
                <a:schemeClr val="dk1"/>
              </a:solidFill>
              <a:latin typeface="Montserrat"/>
              <a:ea typeface="Montserrat"/>
              <a:cs typeface="Montserrat"/>
              <a:sym typeface="Montserrat"/>
            </a:endParaRPr>
          </a:p>
          <a:p>
            <a:pPr indent="-201612" lvl="1" marL="227012" rtl="0" algn="l">
              <a:spcBef>
                <a:spcPts val="0"/>
              </a:spcBef>
              <a:spcAft>
                <a:spcPts val="0"/>
              </a:spcAft>
              <a:buClr>
                <a:schemeClr val="dk1"/>
              </a:buClr>
              <a:buSzPts val="1200"/>
              <a:buFont typeface="Montserrat"/>
              <a:buChar char="•"/>
            </a:pPr>
            <a:r>
              <a:rPr b="1" lang="en" sz="1200">
                <a:solidFill>
                  <a:schemeClr val="dk1"/>
                </a:solidFill>
                <a:latin typeface="Montserrat"/>
                <a:ea typeface="Montserrat"/>
                <a:cs typeface="Montserrat"/>
                <a:sym typeface="Montserrat"/>
              </a:rPr>
              <a:t>Hajj</a:t>
            </a:r>
            <a:endParaRPr b="1" sz="1200">
              <a:solidFill>
                <a:schemeClr val="dk1"/>
              </a:solidFill>
              <a:latin typeface="Montserrat"/>
              <a:ea typeface="Montserrat"/>
              <a:cs typeface="Montserrat"/>
              <a:sym typeface="Montserrat"/>
            </a:endParaRPr>
          </a:p>
          <a:p>
            <a:pPr indent="-201612" lvl="1" marL="227012" rtl="0" algn="l">
              <a:spcBef>
                <a:spcPts val="0"/>
              </a:spcBef>
              <a:spcAft>
                <a:spcPts val="0"/>
              </a:spcAft>
              <a:buClr>
                <a:schemeClr val="dk1"/>
              </a:buClr>
              <a:buSzPts val="1200"/>
              <a:buFont typeface="Montserrat"/>
              <a:buChar char="•"/>
            </a:pPr>
            <a:r>
              <a:rPr b="1" lang="en" sz="1200">
                <a:solidFill>
                  <a:schemeClr val="dk1"/>
                </a:solidFill>
                <a:latin typeface="Montserrat"/>
                <a:ea typeface="Montserrat"/>
                <a:cs typeface="Montserrat"/>
                <a:sym typeface="Montserrat"/>
              </a:rPr>
              <a:t>House</a:t>
            </a:r>
            <a:endParaRPr b="1" sz="1200">
              <a:solidFill>
                <a:schemeClr val="dk1"/>
              </a:solidFill>
              <a:latin typeface="Montserrat"/>
              <a:ea typeface="Montserrat"/>
              <a:cs typeface="Montserrat"/>
              <a:sym typeface="Montserrat"/>
            </a:endParaRPr>
          </a:p>
          <a:p>
            <a:pPr indent="-201612" lvl="1" marL="227012" rtl="0" algn="l">
              <a:spcBef>
                <a:spcPts val="0"/>
              </a:spcBef>
              <a:spcAft>
                <a:spcPts val="0"/>
              </a:spcAft>
              <a:buClr>
                <a:schemeClr val="dk1"/>
              </a:buClr>
              <a:buSzPts val="1200"/>
              <a:buFont typeface="Montserrat"/>
              <a:buChar char="•"/>
            </a:pPr>
            <a:r>
              <a:rPr b="1" lang="en" sz="1200">
                <a:solidFill>
                  <a:schemeClr val="dk1"/>
                </a:solidFill>
                <a:latin typeface="Montserrat"/>
                <a:ea typeface="Montserrat"/>
                <a:cs typeface="Montserrat"/>
                <a:sym typeface="Montserrat"/>
              </a:rPr>
              <a:t>Children’s Education</a:t>
            </a:r>
            <a:endParaRPr b="1" sz="1200">
              <a:solidFill>
                <a:schemeClr val="dk1"/>
              </a:solidFill>
              <a:latin typeface="Montserrat"/>
              <a:ea typeface="Montserrat"/>
              <a:cs typeface="Montserrat"/>
              <a:sym typeface="Montserrat"/>
            </a:endParaRPr>
          </a:p>
          <a:p>
            <a:pPr indent="-201612" lvl="1" marL="227012" rtl="0" algn="l">
              <a:spcBef>
                <a:spcPts val="0"/>
              </a:spcBef>
              <a:spcAft>
                <a:spcPts val="0"/>
              </a:spcAft>
              <a:buClr>
                <a:schemeClr val="dk1"/>
              </a:buClr>
              <a:buSzPts val="1200"/>
              <a:buFont typeface="Montserrat"/>
              <a:buChar char="•"/>
            </a:pPr>
            <a:r>
              <a:rPr b="1" lang="en" sz="1200">
                <a:solidFill>
                  <a:schemeClr val="dk1"/>
                </a:solidFill>
                <a:latin typeface="Montserrat"/>
                <a:ea typeface="Montserrat"/>
                <a:cs typeface="Montserrat"/>
                <a:sym typeface="Montserrat"/>
              </a:rPr>
              <a:t>Family Future Fund</a:t>
            </a:r>
            <a:endParaRPr b="1" sz="1200">
              <a:solidFill>
                <a:schemeClr val="dk1"/>
              </a:solidFill>
              <a:latin typeface="Montserrat"/>
              <a:ea typeface="Montserrat"/>
              <a:cs typeface="Montserrat"/>
              <a:sym typeface="Montserrat"/>
            </a:endParaRPr>
          </a:p>
        </p:txBody>
      </p:sp>
      <p:sp>
        <p:nvSpPr>
          <p:cNvPr id="273" name="Google Shape;273;p37"/>
          <p:cNvSpPr txBox="1"/>
          <p:nvPr/>
        </p:nvSpPr>
        <p:spPr>
          <a:xfrm>
            <a:off x="3567875" y="3240300"/>
            <a:ext cx="2186400" cy="1108200"/>
          </a:xfrm>
          <a:prstGeom prst="rect">
            <a:avLst/>
          </a:prstGeom>
          <a:noFill/>
          <a:ln>
            <a:noFill/>
          </a:ln>
        </p:spPr>
        <p:txBody>
          <a:bodyPr anchorCtr="0" anchor="t" bIns="91425" lIns="91425" spcFirstLastPara="1" rIns="91425" wrap="square" tIns="91425">
            <a:spAutoFit/>
          </a:bodyPr>
          <a:lstStyle/>
          <a:p>
            <a:pPr indent="-201612" lvl="1" marL="227012" rtl="0" algn="l">
              <a:spcBef>
                <a:spcPts val="0"/>
              </a:spcBef>
              <a:spcAft>
                <a:spcPts val="0"/>
              </a:spcAft>
              <a:buClr>
                <a:schemeClr val="dk1"/>
              </a:buClr>
              <a:buSzPts val="1200"/>
              <a:buFont typeface="Montserrat"/>
              <a:buChar char="•"/>
            </a:pPr>
            <a:r>
              <a:rPr b="1" lang="en" sz="1200">
                <a:solidFill>
                  <a:schemeClr val="dk1"/>
                </a:solidFill>
                <a:latin typeface="Montserrat"/>
                <a:ea typeface="Montserrat"/>
                <a:cs typeface="Montserrat"/>
                <a:sym typeface="Montserrat"/>
              </a:rPr>
              <a:t>Self Reward</a:t>
            </a:r>
            <a:endParaRPr b="1" sz="1200">
              <a:solidFill>
                <a:schemeClr val="dk1"/>
              </a:solidFill>
              <a:latin typeface="Montserrat"/>
              <a:ea typeface="Montserrat"/>
              <a:cs typeface="Montserrat"/>
              <a:sym typeface="Montserrat"/>
            </a:endParaRPr>
          </a:p>
          <a:p>
            <a:pPr indent="-201612" lvl="1" marL="227012" rtl="0" algn="l">
              <a:spcBef>
                <a:spcPts val="0"/>
              </a:spcBef>
              <a:spcAft>
                <a:spcPts val="0"/>
              </a:spcAft>
              <a:buClr>
                <a:schemeClr val="dk1"/>
              </a:buClr>
              <a:buSzPts val="1200"/>
              <a:buFont typeface="Montserrat"/>
              <a:buChar char="•"/>
            </a:pPr>
            <a:r>
              <a:rPr b="1" lang="en" sz="1200">
                <a:solidFill>
                  <a:schemeClr val="dk1"/>
                </a:solidFill>
                <a:latin typeface="Montserrat"/>
                <a:ea typeface="Montserrat"/>
                <a:cs typeface="Montserrat"/>
                <a:sym typeface="Montserrat"/>
              </a:rPr>
              <a:t>Travel</a:t>
            </a:r>
            <a:endParaRPr b="1" sz="1200">
              <a:solidFill>
                <a:schemeClr val="dk1"/>
              </a:solidFill>
              <a:latin typeface="Montserrat"/>
              <a:ea typeface="Montserrat"/>
              <a:cs typeface="Montserrat"/>
              <a:sym typeface="Montserrat"/>
            </a:endParaRPr>
          </a:p>
          <a:p>
            <a:pPr indent="-201612" lvl="1" marL="227012" rtl="0" algn="l">
              <a:spcBef>
                <a:spcPts val="0"/>
              </a:spcBef>
              <a:spcAft>
                <a:spcPts val="0"/>
              </a:spcAft>
              <a:buClr>
                <a:schemeClr val="dk1"/>
              </a:buClr>
              <a:buSzPts val="1200"/>
              <a:buFont typeface="Montserrat"/>
              <a:buChar char="•"/>
            </a:pPr>
            <a:r>
              <a:rPr b="1" lang="en" sz="1200">
                <a:solidFill>
                  <a:schemeClr val="dk1"/>
                </a:solidFill>
                <a:latin typeface="Montserrat"/>
                <a:ea typeface="Montserrat"/>
                <a:cs typeface="Montserrat"/>
                <a:sym typeface="Montserrat"/>
              </a:rPr>
              <a:t>Car</a:t>
            </a:r>
            <a:endParaRPr b="1" sz="1200">
              <a:solidFill>
                <a:schemeClr val="dk1"/>
              </a:solidFill>
              <a:latin typeface="Montserrat"/>
              <a:ea typeface="Montserrat"/>
              <a:cs typeface="Montserrat"/>
              <a:sym typeface="Montserrat"/>
            </a:endParaRPr>
          </a:p>
          <a:p>
            <a:pPr indent="-201612" lvl="1" marL="227012" rtl="0" algn="l">
              <a:spcBef>
                <a:spcPts val="0"/>
              </a:spcBef>
              <a:spcAft>
                <a:spcPts val="0"/>
              </a:spcAft>
              <a:buClr>
                <a:schemeClr val="dk1"/>
              </a:buClr>
              <a:buSzPts val="1200"/>
              <a:buFont typeface="Montserrat"/>
              <a:buChar char="•"/>
            </a:pPr>
            <a:r>
              <a:rPr b="1" lang="en" sz="1200">
                <a:solidFill>
                  <a:schemeClr val="dk1"/>
                </a:solidFill>
                <a:latin typeface="Montserrat"/>
                <a:ea typeface="Montserrat"/>
                <a:cs typeface="Montserrat"/>
                <a:sym typeface="Montserrat"/>
              </a:rPr>
              <a:t>Gifts </a:t>
            </a:r>
            <a:endParaRPr b="1" sz="1200">
              <a:solidFill>
                <a:schemeClr val="dk1"/>
              </a:solidFill>
              <a:latin typeface="Montserrat"/>
              <a:ea typeface="Montserrat"/>
              <a:cs typeface="Montserrat"/>
              <a:sym typeface="Montserrat"/>
            </a:endParaRPr>
          </a:p>
          <a:p>
            <a:pPr indent="-201612" lvl="1" marL="227012" rtl="0" algn="l">
              <a:spcBef>
                <a:spcPts val="0"/>
              </a:spcBef>
              <a:spcAft>
                <a:spcPts val="0"/>
              </a:spcAft>
              <a:buClr>
                <a:schemeClr val="dk1"/>
              </a:buClr>
              <a:buSzPts val="1200"/>
              <a:buFont typeface="Montserrat"/>
              <a:buChar char="•"/>
            </a:pPr>
            <a:r>
              <a:rPr b="1" lang="en" sz="1200">
                <a:solidFill>
                  <a:schemeClr val="dk1"/>
                </a:solidFill>
                <a:latin typeface="Montserrat"/>
                <a:ea typeface="Montserrat"/>
                <a:cs typeface="Montserrat"/>
                <a:sym typeface="Montserrat"/>
              </a:rPr>
              <a:t>Entertainment</a:t>
            </a:r>
            <a:r>
              <a:rPr b="1" lang="en" sz="1200">
                <a:solidFill>
                  <a:schemeClr val="dk1"/>
                </a:solidFill>
                <a:latin typeface="Montserrat"/>
                <a:ea typeface="Montserrat"/>
                <a:cs typeface="Montserrat"/>
                <a:sym typeface="Montserrat"/>
              </a:rPr>
              <a:t> </a:t>
            </a:r>
            <a:endParaRPr b="1" sz="1200">
              <a:solidFill>
                <a:schemeClr val="dk1"/>
              </a:solidFill>
              <a:latin typeface="Montserrat"/>
              <a:ea typeface="Montserrat"/>
              <a:cs typeface="Montserrat"/>
              <a:sym typeface="Montserrat"/>
            </a:endParaRPr>
          </a:p>
        </p:txBody>
      </p:sp>
      <p:sp>
        <p:nvSpPr>
          <p:cNvPr id="274" name="Google Shape;274;p37"/>
          <p:cNvSpPr txBox="1"/>
          <p:nvPr/>
        </p:nvSpPr>
        <p:spPr>
          <a:xfrm>
            <a:off x="5984575" y="3240300"/>
            <a:ext cx="2186400" cy="923400"/>
          </a:xfrm>
          <a:prstGeom prst="rect">
            <a:avLst/>
          </a:prstGeom>
          <a:noFill/>
          <a:ln>
            <a:noFill/>
          </a:ln>
        </p:spPr>
        <p:txBody>
          <a:bodyPr anchorCtr="0" anchor="t" bIns="91425" lIns="91425" spcFirstLastPara="1" rIns="91425" wrap="square" tIns="91425">
            <a:spAutoFit/>
          </a:bodyPr>
          <a:lstStyle/>
          <a:p>
            <a:pPr indent="-201612" lvl="1" marL="227012" rtl="0" algn="l">
              <a:spcBef>
                <a:spcPts val="0"/>
              </a:spcBef>
              <a:spcAft>
                <a:spcPts val="0"/>
              </a:spcAft>
              <a:buClr>
                <a:schemeClr val="dk1"/>
              </a:buClr>
              <a:buSzPts val="1200"/>
              <a:buFont typeface="Montserrat"/>
              <a:buChar char="•"/>
            </a:pPr>
            <a:r>
              <a:rPr b="1" lang="en" sz="1200">
                <a:solidFill>
                  <a:schemeClr val="dk1"/>
                </a:solidFill>
                <a:latin typeface="Montserrat"/>
                <a:ea typeface="Montserrat"/>
                <a:cs typeface="Montserrat"/>
                <a:sym typeface="Montserrat"/>
              </a:rPr>
              <a:t>Accidents (car / injuries)</a:t>
            </a:r>
            <a:endParaRPr b="1" sz="1200">
              <a:solidFill>
                <a:schemeClr val="dk1"/>
              </a:solidFill>
              <a:latin typeface="Montserrat"/>
              <a:ea typeface="Montserrat"/>
              <a:cs typeface="Montserrat"/>
              <a:sym typeface="Montserrat"/>
            </a:endParaRPr>
          </a:p>
          <a:p>
            <a:pPr indent="-201612" lvl="1" marL="227012" rtl="0" algn="l">
              <a:spcBef>
                <a:spcPts val="0"/>
              </a:spcBef>
              <a:spcAft>
                <a:spcPts val="0"/>
              </a:spcAft>
              <a:buClr>
                <a:schemeClr val="dk1"/>
              </a:buClr>
              <a:buSzPts val="1200"/>
              <a:buFont typeface="Montserrat"/>
              <a:buChar char="•"/>
            </a:pPr>
            <a:r>
              <a:rPr b="1" lang="en" sz="1200">
                <a:solidFill>
                  <a:schemeClr val="dk1"/>
                </a:solidFill>
                <a:latin typeface="Montserrat"/>
                <a:ea typeface="Montserrat"/>
                <a:cs typeface="Montserrat"/>
                <a:sym typeface="Montserrat"/>
              </a:rPr>
              <a:t>Illness</a:t>
            </a:r>
            <a:endParaRPr b="1" sz="1200">
              <a:solidFill>
                <a:schemeClr val="dk1"/>
              </a:solidFill>
              <a:latin typeface="Montserrat"/>
              <a:ea typeface="Montserrat"/>
              <a:cs typeface="Montserrat"/>
              <a:sym typeface="Montserrat"/>
            </a:endParaRPr>
          </a:p>
          <a:p>
            <a:pPr indent="-201612" lvl="1" marL="227012" rtl="0" algn="l">
              <a:spcBef>
                <a:spcPts val="0"/>
              </a:spcBef>
              <a:spcAft>
                <a:spcPts val="0"/>
              </a:spcAft>
              <a:buClr>
                <a:schemeClr val="dk1"/>
              </a:buClr>
              <a:buSzPts val="1200"/>
              <a:buFont typeface="Montserrat"/>
              <a:buChar char="•"/>
            </a:pPr>
            <a:r>
              <a:rPr b="1" lang="en" sz="1200">
                <a:solidFill>
                  <a:schemeClr val="dk1"/>
                </a:solidFill>
                <a:latin typeface="Montserrat"/>
                <a:ea typeface="Montserrat"/>
                <a:cs typeface="Montserrat"/>
                <a:sym typeface="Montserrat"/>
              </a:rPr>
              <a:t>Family incidents</a:t>
            </a:r>
            <a:endParaRPr b="1" sz="1200">
              <a:solidFill>
                <a:schemeClr val="dk1"/>
              </a:solidFill>
              <a:latin typeface="Montserrat"/>
              <a:ea typeface="Montserrat"/>
              <a:cs typeface="Montserrat"/>
              <a:sym typeface="Montserrat"/>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