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p:regular r:id="rId43"/>
      <p:bold r:id="rId44"/>
      <p:italic r:id="rId45"/>
      <p:boldItalic r:id="rId46"/>
    </p:embeddedFont>
    <p:embeddedFont>
      <p:font typeface="Montserrat Black"/>
      <p:bold r:id="rId47"/>
      <p:boldItalic r:id="rId48"/>
    </p:embeddedFont>
    <p:embeddedFont>
      <p:font typeface="Montserrat"/>
      <p:regular r:id="rId49"/>
      <p:bold r:id="rId50"/>
      <p:italic r:id="rId51"/>
      <p:boldItalic r:id="rId52"/>
    </p:embeddedFont>
    <p:embeddedFont>
      <p:font typeface="Saira Black"/>
      <p:bold r:id="rId53"/>
      <p:boldItalic r:id="rId54"/>
    </p:embeddedFont>
    <p:embeddedFont>
      <p:font typeface="Saira"/>
      <p:bold r:id="rId55"/>
      <p:boldItalic r:id="rId56"/>
    </p:embeddedFont>
    <p:embeddedFont>
      <p:font typeface="Montserrat Light"/>
      <p:regular r:id="rId57"/>
      <p:bold r:id="rId58"/>
      <p:italic r:id="rId59"/>
      <p:boldItalic r:id="rId60"/>
    </p:embeddedFont>
    <p:embeddedFont>
      <p:font typeface="League Gothic"/>
      <p:regular r:id="rId61"/>
    </p:embeddedFon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ontserratBlack-boldItalic.fntdata"/><Relationship Id="rId47" Type="http://schemas.openxmlformats.org/officeDocument/2006/relationships/font" Target="fonts/MontserratBlack-bold.fntdata"/><Relationship Id="rId49"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regular.fntdata"/><Relationship Id="rId61" Type="http://schemas.openxmlformats.org/officeDocument/2006/relationships/font" Target="fonts/LeagueGothic-regular.fntdata"/><Relationship Id="rId20" Type="http://schemas.openxmlformats.org/officeDocument/2006/relationships/slide" Target="slides/slide14.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OpenSans-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SairaBlack-bold.fntdata"/><Relationship Id="rId52" Type="http://schemas.openxmlformats.org/officeDocument/2006/relationships/font" Target="fonts/Montserrat-boldItalic.fntdata"/><Relationship Id="rId11" Type="http://schemas.openxmlformats.org/officeDocument/2006/relationships/slide" Target="slides/slide5.xml"/><Relationship Id="rId55" Type="http://schemas.openxmlformats.org/officeDocument/2006/relationships/font" Target="fonts/Saira-bold.fntdata"/><Relationship Id="rId10" Type="http://schemas.openxmlformats.org/officeDocument/2006/relationships/slide" Target="slides/slide4.xml"/><Relationship Id="rId54" Type="http://schemas.openxmlformats.org/officeDocument/2006/relationships/font" Target="fonts/SairaBlack-boldItalic.fntdata"/><Relationship Id="rId13" Type="http://schemas.openxmlformats.org/officeDocument/2006/relationships/slide" Target="slides/slide7.xml"/><Relationship Id="rId57" Type="http://schemas.openxmlformats.org/officeDocument/2006/relationships/font" Target="fonts/MontserratLight-regular.fntdata"/><Relationship Id="rId12" Type="http://schemas.openxmlformats.org/officeDocument/2006/relationships/slide" Target="slides/slide6.xml"/><Relationship Id="rId56" Type="http://schemas.openxmlformats.org/officeDocument/2006/relationships/font" Target="fonts/Saira-boldItalic.fntdata"/><Relationship Id="rId15" Type="http://schemas.openxmlformats.org/officeDocument/2006/relationships/slide" Target="slides/slide9.xml"/><Relationship Id="rId59" Type="http://schemas.openxmlformats.org/officeDocument/2006/relationships/font" Target="fonts/MontserratLight-italic.fntdata"/><Relationship Id="rId14" Type="http://schemas.openxmlformats.org/officeDocument/2006/relationships/slide" Target="slides/slide8.xml"/><Relationship Id="rId58" Type="http://schemas.openxmlformats.org/officeDocument/2006/relationships/font" Target="fonts/Montserrat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b857efcb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9b857efc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9e4119eda4_2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9e4119eda4_2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8" name="Google Shape;308;g29e4119eda4_2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9e4119eda4_9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74151"/>
                </a:solidFill>
                <a:latin typeface="Roboto"/>
                <a:ea typeface="Roboto"/>
                <a:cs typeface="Roboto"/>
                <a:sym typeface="Roboto"/>
              </a:rPr>
              <a:t>financial advisors or planners, often assist individuals or organizations in conducting comprehensive financial health checks.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2" name="Google Shape;342;g29e4119eda4_9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a1b5ab5c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8" name="Google Shape;348;g2a1b5ab5cc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9e4119eda4_9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“components of FHC”.</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Knowing your assets </a:t>
            </a:r>
            <a:endParaRPr/>
          </a:p>
          <a:p>
            <a:pPr indent="-298450" lvl="0" marL="457200" rtl="0" algn="l">
              <a:spcBef>
                <a:spcPts val="0"/>
              </a:spcBef>
              <a:spcAft>
                <a:spcPts val="0"/>
              </a:spcAft>
              <a:buSzPts val="1100"/>
              <a:buChar char="-"/>
            </a:pPr>
            <a:r>
              <a:rPr lang="en"/>
              <a:t>Knowing your liabilities. </a:t>
            </a:r>
            <a:endParaRPr/>
          </a:p>
        </p:txBody>
      </p:sp>
      <p:sp>
        <p:nvSpPr>
          <p:cNvPr id="357" name="Google Shape;357;g29e4119eda4_9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ac8008fa09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ac8008fa09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9e4119eda4_9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9e4119eda4_9_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9e4119eda4_9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9e4119eda4_9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a1b5ab5cc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a1b5ab5cce_0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a1b5ab5cce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a1b5ab5cce_0_3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9e4119eda4_2_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9e4119eda4_2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e4119eda4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9e4119eda4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a1b5ab5cc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8" name="Google Shape;438;g2a1b5ab5cce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1b5ab5cce_0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a1b5ab5cc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ac8008fa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ac8008fa0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57" name="Google Shape;457;g2ac8008fa0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9e4119eda4_2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29e4119eda4_2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chemeClr val="dk1"/>
                </a:solidFill>
                <a:latin typeface="Montserrat"/>
                <a:ea typeface="Montserrat"/>
                <a:cs typeface="Montserrat"/>
                <a:sym typeface="Montserrat"/>
              </a:rPr>
              <a:t>It costs money to start a business, and funding your business is one of the first — and most important — financial choices you're likely to make as the owner. Keep in mind that how you choose to fund your business can affect everything from its structure to operations.</a:t>
            </a:r>
            <a:endParaRPr/>
          </a:p>
          <a:p>
            <a:pPr indent="0" lvl="0" marL="0" rtl="0" algn="l">
              <a:lnSpc>
                <a:spcPct val="100000"/>
              </a:lnSpc>
              <a:spcBef>
                <a:spcPts val="0"/>
              </a:spcBef>
              <a:spcAft>
                <a:spcPts val="0"/>
              </a:spcAft>
              <a:buSzPts val="1400"/>
              <a:buNone/>
            </a:pPr>
            <a:r>
              <a:t/>
            </a:r>
            <a:endParaRPr sz="1100"/>
          </a:p>
        </p:txBody>
      </p:sp>
      <p:sp>
        <p:nvSpPr>
          <p:cNvPr id="472" name="Google Shape;472;g29e4119eda4_2_2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ac8008fa09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ac8008fa09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400"/>
              <a:buFont typeface="Arial"/>
              <a:buNone/>
            </a:pPr>
            <a:r>
              <a:t/>
            </a:r>
            <a:endParaRPr b="1"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Self-funding</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Friends &amp; Family</a:t>
            </a:r>
            <a:endParaRPr b="1" sz="1100"/>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These investors know you, the skills you bring, and your passion for the business.</a:t>
            </a:r>
            <a:endParaRPr/>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Loans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Investors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Seller financing</a:t>
            </a:r>
            <a:endParaRPr/>
          </a:p>
          <a:p>
            <a:pPr indent="0" lvl="0" marL="0" marR="0" rtl="0" algn="l">
              <a:lnSpc>
                <a:spcPct val="100000"/>
              </a:lnSpc>
              <a:spcBef>
                <a:spcPts val="0"/>
              </a:spcBef>
              <a:spcAft>
                <a:spcPts val="0"/>
              </a:spcAft>
              <a:buClr>
                <a:srgbClr val="000000"/>
              </a:buClr>
              <a:buSzPts val="1400"/>
              <a:buFont typeface="Arial"/>
              <a:buNone/>
            </a:pPr>
            <a:r>
              <a:rPr b="0" i="0" lang="en" sz="110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b="0"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Crowdfunding</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3 basic types: Donations, Rewards &amp; Equity.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p:txBody>
      </p:sp>
      <p:sp>
        <p:nvSpPr>
          <p:cNvPr id="483" name="Google Shape;483;g2ac8008fa09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9e4119eda4_2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29e4119eda4_2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lang="en" sz="1100">
                <a:latin typeface="Montserrat"/>
                <a:ea typeface="Montserrat"/>
                <a:cs typeface="Montserrat"/>
                <a:sym typeface="Montserrat"/>
              </a:rPr>
              <a:t>Debt may be necessary for many small business owners, especially when they're first starting out. Borrowing money can help you open and run your business, but interest payments are also a business expense that take away from your profits and can cause uncertainty.</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In time, it's possible to get on solid financial ground and run a profitable, debt-free business. Alternatively, some business owners find that they can use debt to invest in their business and make more money than they spend on interest or fees.</a:t>
            </a:r>
            <a:endParaRPr sz="1100">
              <a:latin typeface="Calibri"/>
              <a:ea typeface="Calibri"/>
              <a:cs typeface="Calibri"/>
              <a:sym typeface="Calibri"/>
            </a:endParaRPr>
          </a:p>
          <a:p>
            <a:pPr indent="0" lvl="0" marL="0" marR="0" rtl="0" algn="just">
              <a:lnSpc>
                <a:spcPct val="107000"/>
              </a:lnSpc>
              <a:spcBef>
                <a:spcPts val="800"/>
              </a:spcBef>
              <a:spcAft>
                <a:spcPts val="800"/>
              </a:spcAft>
              <a:buSzPts val="1400"/>
              <a:buNone/>
            </a:pPr>
            <a:r>
              <a:rPr lang="en" sz="1100">
                <a:latin typeface="Montserrat"/>
                <a:ea typeface="Montserrat"/>
                <a:cs typeface="Montserrat"/>
                <a:sym typeface="Montserrat"/>
              </a:rPr>
              <a:t>Either option can lead to success. In both cases, figuring out when you should borrow money, and where you should borrow money from, are important skills for business owners.</a:t>
            </a:r>
            <a:endParaRPr sz="1100">
              <a:latin typeface="Calibri"/>
              <a:ea typeface="Calibri"/>
              <a:cs typeface="Calibri"/>
              <a:sym typeface="Calibri"/>
            </a:endParaRPr>
          </a:p>
        </p:txBody>
      </p:sp>
      <p:sp>
        <p:nvSpPr>
          <p:cNvPr id="502" name="Google Shape;502;g29e4119eda4_2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ac8008fa0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ac8008fa0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Loan - where we can get loans - credibility (credit score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ac8008fa09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2ac8008fa09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400"/>
              <a:buFont typeface="Arial"/>
              <a:buNone/>
            </a:pPr>
            <a:r>
              <a:t/>
            </a:r>
            <a:endParaRPr b="1"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Self-funding</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Friends &amp; Family</a:t>
            </a:r>
            <a:endParaRPr b="1" sz="1100"/>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These investors know you, the skills you bring, and your passion for the business.</a:t>
            </a:r>
            <a:endParaRPr/>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Loans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Investors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Seller financing</a:t>
            </a:r>
            <a:endParaRPr/>
          </a:p>
          <a:p>
            <a:pPr indent="0" lvl="0" marL="0" marR="0" rtl="0" algn="l">
              <a:lnSpc>
                <a:spcPct val="100000"/>
              </a:lnSpc>
              <a:spcBef>
                <a:spcPts val="0"/>
              </a:spcBef>
              <a:spcAft>
                <a:spcPts val="0"/>
              </a:spcAft>
              <a:buClr>
                <a:srgbClr val="000000"/>
              </a:buClr>
              <a:buSzPts val="1400"/>
              <a:buFont typeface="Arial"/>
              <a:buNone/>
            </a:pPr>
            <a:r>
              <a:rPr b="0" i="0" lang="en" sz="110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b="0"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Crowdfunding</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3 basic types: Donations, Rewards &amp; Equity.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p:txBody>
      </p:sp>
      <p:sp>
        <p:nvSpPr>
          <p:cNvPr id="523" name="Google Shape;523;g2ac8008fa09_0_2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9b857efcbe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29b857efcbe_0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 sz="1200">
                <a:latin typeface="Montserrat"/>
                <a:ea typeface="Montserrat"/>
                <a:cs typeface="Montserrat"/>
                <a:sym typeface="Montserrat"/>
              </a:rPr>
              <a:t>Why digitization?</a:t>
            </a:r>
            <a:endParaRPr b="1" sz="1200" u="none" cap="none" strike="noStrike">
              <a:latin typeface="Montserrat"/>
              <a:ea typeface="Montserrat"/>
              <a:cs typeface="Montserrat"/>
              <a:sym typeface="Montserrat"/>
            </a:endParaRPr>
          </a:p>
          <a:p>
            <a:pPr indent="-285750" lvl="0" marL="412750" rtl="0" algn="l">
              <a:lnSpc>
                <a:spcPct val="100000"/>
              </a:lnSpc>
              <a:spcBef>
                <a:spcPts val="0"/>
              </a:spcBef>
              <a:spcAft>
                <a:spcPts val="0"/>
              </a:spcAft>
              <a:buClr>
                <a:schemeClr val="dk1"/>
              </a:buClr>
              <a:buSzPts val="1600"/>
              <a:buFont typeface="Arial"/>
              <a:buChar char="•"/>
            </a:pPr>
            <a:r>
              <a:rPr lang="en" sz="1200">
                <a:latin typeface="Montserrat"/>
                <a:ea typeface="Montserrat"/>
                <a:cs typeface="Montserrat"/>
                <a:sym typeface="Montserrat"/>
              </a:rPr>
              <a:t>Can help cut costs and save you time.</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Provides solutions to organizational problems, allowing business owners to gain more control over their business operations.</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Helps you maintain a competitive edge and improve the efficiency of your business.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44" name="Google Shape;544;g29b857efcbe_0_3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9b857efcbe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29b857efcbe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Introducing digital promotion opportunities to your business could help you reach more customers and increase your earnings. This could take the form of a website, digital marketing and other digital promotions.</a:t>
            </a:r>
            <a:endParaRPr/>
          </a:p>
          <a:p>
            <a:pPr indent="0" lvl="0" marL="0" marR="0" rtl="0" algn="just">
              <a:lnSpc>
                <a:spcPct val="100000"/>
              </a:lnSpc>
              <a:spcBef>
                <a:spcPts val="600"/>
              </a:spcBef>
              <a:spcAft>
                <a:spcPts val="0"/>
              </a:spcAft>
              <a:buClr>
                <a:srgbClr val="000000"/>
              </a:buClr>
              <a:buSzPts val="1400"/>
              <a:buFont typeface="Arial"/>
              <a:buNone/>
            </a:pPr>
            <a:r>
              <a:rPr b="1" i="0" lang="en" sz="1100" u="none" cap="none" strike="noStrike">
                <a:solidFill>
                  <a:schemeClr val="dk1"/>
                </a:solidFill>
                <a:latin typeface="Montserrat"/>
                <a:ea typeface="Montserrat"/>
                <a:cs typeface="Montserrat"/>
                <a:sym typeface="Montserrat"/>
              </a:rPr>
              <a:t>Take your marketing and promotions online</a:t>
            </a:r>
            <a:endParaRPr/>
          </a:p>
          <a:p>
            <a:pPr indent="0" lvl="0" marL="0" marR="0" rtl="0" algn="just">
              <a:lnSpc>
                <a:spcPct val="100000"/>
              </a:lnSpc>
              <a:spcBef>
                <a:spcPts val="60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You can use a variety of marketing and promotional tools and tactics to grow your business. For example, you could try creating different ads and giving each one a unique promotion code. You can then track the codes that customers use, which helps you understand which ads are worth continuing and which you should stop paying for.</a:t>
            </a:r>
            <a:endParaRPr b="0" i="0" sz="11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600"/>
              </a:spcBef>
              <a:spcAft>
                <a:spcPts val="60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With digital advertising, you can also target the specific types of people who are most likely to become your customers, helping you make the most of your marketing budget. </a:t>
            </a:r>
            <a:endParaRPr/>
          </a:p>
        </p:txBody>
      </p:sp>
      <p:sp>
        <p:nvSpPr>
          <p:cNvPr id="555" name="Google Shape;555;g29b857efcbe_0_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1b5ab5cce_0_1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a1b5ab5cce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9a333f62f0_0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29a333f62f0_0_4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600"/>
              <a:buNone/>
            </a:pPr>
            <a:r>
              <a:rPr b="1" lang="en" sz="1100">
                <a:solidFill>
                  <a:schemeClr val="dk1"/>
                </a:solidFill>
                <a:latin typeface="Montserrat"/>
                <a:ea typeface="Montserrat"/>
                <a:cs typeface="Montserrat"/>
                <a:sym typeface="Montserrat"/>
              </a:rPr>
              <a:t>What is Google Drive?</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 is a storage service that functions as a cloud-based external hard-drive. You can easily store, manage, and share content such as documents, images, and audio files.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Uploading and downloading files as you need them, organize them in intuitive folder structures, and share them with the right people.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Drive’s intuitive interface and integration with other Google apps have made it convenient for private use as well as small- and medium-sized businesses and startups.</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Using Google Drive for Knowledge Management</a:t>
            </a:r>
            <a:endParaRPr/>
          </a:p>
          <a:p>
            <a:pPr indent="0" lvl="0" marL="0" rtl="0" algn="just">
              <a:lnSpc>
                <a:spcPct val="100000"/>
              </a:lnSpc>
              <a:spcBef>
                <a:spcPts val="600"/>
              </a:spcBef>
              <a:spcAft>
                <a:spcPts val="0"/>
              </a:spcAft>
              <a:buClr>
                <a:schemeClr val="dk1"/>
              </a:buClr>
              <a:buSzPts val="1600"/>
              <a:buNone/>
            </a:pPr>
            <a:r>
              <a:rPr lang="en" sz="1100">
                <a:solidFill>
                  <a:schemeClr val="dk1"/>
                </a:solidFill>
                <a:latin typeface="Montserrat"/>
                <a:ea typeface="Montserrat"/>
                <a:cs typeface="Montserrat"/>
                <a:sym typeface="Montserrat"/>
              </a:rPr>
              <a:t>Google Drive can be the first step in the right direction of ensuring that organizational knowledge is properly stored and shared. Gathering content in one place helps improve the issue with information silos, where important documents and content become stuck on hard drives or in someone’s email inbox.</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So, how can a business use Google Drive? </a:t>
            </a:r>
            <a:r>
              <a:rPr lang="en" sz="1100">
                <a:solidFill>
                  <a:schemeClr val="dk1"/>
                </a:solidFill>
                <a:latin typeface="Montserrat"/>
                <a:ea typeface="Montserrat"/>
                <a:cs typeface="Montserrat"/>
                <a:sym typeface="Montserrat"/>
              </a:rPr>
              <a:t>Common ways of using it include:</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Storing reports and policy documents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Sharing media assets, such as photos, logos, and press releases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Gathering images and other media files to keep handy in the workflow</a:t>
            </a:r>
            <a:endParaRPr/>
          </a:p>
          <a:p>
            <a:pPr indent="-228600" lvl="0" marL="457200" marR="0" rtl="0" algn="l">
              <a:lnSpc>
                <a:spcPct val="100000"/>
              </a:lnSpc>
              <a:spcBef>
                <a:spcPts val="600"/>
              </a:spcBef>
              <a:spcAft>
                <a:spcPts val="0"/>
              </a:spcAft>
              <a:buClr>
                <a:srgbClr val="000000"/>
              </a:buClr>
              <a:buSzPts val="1400"/>
              <a:buFont typeface="Arial"/>
              <a:buNone/>
            </a:pPr>
            <a:r>
              <a:t/>
            </a:r>
            <a:endParaRPr sz="1100"/>
          </a:p>
        </p:txBody>
      </p:sp>
      <p:sp>
        <p:nvSpPr>
          <p:cNvPr id="565" name="Google Shape;565;g29a333f62f0_0_4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9b857efcbe_0_5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29b857efcbe_0_5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7012" lvl="0" marL="227012" marR="0" rtl="0" algn="just">
              <a:lnSpc>
                <a:spcPct val="100000"/>
              </a:lnSpc>
              <a:spcBef>
                <a:spcPts val="0"/>
              </a:spcBef>
              <a:spcAft>
                <a:spcPts val="0"/>
              </a:spcAft>
              <a:buSzPts val="1400"/>
              <a:buFont typeface="Arial"/>
              <a:buChar char="•"/>
            </a:pPr>
            <a:r>
              <a:rPr b="0" i="0" lang="en" u="none" cap="none" strike="noStrike">
                <a:solidFill>
                  <a:schemeClr val="dk1"/>
                </a:solidFill>
                <a:latin typeface="Montserrat"/>
                <a:ea typeface="Montserrat"/>
                <a:cs typeface="Montserrat"/>
                <a:sym typeface="Montserrat"/>
              </a:rPr>
              <a:t>While the balance sheet gives you a snapshot of your business’s finances, the profit and loss (P&amp;L) statement gives you insight into how your business has done over a period of time.</a:t>
            </a:r>
            <a:endParaRPr/>
          </a:p>
          <a:p>
            <a:pPr indent="-227012" lvl="0" marL="227012" marR="0" rtl="0" algn="just">
              <a:lnSpc>
                <a:spcPct val="100000"/>
              </a:lnSpc>
              <a:spcBef>
                <a:spcPts val="1200"/>
              </a:spcBef>
              <a:spcAft>
                <a:spcPts val="0"/>
              </a:spcAft>
              <a:buSzPts val="1400"/>
              <a:buFont typeface="Arial"/>
              <a:buChar char="•"/>
            </a:pPr>
            <a:r>
              <a:rPr b="0" i="0" lang="en" u="none" cap="none" strike="noStrike">
                <a:solidFill>
                  <a:schemeClr val="dk1"/>
                </a:solidFill>
                <a:latin typeface="Montserrat"/>
                <a:ea typeface="Montserrat"/>
                <a:cs typeface="Montserrat"/>
                <a:sym typeface="Montserrat"/>
              </a:rPr>
              <a:t>The profit and loss statement can go by several other names, such as income statement, or revenue statement. These are all the same thing.</a:t>
            </a:r>
            <a:endParaRPr/>
          </a:p>
          <a:p>
            <a:pPr indent="-227012" lvl="0" marL="227012" marR="0" rtl="0" algn="just">
              <a:lnSpc>
                <a:spcPct val="100000"/>
              </a:lnSpc>
              <a:spcBef>
                <a:spcPts val="1200"/>
              </a:spcBef>
              <a:spcAft>
                <a:spcPts val="0"/>
              </a:spcAft>
              <a:buSzPts val="1400"/>
              <a:buFont typeface="Arial"/>
              <a:buChar char="•"/>
            </a:pPr>
            <a:r>
              <a:rPr b="0" i="0" lang="en" u="none" cap="none" strike="noStrike">
                <a:solidFill>
                  <a:schemeClr val="dk1"/>
                </a:solidFill>
                <a:latin typeface="Montserrat"/>
                <a:ea typeface="Montserrat"/>
                <a:cs typeface="Montserrat"/>
                <a:sym typeface="Montserrat"/>
              </a:rPr>
              <a:t>You can use your P&amp;L to figure out if you made or lost money over a certain period, and you can create a profit and loss statement for different periods, such as a month, quarter, year or multiple years.</a:t>
            </a:r>
            <a:endParaRPr/>
          </a:p>
          <a:p>
            <a:pPr indent="-227012" lvl="0" marL="227012" marR="0" rtl="0" algn="just">
              <a:lnSpc>
                <a:spcPct val="100000"/>
              </a:lnSpc>
              <a:spcBef>
                <a:spcPts val="1200"/>
              </a:spcBef>
              <a:spcAft>
                <a:spcPts val="0"/>
              </a:spcAft>
              <a:buSzPts val="1400"/>
              <a:buFont typeface="Arial"/>
              <a:buChar char="•"/>
            </a:pPr>
            <a:r>
              <a:rPr b="0" i="0" lang="en" sz="1200" u="none" cap="none" strike="noStrike">
                <a:solidFill>
                  <a:schemeClr val="dk1"/>
                </a:solidFill>
                <a:latin typeface="Montserrat"/>
                <a:ea typeface="Montserrat"/>
                <a:cs typeface="Montserrat"/>
                <a:sym typeface="Montserrat"/>
              </a:rPr>
              <a:t>From an income statement and other financial documents, you can determine: </a:t>
            </a:r>
            <a:endParaRPr/>
          </a:p>
          <a:p>
            <a:pPr indent="0" lvl="0" marL="457200" marR="0" rtl="0" algn="l">
              <a:lnSpc>
                <a:spcPct val="100000"/>
              </a:lnSpc>
              <a:spcBef>
                <a:spcPts val="2200"/>
              </a:spcBef>
              <a:spcAft>
                <a:spcPts val="0"/>
              </a:spcAft>
              <a:buClr>
                <a:schemeClr val="dk1"/>
              </a:buClr>
              <a:buSzPts val="1600"/>
              <a:buFont typeface="Montserrat"/>
              <a:buNone/>
            </a:pPr>
            <a:r>
              <a:rPr b="0" i="0" lang="en" sz="1200" u="none" cap="none" strike="noStrike">
                <a:solidFill>
                  <a:schemeClr val="dk1"/>
                </a:solidFill>
                <a:latin typeface="Montserrat"/>
                <a:ea typeface="Montserrat"/>
                <a:cs typeface="Montserrat"/>
                <a:sym typeface="Montserrat"/>
              </a:rPr>
              <a:t>(1) Whether the business is generating a profit </a:t>
            </a:r>
            <a:endParaRPr/>
          </a:p>
          <a:p>
            <a:pPr indent="0" lvl="0" marL="457200" marR="0" rtl="0" algn="l">
              <a:lnSpc>
                <a:spcPct val="100000"/>
              </a:lnSpc>
              <a:spcBef>
                <a:spcPts val="1000"/>
              </a:spcBef>
              <a:spcAft>
                <a:spcPts val="0"/>
              </a:spcAft>
              <a:buClr>
                <a:schemeClr val="dk1"/>
              </a:buClr>
              <a:buSzPts val="1600"/>
              <a:buFont typeface="Montserrat"/>
              <a:buNone/>
            </a:pPr>
            <a:r>
              <a:rPr b="0" i="0" lang="en" sz="1200" u="none" cap="none" strike="noStrike">
                <a:solidFill>
                  <a:schemeClr val="dk1"/>
                </a:solidFill>
                <a:latin typeface="Montserrat"/>
                <a:ea typeface="Montserrat"/>
                <a:cs typeface="Montserrat"/>
                <a:sym typeface="Montserrat"/>
              </a:rPr>
              <a:t>(2) If it’s spending more than it earns </a:t>
            </a:r>
            <a:endParaRPr/>
          </a:p>
          <a:p>
            <a:pPr indent="0" lvl="0" marL="457200" marR="0" rtl="0" algn="l">
              <a:lnSpc>
                <a:spcPct val="100000"/>
              </a:lnSpc>
              <a:spcBef>
                <a:spcPts val="1000"/>
              </a:spcBef>
              <a:spcAft>
                <a:spcPts val="0"/>
              </a:spcAft>
              <a:buClr>
                <a:schemeClr val="dk1"/>
              </a:buClr>
              <a:buSzPts val="1600"/>
              <a:buFont typeface="Montserrat"/>
              <a:buNone/>
            </a:pPr>
            <a:r>
              <a:rPr b="0" i="0" lang="en" sz="1200" u="none" cap="none" strike="noStrike">
                <a:solidFill>
                  <a:schemeClr val="dk1"/>
                </a:solidFill>
                <a:latin typeface="Montserrat"/>
                <a:ea typeface="Montserrat"/>
                <a:cs typeface="Montserrat"/>
                <a:sym typeface="Montserrat"/>
              </a:rPr>
              <a:t>(3) When costs are highest and lowest </a:t>
            </a:r>
            <a:endParaRPr/>
          </a:p>
          <a:p>
            <a:pPr indent="0" lvl="0" marL="457200" marR="0" rtl="0" algn="l">
              <a:lnSpc>
                <a:spcPct val="100000"/>
              </a:lnSpc>
              <a:spcBef>
                <a:spcPts val="1000"/>
              </a:spcBef>
              <a:spcAft>
                <a:spcPts val="0"/>
              </a:spcAft>
              <a:buClr>
                <a:schemeClr val="dk1"/>
              </a:buClr>
              <a:buSzPts val="1600"/>
              <a:buFont typeface="Montserrat"/>
              <a:buNone/>
            </a:pPr>
            <a:r>
              <a:rPr b="0" i="0" lang="en" sz="1200" u="none" cap="none" strike="noStrike">
                <a:solidFill>
                  <a:schemeClr val="dk1"/>
                </a:solidFill>
                <a:latin typeface="Montserrat"/>
                <a:ea typeface="Montserrat"/>
                <a:cs typeface="Montserrat"/>
                <a:sym typeface="Montserrat"/>
              </a:rPr>
              <a:t>(4) How much it’s paying to produce its product </a:t>
            </a:r>
            <a:endParaRPr/>
          </a:p>
          <a:p>
            <a:pPr indent="0" lvl="0" marL="457200" marR="0" rtl="0" algn="l">
              <a:lnSpc>
                <a:spcPct val="100000"/>
              </a:lnSpc>
              <a:spcBef>
                <a:spcPts val="1000"/>
              </a:spcBef>
              <a:spcAft>
                <a:spcPts val="0"/>
              </a:spcAft>
              <a:buClr>
                <a:schemeClr val="dk1"/>
              </a:buClr>
              <a:buSzPts val="1600"/>
              <a:buFont typeface="Montserrat"/>
              <a:buNone/>
            </a:pPr>
            <a:r>
              <a:rPr b="0" i="0" lang="en" sz="1200" u="none" cap="none" strike="noStrike">
                <a:solidFill>
                  <a:schemeClr val="dk1"/>
                </a:solidFill>
                <a:latin typeface="Montserrat"/>
                <a:ea typeface="Montserrat"/>
                <a:cs typeface="Montserrat"/>
                <a:sym typeface="Montserrat"/>
              </a:rPr>
              <a:t>(5) If it has the cash to invest back into the business</a:t>
            </a:r>
            <a:endParaRPr/>
          </a:p>
          <a:p>
            <a:pPr indent="-227012" lvl="0" marL="227012" marR="0" rtl="0" algn="just">
              <a:lnSpc>
                <a:spcPct val="100000"/>
              </a:lnSpc>
              <a:spcBef>
                <a:spcPts val="0"/>
              </a:spcBef>
              <a:spcAft>
                <a:spcPts val="0"/>
              </a:spcAft>
              <a:buSzPts val="1400"/>
              <a:buFont typeface="Arial"/>
              <a:buChar char="•"/>
            </a:pPr>
            <a:r>
              <a:rPr b="0" i="0" lang="en" u="none" cap="none" strike="noStrike">
                <a:solidFill>
                  <a:schemeClr val="dk1"/>
                </a:solidFill>
                <a:latin typeface="Montserrat"/>
                <a:ea typeface="Montserrat"/>
                <a:cs typeface="Montserrat"/>
                <a:sym typeface="Montserrat"/>
              </a:rPr>
              <a:t>Your P&amp;L statement should break down your sources of income or expenses, which can help you understand where your business is making or losing money.</a:t>
            </a:r>
            <a:endParaRPr/>
          </a:p>
          <a:p>
            <a:pPr indent="-227012" lvl="0" marL="227012" marR="0" rtl="0" algn="just">
              <a:lnSpc>
                <a:spcPct val="100000"/>
              </a:lnSpc>
              <a:spcBef>
                <a:spcPts val="1200"/>
              </a:spcBef>
              <a:spcAft>
                <a:spcPts val="1200"/>
              </a:spcAft>
              <a:buSzPts val="1400"/>
              <a:buFont typeface="Arial"/>
              <a:buChar char="•"/>
            </a:pPr>
            <a:r>
              <a:rPr b="0" i="0" lang="en" u="none" cap="none" strike="noStrike">
                <a:solidFill>
                  <a:schemeClr val="dk1"/>
                </a:solidFill>
                <a:latin typeface="Montserrat"/>
                <a:ea typeface="Montserrat"/>
                <a:cs typeface="Montserrat"/>
                <a:sym typeface="Montserrat"/>
              </a:rPr>
              <a:t>For example, if you notice your expenses for repairs and maintenance are increasing month after month, you may want to consider investing in brand new equipment. Or, if your sales start to decline, perhaps it’s time to reexamine your marketing campaign or which products and services you’re selling.</a:t>
            </a:r>
            <a:endParaRPr/>
          </a:p>
        </p:txBody>
      </p:sp>
      <p:sp>
        <p:nvSpPr>
          <p:cNvPr id="577" name="Google Shape;577;g29b857efcbe_0_5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9b857efcbe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g29b857efcbe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For small business owners </a:t>
            </a:r>
            <a:r>
              <a:rPr b="0" i="0" lang="en" sz="1200" u="none" cap="none" strike="noStrike">
                <a:solidFill>
                  <a:schemeClr val="dk1"/>
                </a:solidFill>
                <a:latin typeface="Montserrat"/>
                <a:ea typeface="Montserrat"/>
                <a:cs typeface="Montserrat"/>
                <a:sym typeface="Montserrat"/>
              </a:rPr>
              <a:t>everywhere, </a:t>
            </a:r>
            <a:r>
              <a:rPr lang="en">
                <a:solidFill>
                  <a:schemeClr val="dk1"/>
                </a:solidFill>
                <a:latin typeface="Montserrat"/>
                <a:ea typeface="Montserrat"/>
                <a:cs typeface="Montserrat"/>
                <a:sym typeface="Montserrat"/>
              </a:rPr>
              <a:t>record-</a:t>
            </a:r>
            <a:r>
              <a:rPr b="0" i="0" lang="en" sz="1200" u="none" cap="none" strike="noStrike">
                <a:solidFill>
                  <a:schemeClr val="dk1"/>
                </a:solidFill>
                <a:latin typeface="Montserrat"/>
                <a:ea typeface="Montserrat"/>
                <a:cs typeface="Montserrat"/>
                <a:sym typeface="Montserrat"/>
              </a:rPr>
              <a:t>keeping and  book-keeping is a necessary and sometimes tricky part of making sure a business runs smoothly. R</a:t>
            </a:r>
            <a:r>
              <a:rPr lang="en">
                <a:solidFill>
                  <a:schemeClr val="dk1"/>
                </a:solidFill>
                <a:latin typeface="Montserrat"/>
                <a:ea typeface="Montserrat"/>
                <a:cs typeface="Montserrat"/>
                <a:sym typeface="Montserrat"/>
              </a:rPr>
              <a:t>ecord-keeping is the process of keeping </a:t>
            </a:r>
            <a:r>
              <a:rPr b="1" lang="en">
                <a:solidFill>
                  <a:schemeClr val="dk1"/>
                </a:solidFill>
                <a:latin typeface="Montserrat"/>
                <a:ea typeface="Montserrat"/>
                <a:cs typeface="Montserrat"/>
                <a:sym typeface="Montserrat"/>
              </a:rPr>
              <a:t>ALL </a:t>
            </a:r>
            <a:r>
              <a:rPr lang="en">
                <a:solidFill>
                  <a:schemeClr val="dk1"/>
                </a:solidFill>
                <a:latin typeface="Montserrat"/>
                <a:ea typeface="Montserrat"/>
                <a:cs typeface="Montserrat"/>
                <a:sym typeface="Montserrat"/>
              </a:rPr>
              <a:t>records of a business while Book-keeping refers to the recording of</a:t>
            </a:r>
            <a:r>
              <a:rPr b="1" lang="en">
                <a:solidFill>
                  <a:schemeClr val="dk1"/>
                </a:solidFill>
                <a:latin typeface="Montserrat"/>
                <a:ea typeface="Montserrat"/>
                <a:cs typeface="Montserrat"/>
                <a:sym typeface="Montserrat"/>
              </a:rPr>
              <a:t> financial information</a:t>
            </a:r>
            <a:r>
              <a:rPr lang="en">
                <a:solidFill>
                  <a:schemeClr val="dk1"/>
                </a:solidFill>
                <a:latin typeface="Montserrat"/>
                <a:ea typeface="Montserrat"/>
                <a:cs typeface="Montserrat"/>
                <a:sym typeface="Montserrat"/>
              </a:rPr>
              <a:t> of a business. </a:t>
            </a:r>
            <a:endParaRPr/>
          </a:p>
          <a:p>
            <a:pPr indent="0" lvl="0" marL="0" marR="0" rtl="0" algn="just">
              <a:lnSpc>
                <a:spcPct val="100000"/>
              </a:lnSpc>
              <a:spcBef>
                <a:spcPts val="120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Keeping clear records of income, expenses, employees, and accounts isn’t just good business. It can bring you peace of mind, help you monitor progress toward goals and save you time and money.</a:t>
            </a:r>
            <a:endParaRPr/>
          </a:p>
          <a:p>
            <a:pPr indent="0" lvl="0" marL="0" marR="0" rtl="0" algn="just">
              <a:lnSpc>
                <a:spcPct val="100000"/>
              </a:lnSpc>
              <a:spcBef>
                <a:spcPts val="120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Basic records include:</a:t>
            </a:r>
            <a:endParaRPr b="0" i="0" sz="1200" u="none" cap="none" strike="noStrike">
              <a:solidFill>
                <a:srgbClr val="000000"/>
              </a:solidFill>
              <a:latin typeface="Montserrat"/>
              <a:ea typeface="Montserrat"/>
              <a:cs typeface="Montserrat"/>
              <a:sym typeface="Montserrat"/>
            </a:endParaRPr>
          </a:p>
          <a:p>
            <a:pPr indent="-263525" lvl="0" marL="263525" rtl="0" algn="l">
              <a:lnSpc>
                <a:spcPct val="100000"/>
              </a:lnSpc>
              <a:spcBef>
                <a:spcPts val="12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Business expenses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Sales records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Accounts receivable</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Accounts payable</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Customer list</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Vendors</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Employee information</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Tax documents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Invoices</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Purchase orders</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Receipts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Bank statements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Contracts</a:t>
            </a:r>
            <a:endParaRPr/>
          </a:p>
          <a:p>
            <a:pPr indent="0" lvl="0" marL="0" marR="0" rtl="0" algn="just">
              <a:lnSpc>
                <a:spcPct val="100000"/>
              </a:lnSpc>
              <a:spcBef>
                <a:spcPts val="600"/>
              </a:spcBef>
              <a:spcAft>
                <a:spcPts val="1200"/>
              </a:spcAft>
              <a:buClr>
                <a:srgbClr val="000000"/>
              </a:buClr>
              <a:buSzPts val="14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592" name="Google Shape;592;g29b857efcbe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a1b5ab5cce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a1b5ab5cce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9b857efcbe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29b857efcbe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Montserrat"/>
                <a:ea typeface="Montserrat"/>
                <a:cs typeface="Montserrat"/>
                <a:sym typeface="Montserrat"/>
              </a:rPr>
              <a:t>Keeping track of your inventory can help prevent you from potential inventory errors or inefficiencies. You can increase profits and operate more efficiently by keeping careful track of the goods your company has in stock. To do so, record products manufactured or purchased, shipped, delivered and returned. </a:t>
            </a:r>
            <a:endParaRPr b="1" sz="12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200">
                <a:latin typeface="Montserrat"/>
                <a:ea typeface="Montserrat"/>
                <a:cs typeface="Montserrat"/>
                <a:sym typeface="Montserrat"/>
              </a:rPr>
              <a:t>Why is managing inventory important?</a:t>
            </a:r>
            <a:endParaRPr b="1" sz="1200" u="none" cap="none" strike="noStrike">
              <a:latin typeface="Montserrat"/>
              <a:ea typeface="Montserrat"/>
              <a:cs typeface="Montserrat"/>
              <a:sym typeface="Montserrat"/>
            </a:endParaRPr>
          </a:p>
          <a:p>
            <a:pPr indent="-285750" lvl="0" marL="412750" rtl="0" algn="just">
              <a:lnSpc>
                <a:spcPct val="100000"/>
              </a:lnSpc>
              <a:spcBef>
                <a:spcPts val="0"/>
              </a:spcBef>
              <a:spcAft>
                <a:spcPts val="0"/>
              </a:spcAft>
              <a:buClr>
                <a:schemeClr val="dk1"/>
              </a:buClr>
              <a:buSzPts val="1600"/>
              <a:buFont typeface="Arial"/>
              <a:buChar char="•"/>
            </a:pPr>
            <a:r>
              <a:rPr lang="en" sz="1200">
                <a:latin typeface="Montserrat"/>
                <a:ea typeface="Montserrat"/>
                <a:cs typeface="Montserrat"/>
                <a:sym typeface="Montserrat"/>
              </a:rPr>
              <a:t>Help prevent you from potential inventory errors or inefficiencies.</a:t>
            </a:r>
            <a:endParaRPr/>
          </a:p>
          <a:p>
            <a:pPr indent="-285750" lvl="0" marL="412750" rtl="0" algn="just">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Increase profits and operate more efficiently. </a:t>
            </a:r>
            <a:endParaRPr/>
          </a:p>
          <a:p>
            <a:pPr indent="-285750" lvl="0" marL="412750" rtl="0" algn="just">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Make sure you can fill orders without delays or becoming overwhelmed.</a:t>
            </a:r>
            <a:endParaRPr/>
          </a:p>
          <a:p>
            <a:pPr indent="-285750" lvl="0" marL="412750" rtl="0" algn="just">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Help you stay organized, maintain accuracy, save you time and money, increase efficiency and productivity, and keep your customers satisfied.</a:t>
            </a:r>
            <a:endParaRPr/>
          </a:p>
          <a:p>
            <a:pPr indent="-228600" lvl="0" marL="457200" marR="0" rtl="0" algn="l">
              <a:lnSpc>
                <a:spcPct val="100000"/>
              </a:lnSpc>
              <a:spcBef>
                <a:spcPts val="1000"/>
              </a:spcBef>
              <a:spcAft>
                <a:spcPts val="0"/>
              </a:spcAft>
              <a:buClr>
                <a:srgbClr val="000000"/>
              </a:buClr>
              <a:buSzPts val="1400"/>
              <a:buFont typeface="Arial"/>
              <a:buNone/>
            </a:pPr>
            <a:r>
              <a:t/>
            </a:r>
            <a:endParaRPr/>
          </a:p>
        </p:txBody>
      </p:sp>
      <p:sp>
        <p:nvSpPr>
          <p:cNvPr id="616" name="Google Shape;616;g29b857efcbe_0_2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a1b5ab5cce_0_1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2a1b5ab5cc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9b857efcbe_0_10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9b857efcbe_0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e4119eda4_2_5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9e4119eda4_2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6e5c7b3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a6e5c7b32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7" name="Google Shape;207;g2a6e5c7b32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a1b5ab5cc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a1b5ab5cc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None/>
            </a:pPr>
            <a:r>
              <a:t/>
            </a:r>
            <a:endParaRPr>
              <a:latin typeface="Calibri"/>
              <a:ea typeface="Calibri"/>
              <a:cs typeface="Calibri"/>
              <a:sym typeface="Calibri"/>
            </a:endParaRPr>
          </a:p>
        </p:txBody>
      </p:sp>
      <p:sp>
        <p:nvSpPr>
          <p:cNvPr id="228" name="Google Shape;228;g2a1b5ab5cc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e4119eda4_2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9e4119eda4_2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b="1" lang="en" sz="1100">
                <a:latin typeface="Montserrat"/>
                <a:ea typeface="Montserrat"/>
                <a:cs typeface="Montserrat"/>
                <a:sym typeface="Montserrat"/>
              </a:rPr>
              <a:t>What is a budget and why is it important?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t/>
            </a:r>
            <a:endParaRPr b="1" sz="1100">
              <a:latin typeface="Montserrat"/>
              <a:ea typeface="Montserrat"/>
              <a:cs typeface="Montserrat"/>
              <a:sym typeface="Montserrat"/>
            </a:endParaRPr>
          </a:p>
          <a:p>
            <a:pPr indent="0" lvl="0" marL="0" marR="0" rtl="0" algn="l">
              <a:lnSpc>
                <a:spcPct val="107000"/>
              </a:lnSpc>
              <a:spcBef>
                <a:spcPts val="800"/>
              </a:spcBef>
              <a:spcAft>
                <a:spcPts val="0"/>
              </a:spcAft>
              <a:buSzPts val="1400"/>
              <a:buNone/>
            </a:pPr>
            <a:r>
              <a:rPr b="1" lang="en" sz="1100">
                <a:latin typeface="Montserrat"/>
                <a:ea typeface="Montserrat"/>
                <a:cs typeface="Montserrat"/>
                <a:sym typeface="Montserrat"/>
              </a:rPr>
              <a:t>A budget can help you:</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Revenue</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Expenses</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lang="en">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39" name="Google Shape;239;g29e4119eda4_2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e4119eda4_2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9e4119eda4_2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b="1" lang="en" sz="1100">
                <a:latin typeface="Montserrat"/>
                <a:ea typeface="Montserrat"/>
                <a:cs typeface="Montserrat"/>
                <a:sym typeface="Montserrat"/>
              </a:rPr>
              <a:t>How can you save?</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If you’re reluctant to start saving or believe it isn’t possible, think of it as a path to exciting opportunities rather than a burden. Chances are you’ll need the funds for unexpected situations in your business, good and bad. Here are some basic steps to get you started.</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Create a budget and stick to it. </a:t>
            </a:r>
            <a:r>
              <a:rPr lang="en" sz="1100">
                <a:latin typeface="Montserrat"/>
                <a:ea typeface="Montserrat"/>
                <a:cs typeface="Montserrat"/>
                <a:sym typeface="Montserrat"/>
              </a:rPr>
              <a:t>When you make a monthly budget, consider overestimating your expected costs. This way, you’ll likely end up with leftover funds, which can go right into savings.</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Pay yourself first. </a:t>
            </a:r>
            <a:r>
              <a:rPr lang="en" sz="1100">
                <a:latin typeface="Montserrat"/>
                <a:ea typeface="Montserrat"/>
                <a:cs typeface="Montserrat"/>
                <a:sym typeface="Montserrat"/>
              </a:rPr>
              <a:t>Determine a set amount of money to put away every month and treat it like any other bill. Put away part of your revenue and watch your personal savings grow.</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Save wisely. </a:t>
            </a:r>
            <a:r>
              <a:rPr lang="en" sz="1100">
                <a:latin typeface="Montserrat"/>
                <a:ea typeface="Montserrat"/>
                <a:cs typeface="Montserrat"/>
                <a:sym typeface="Montserrat"/>
              </a:rPr>
              <a:t>Choose the savings methods that best match your goals. You can research multiple financial institutions to see what types of accounts are available and how much interest each one offers.</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Be ready for the unknown. </a:t>
            </a:r>
            <a:r>
              <a:rPr lang="en" sz="1100">
                <a:latin typeface="Montserrat"/>
                <a:ea typeface="Montserrat"/>
                <a:cs typeface="Montserrat"/>
                <a:sym typeface="Montserrat"/>
              </a:rPr>
              <a:t>Create an emergency fund with three to six months’ worth of business expenses. All businesses encounter hard times. With savings to help you get through three to six months, you’ll be more equipped to make sure your business stays open.</a:t>
            </a:r>
            <a:endParaRPr sz="1100">
              <a:latin typeface="Calibri"/>
              <a:ea typeface="Calibri"/>
              <a:cs typeface="Calibri"/>
              <a:sym typeface="Calibri"/>
            </a:endParaRPr>
          </a:p>
          <a:p>
            <a:pPr indent="-342900" lvl="0" marL="342900" marR="0" rtl="0" algn="just">
              <a:lnSpc>
                <a:spcPct val="107000"/>
              </a:lnSpc>
              <a:spcBef>
                <a:spcPts val="800"/>
              </a:spcBef>
              <a:spcAft>
                <a:spcPts val="800"/>
              </a:spcAft>
              <a:buSzPts val="1400"/>
              <a:buFont typeface="Arial"/>
              <a:buChar char="•"/>
            </a:pPr>
            <a:r>
              <a:rPr b="1" lang="en" sz="1100">
                <a:latin typeface="Montserrat"/>
                <a:ea typeface="Montserrat"/>
                <a:cs typeface="Montserrat"/>
                <a:sym typeface="Montserrat"/>
              </a:rPr>
              <a:t>Set financial goals to stay on track. </a:t>
            </a:r>
            <a:r>
              <a:rPr lang="en" sz="1100">
                <a:latin typeface="Montserrat"/>
                <a:ea typeface="Montserrat"/>
                <a:cs typeface="Montserrat"/>
                <a:sym typeface="Montserrat"/>
              </a:rPr>
              <a:t>Use SMART goals so you know exactly how much you want to save and how long it will take to get there. When you set clear goals, it’s easier to stay motivated and track your progress.</a:t>
            </a:r>
            <a:endParaRPr sz="1100">
              <a:latin typeface="Calibri"/>
              <a:ea typeface="Calibri"/>
              <a:cs typeface="Calibri"/>
              <a:sym typeface="Calibri"/>
            </a:endParaRPr>
          </a:p>
        </p:txBody>
      </p:sp>
      <p:sp>
        <p:nvSpPr>
          <p:cNvPr id="255" name="Google Shape;255;g29e4119eda4_2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9e4119eda4_2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9e4119eda4_2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b="1" lang="en" sz="1100">
                <a:latin typeface="Montserrat"/>
                <a:ea typeface="Montserrat"/>
                <a:cs typeface="Montserrat"/>
                <a:sym typeface="Montserrat"/>
              </a:rPr>
              <a:t>Set saving goals</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Before settling on methods for saving your money, you should determine a reason to save. This goal may center around purchasing new equipment, hiring more employees, making improvements to your place of business, or simply saving for unplanned expenses. Having this end goal in sight will help you reach that milestone. To jump-start your savings, consider designating a certain amount per month rather than just a one-time deposit.</a:t>
            </a:r>
            <a:endParaRPr/>
          </a:p>
          <a:p>
            <a:pPr indent="0" lvl="0" marL="0" marR="0" rtl="0" algn="just">
              <a:lnSpc>
                <a:spcPct val="107000"/>
              </a:lnSpc>
              <a:spcBef>
                <a:spcPts val="800"/>
              </a:spcBef>
              <a:spcAft>
                <a:spcPts val="0"/>
              </a:spcAft>
              <a:buSzPts val="1400"/>
              <a:buNone/>
            </a:pPr>
            <a:r>
              <a:rPr b="1" lang="en" sz="1100">
                <a:latin typeface="Montserrat"/>
                <a:ea typeface="Montserrat"/>
                <a:cs typeface="Montserrat"/>
                <a:sym typeface="Montserrat"/>
              </a:rPr>
              <a:t>SMART goals</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Real-life reasons to save are good motivators. Think about short-term goals (current month or year purchases) and long-term objectives (for important events and big expenses) using this SMART goal guideline:</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Specific </a:t>
            </a:r>
            <a:r>
              <a:rPr lang="en" sz="1100">
                <a:latin typeface="Montserrat"/>
                <a:ea typeface="Montserrat"/>
                <a:cs typeface="Montserrat"/>
                <a:sym typeface="Montserrat"/>
              </a:rPr>
              <a:t>goals inspire. Setting a clear goal with specific outcomes will help you focus on saving.</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Measurable</a:t>
            </a:r>
            <a:r>
              <a:rPr lang="en" sz="1100">
                <a:latin typeface="Montserrat"/>
                <a:ea typeface="Montserrat"/>
                <a:cs typeface="Montserrat"/>
                <a:sym typeface="Montserrat"/>
              </a:rPr>
              <a:t> goals let you see the real task at hand. By using real numbers, you can measure your progress along the way.</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Attainable</a:t>
            </a:r>
            <a:r>
              <a:rPr lang="en" sz="1100">
                <a:latin typeface="Montserrat"/>
                <a:ea typeface="Montserrat"/>
                <a:cs typeface="Montserrat"/>
                <a:sym typeface="Montserrat"/>
              </a:rPr>
              <a:t> goals pay off. When setting your goal, ensure that it is within your reach.</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Relevant</a:t>
            </a:r>
            <a:r>
              <a:rPr lang="en" sz="1100">
                <a:latin typeface="Montserrat"/>
                <a:ea typeface="Montserrat"/>
                <a:cs typeface="Montserrat"/>
                <a:sym typeface="Montserrat"/>
              </a:rPr>
              <a:t> goals make good sense. Set a goal only if you know it will be meaningful in the long run.</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Time-bound goals </a:t>
            </a:r>
            <a:r>
              <a:rPr lang="en" sz="1100">
                <a:latin typeface="Montserrat"/>
                <a:ea typeface="Montserrat"/>
                <a:cs typeface="Montserrat"/>
                <a:sym typeface="Montserrat"/>
              </a:rPr>
              <a:t>have a real deadline. Setting a time frame for your goal will help you stay committed to reaching it.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Once you’ve set your financial goals, it’s time to start saving. Choosing the right savings method is dependent on a few factors: how much money you hope to save, how you will access your funds and when you’ll want to withdraw them. The first step is evaluating the options available.</a:t>
            </a:r>
            <a:endParaRPr sz="1100">
              <a:latin typeface="Calibri"/>
              <a:ea typeface="Calibri"/>
              <a:cs typeface="Calibri"/>
              <a:sym typeface="Calibri"/>
            </a:endParaRPr>
          </a:p>
          <a:p>
            <a:pPr indent="0" lvl="0" marL="0" marR="0" rtl="0" algn="just">
              <a:lnSpc>
                <a:spcPct val="107000"/>
              </a:lnSpc>
              <a:spcBef>
                <a:spcPts val="800"/>
              </a:spcBef>
              <a:spcAft>
                <a:spcPts val="800"/>
              </a:spcAft>
              <a:buSzPts val="1400"/>
              <a:buNone/>
            </a:pPr>
            <a:r>
              <a:t/>
            </a:r>
            <a:endParaRPr sz="1100">
              <a:latin typeface="Calibri"/>
              <a:ea typeface="Calibri"/>
              <a:cs typeface="Calibri"/>
              <a:sym typeface="Calibri"/>
            </a:endParaRPr>
          </a:p>
        </p:txBody>
      </p:sp>
      <p:sp>
        <p:nvSpPr>
          <p:cNvPr id="277" name="Google Shape;277;g29e4119eda4_2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0" name="Shape 5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51" name="Shape 51"/>
        <p:cNvGrpSpPr/>
        <p:nvPr/>
      </p:nvGrpSpPr>
      <p:grpSpPr>
        <a:xfrm>
          <a:off x="0" y="0"/>
          <a:ext cx="0" cy="0"/>
          <a:chOff x="0" y="0"/>
          <a:chExt cx="0" cy="0"/>
        </a:xfrm>
      </p:grpSpPr>
      <p:sp>
        <p:nvSpPr>
          <p:cNvPr id="52" name="Google Shape;52;p1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53" name="Google Shape;53;p14"/>
          <p:cNvGrpSpPr/>
          <p:nvPr/>
        </p:nvGrpSpPr>
        <p:grpSpPr>
          <a:xfrm>
            <a:off x="522581" y="319550"/>
            <a:ext cx="1968246" cy="271125"/>
            <a:chOff x="522575" y="1097292"/>
            <a:chExt cx="2624328" cy="361500"/>
          </a:xfrm>
        </p:grpSpPr>
        <p:pic>
          <p:nvPicPr>
            <p:cNvPr id="54" name="Google Shape;54;p14"/>
            <p:cNvPicPr preferRelativeResize="0"/>
            <p:nvPr/>
          </p:nvPicPr>
          <p:blipFill rotWithShape="1">
            <a:blip r:embed="rId2">
              <a:alphaModFix/>
            </a:blip>
            <a:srcRect b="0" l="0" r="-4482" t="0"/>
            <a:stretch/>
          </p:blipFill>
          <p:spPr>
            <a:xfrm>
              <a:off x="522575" y="1118022"/>
              <a:ext cx="1040600" cy="320040"/>
            </a:xfrm>
            <a:prstGeom prst="rect">
              <a:avLst/>
            </a:prstGeom>
            <a:noFill/>
            <a:ln>
              <a:noFill/>
            </a:ln>
          </p:spPr>
        </p:pic>
        <p:pic>
          <p:nvPicPr>
            <p:cNvPr id="55" name="Google Shape;55;p14"/>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56" name="Google Shape;56;p14"/>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57" name="Google Shape;57;p14"/>
          <p:cNvCxnSpPr/>
          <p:nvPr/>
        </p:nvCxnSpPr>
        <p:spPr>
          <a:xfrm>
            <a:off x="6233948" y="4879750"/>
            <a:ext cx="0" cy="126300"/>
          </a:xfrm>
          <a:prstGeom prst="straightConnector1">
            <a:avLst/>
          </a:prstGeom>
          <a:noFill/>
          <a:ln cap="flat" cmpd="sng" w="9525">
            <a:solidFill>
              <a:srgbClr val="999999"/>
            </a:solidFill>
            <a:prstDash val="solid"/>
            <a:round/>
            <a:headEnd len="sm" w="sm" type="none"/>
            <a:tailEnd len="sm" w="sm" type="none"/>
          </a:ln>
        </p:spPr>
      </p:cxnSp>
      <p:pic>
        <p:nvPicPr>
          <p:cNvPr id="58" name="Google Shape;58;p14"/>
          <p:cNvPicPr preferRelativeResize="0"/>
          <p:nvPr/>
        </p:nvPicPr>
        <p:blipFill rotWithShape="1">
          <a:blip r:embed="rId4">
            <a:alphaModFix/>
          </a:blip>
          <a:srcRect b="0" l="406" r="416" t="0"/>
          <a:stretch/>
        </p:blipFill>
        <p:spPr>
          <a:xfrm>
            <a:off x="5712032" y="4900595"/>
            <a:ext cx="486869" cy="92110"/>
          </a:xfrm>
          <a:prstGeom prst="rect">
            <a:avLst/>
          </a:prstGeom>
          <a:noFill/>
          <a:ln>
            <a:noFill/>
          </a:ln>
        </p:spPr>
      </p:pic>
      <p:pic>
        <p:nvPicPr>
          <p:cNvPr id="59" name="Google Shape;59;p14"/>
          <p:cNvPicPr preferRelativeResize="0"/>
          <p:nvPr/>
        </p:nvPicPr>
        <p:blipFill rotWithShape="1">
          <a:blip r:embed="rId5">
            <a:alphaModFix/>
          </a:blip>
          <a:srcRect b="0" l="0" r="0" t="0"/>
          <a:stretch/>
        </p:blipFill>
        <p:spPr>
          <a:xfrm>
            <a:off x="7931876" y="4877254"/>
            <a:ext cx="548701" cy="114499"/>
          </a:xfrm>
          <a:prstGeom prst="rect">
            <a:avLst/>
          </a:prstGeom>
          <a:noFill/>
          <a:ln>
            <a:noFill/>
          </a:ln>
        </p:spPr>
      </p:pic>
      <p:pic>
        <p:nvPicPr>
          <p:cNvPr id="60" name="Google Shape;60;p14"/>
          <p:cNvPicPr preferRelativeResize="0"/>
          <p:nvPr/>
        </p:nvPicPr>
        <p:blipFill rotWithShape="1">
          <a:blip r:embed="rId6">
            <a:alphaModFix/>
          </a:blip>
          <a:srcRect b="0" l="51590" r="0" t="0"/>
          <a:stretch/>
        </p:blipFill>
        <p:spPr>
          <a:xfrm>
            <a:off x="6244051" y="4687312"/>
            <a:ext cx="989901" cy="511178"/>
          </a:xfrm>
          <a:prstGeom prst="rect">
            <a:avLst/>
          </a:prstGeom>
          <a:noFill/>
          <a:ln>
            <a:noFill/>
          </a:ln>
        </p:spPr>
      </p:pic>
      <p:cxnSp>
        <p:nvCxnSpPr>
          <p:cNvPr id="61" name="Google Shape;61;p14"/>
          <p:cNvCxnSpPr/>
          <p:nvPr/>
        </p:nvCxnSpPr>
        <p:spPr>
          <a:xfrm>
            <a:off x="7244048" y="4871350"/>
            <a:ext cx="0" cy="126300"/>
          </a:xfrm>
          <a:prstGeom prst="straightConnector1">
            <a:avLst/>
          </a:prstGeom>
          <a:noFill/>
          <a:ln cap="flat" cmpd="sng" w="9525">
            <a:solidFill>
              <a:srgbClr val="999999"/>
            </a:solidFill>
            <a:prstDash val="solid"/>
            <a:round/>
            <a:headEnd len="sm" w="sm" type="none"/>
            <a:tailEnd len="sm" w="sm" type="none"/>
          </a:ln>
        </p:spPr>
      </p:cxnSp>
      <p:sp>
        <p:nvSpPr>
          <p:cNvPr id="62" name="Google Shape;62;p14"/>
          <p:cNvSpPr txBox="1"/>
          <p:nvPr/>
        </p:nvSpPr>
        <p:spPr>
          <a:xfrm>
            <a:off x="7184775" y="4796051"/>
            <a:ext cx="8460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with support from</a:t>
            </a:r>
            <a:endParaRPr b="0" i="0" sz="600" u="none" cap="none" strike="noStrik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7">
            <a:alphaModFix/>
          </a:blip>
          <a:srcRect b="0" l="0" r="0" t="0"/>
          <a:stretch/>
        </p:blipFill>
        <p:spPr>
          <a:xfrm>
            <a:off x="8610575" y="4845650"/>
            <a:ext cx="177700" cy="177700"/>
          </a:xfrm>
          <a:prstGeom prst="rect">
            <a:avLst/>
          </a:prstGeom>
          <a:noFill/>
          <a:ln>
            <a:noFill/>
          </a:ln>
        </p:spPr>
      </p:pic>
      <p:cxnSp>
        <p:nvCxnSpPr>
          <p:cNvPr id="64" name="Google Shape;64;p14"/>
          <p:cNvCxnSpPr/>
          <p:nvPr/>
        </p:nvCxnSpPr>
        <p:spPr>
          <a:xfrm>
            <a:off x="8545573" y="4871350"/>
            <a:ext cx="0" cy="1263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7"/>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7" name="Google Shape;77;p17"/>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8" name="Google Shape;78;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4" name="Google Shape;84;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9"/>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90" name="Google Shape;90;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5" name="Google Shape;95;p20"/>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6" name="Google Shape;96;p20"/>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7" name="Google Shape;97;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21"/>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3" name="Google Shape;103;p21"/>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4" name="Google Shape;104;p21"/>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5" name="Google Shape;105;p21"/>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6" name="Google Shape;106;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1" name="Google Shape;11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3"/>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7" name="Google Shape;117;p23"/>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8" name="Google Shape;118;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24"/>
          <p:cNvSpPr/>
          <p:nvPr>
            <p:ph idx="2" type="pic"/>
          </p:nvPr>
        </p:nvSpPr>
        <p:spPr>
          <a:xfrm>
            <a:off x="896144" y="306388"/>
            <a:ext cx="2743200" cy="2057400"/>
          </a:xfrm>
          <a:prstGeom prst="rect">
            <a:avLst/>
          </a:prstGeom>
          <a:noFill/>
          <a:ln>
            <a:noFill/>
          </a:ln>
        </p:spPr>
      </p:sp>
      <p:sp>
        <p:nvSpPr>
          <p:cNvPr id="124" name="Google Shape;124;p24"/>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5" name="Google Shape;125;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0" name="Google Shape;130;p25"/>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1" name="Google Shape;131;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6" name="Google Shape;136;p26"/>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7" name="Google Shape;137;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40" name="Shape 14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141" name="Shape 141"/>
        <p:cNvGrpSpPr/>
        <p:nvPr/>
      </p:nvGrpSpPr>
      <p:grpSpPr>
        <a:xfrm>
          <a:off x="0" y="0"/>
          <a:ext cx="0" cy="0"/>
          <a:chOff x="0" y="0"/>
          <a:chExt cx="0" cy="0"/>
        </a:xfrm>
      </p:grpSpPr>
      <p:sp>
        <p:nvSpPr>
          <p:cNvPr id="142" name="Google Shape;142;p2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43" name="Google Shape;143;p28"/>
          <p:cNvGrpSpPr/>
          <p:nvPr/>
        </p:nvGrpSpPr>
        <p:grpSpPr>
          <a:xfrm>
            <a:off x="522581" y="319550"/>
            <a:ext cx="1968246" cy="271125"/>
            <a:chOff x="522575" y="1097292"/>
            <a:chExt cx="2624328" cy="361500"/>
          </a:xfrm>
        </p:grpSpPr>
        <p:pic>
          <p:nvPicPr>
            <p:cNvPr id="144" name="Google Shape;144;p28"/>
            <p:cNvPicPr preferRelativeResize="0"/>
            <p:nvPr/>
          </p:nvPicPr>
          <p:blipFill rotWithShape="1">
            <a:blip r:embed="rId2">
              <a:alphaModFix/>
            </a:blip>
            <a:srcRect b="0" l="0" r="-4482" t="0"/>
            <a:stretch/>
          </p:blipFill>
          <p:spPr>
            <a:xfrm>
              <a:off x="522575" y="1118022"/>
              <a:ext cx="1040600" cy="320040"/>
            </a:xfrm>
            <a:prstGeom prst="rect">
              <a:avLst/>
            </a:prstGeom>
            <a:noFill/>
            <a:ln>
              <a:noFill/>
            </a:ln>
          </p:spPr>
        </p:pic>
        <p:pic>
          <p:nvPicPr>
            <p:cNvPr id="145" name="Google Shape;145;p28"/>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146" name="Google Shape;146;p28"/>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147" name="Google Shape;147;p28"/>
          <p:cNvCxnSpPr/>
          <p:nvPr/>
        </p:nvCxnSpPr>
        <p:spPr>
          <a:xfrm>
            <a:off x="6233948" y="4879750"/>
            <a:ext cx="0" cy="126300"/>
          </a:xfrm>
          <a:prstGeom prst="straightConnector1">
            <a:avLst/>
          </a:prstGeom>
          <a:noFill/>
          <a:ln cap="flat" cmpd="sng" w="9525">
            <a:solidFill>
              <a:srgbClr val="999999"/>
            </a:solidFill>
            <a:prstDash val="solid"/>
            <a:round/>
            <a:headEnd len="sm" w="sm" type="none"/>
            <a:tailEnd len="sm" w="sm" type="none"/>
          </a:ln>
        </p:spPr>
      </p:cxnSp>
      <p:pic>
        <p:nvPicPr>
          <p:cNvPr id="148" name="Google Shape;148;p28"/>
          <p:cNvPicPr preferRelativeResize="0"/>
          <p:nvPr/>
        </p:nvPicPr>
        <p:blipFill rotWithShape="1">
          <a:blip r:embed="rId4">
            <a:alphaModFix/>
          </a:blip>
          <a:srcRect b="0" l="406" r="416" t="0"/>
          <a:stretch/>
        </p:blipFill>
        <p:spPr>
          <a:xfrm>
            <a:off x="5712032" y="4900595"/>
            <a:ext cx="486869" cy="92110"/>
          </a:xfrm>
          <a:prstGeom prst="rect">
            <a:avLst/>
          </a:prstGeom>
          <a:noFill/>
          <a:ln>
            <a:noFill/>
          </a:ln>
        </p:spPr>
      </p:pic>
      <p:pic>
        <p:nvPicPr>
          <p:cNvPr id="149" name="Google Shape;149;p28"/>
          <p:cNvPicPr preferRelativeResize="0"/>
          <p:nvPr/>
        </p:nvPicPr>
        <p:blipFill rotWithShape="1">
          <a:blip r:embed="rId5">
            <a:alphaModFix/>
          </a:blip>
          <a:srcRect b="0" l="0" r="0" t="0"/>
          <a:stretch/>
        </p:blipFill>
        <p:spPr>
          <a:xfrm>
            <a:off x="7931876" y="4877254"/>
            <a:ext cx="548701" cy="114499"/>
          </a:xfrm>
          <a:prstGeom prst="rect">
            <a:avLst/>
          </a:prstGeom>
          <a:noFill/>
          <a:ln>
            <a:noFill/>
          </a:ln>
        </p:spPr>
      </p:pic>
      <p:pic>
        <p:nvPicPr>
          <p:cNvPr id="150" name="Google Shape;150;p28"/>
          <p:cNvPicPr preferRelativeResize="0"/>
          <p:nvPr/>
        </p:nvPicPr>
        <p:blipFill rotWithShape="1">
          <a:blip r:embed="rId6">
            <a:alphaModFix/>
          </a:blip>
          <a:srcRect b="0" l="51590" r="0" t="0"/>
          <a:stretch/>
        </p:blipFill>
        <p:spPr>
          <a:xfrm>
            <a:off x="6244051" y="4687312"/>
            <a:ext cx="989901" cy="511178"/>
          </a:xfrm>
          <a:prstGeom prst="rect">
            <a:avLst/>
          </a:prstGeom>
          <a:noFill/>
          <a:ln>
            <a:noFill/>
          </a:ln>
        </p:spPr>
      </p:pic>
      <p:cxnSp>
        <p:nvCxnSpPr>
          <p:cNvPr id="151" name="Google Shape;151;p28"/>
          <p:cNvCxnSpPr/>
          <p:nvPr/>
        </p:nvCxnSpPr>
        <p:spPr>
          <a:xfrm>
            <a:off x="7244048" y="4871350"/>
            <a:ext cx="0" cy="126300"/>
          </a:xfrm>
          <a:prstGeom prst="straightConnector1">
            <a:avLst/>
          </a:prstGeom>
          <a:noFill/>
          <a:ln cap="flat" cmpd="sng" w="9525">
            <a:solidFill>
              <a:srgbClr val="999999"/>
            </a:solidFill>
            <a:prstDash val="solid"/>
            <a:round/>
            <a:headEnd len="sm" w="sm" type="none"/>
            <a:tailEnd len="sm" w="sm" type="none"/>
          </a:ln>
        </p:spPr>
      </p:cxnSp>
      <p:sp>
        <p:nvSpPr>
          <p:cNvPr id="152" name="Google Shape;152;p28"/>
          <p:cNvSpPr txBox="1"/>
          <p:nvPr/>
        </p:nvSpPr>
        <p:spPr>
          <a:xfrm>
            <a:off x="7184775" y="4796051"/>
            <a:ext cx="8460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with support from</a:t>
            </a:r>
            <a:endParaRPr b="0" i="0" sz="600" u="none" cap="none" strike="noStrike">
              <a:solidFill>
                <a:srgbClr val="000000"/>
              </a:solidFill>
              <a:latin typeface="Arial"/>
              <a:ea typeface="Arial"/>
              <a:cs typeface="Arial"/>
              <a:sym typeface="Arial"/>
            </a:endParaRPr>
          </a:p>
        </p:txBody>
      </p:sp>
      <p:pic>
        <p:nvPicPr>
          <p:cNvPr id="153" name="Google Shape;153;p28"/>
          <p:cNvPicPr preferRelativeResize="0"/>
          <p:nvPr/>
        </p:nvPicPr>
        <p:blipFill rotWithShape="1">
          <a:blip r:embed="rId7">
            <a:alphaModFix/>
          </a:blip>
          <a:srcRect b="0" l="0" r="0" t="0"/>
          <a:stretch/>
        </p:blipFill>
        <p:spPr>
          <a:xfrm>
            <a:off x="8610575" y="4845650"/>
            <a:ext cx="177700" cy="177700"/>
          </a:xfrm>
          <a:prstGeom prst="rect">
            <a:avLst/>
          </a:prstGeom>
          <a:noFill/>
          <a:ln>
            <a:noFill/>
          </a:ln>
        </p:spPr>
      </p:pic>
      <p:cxnSp>
        <p:nvCxnSpPr>
          <p:cNvPr id="154" name="Google Shape;154;p28"/>
          <p:cNvCxnSpPr/>
          <p:nvPr/>
        </p:nvCxnSpPr>
        <p:spPr>
          <a:xfrm>
            <a:off x="8545573" y="4871350"/>
            <a:ext cx="0" cy="1263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7" name="Google Shape;67;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1.jp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slide" Target="/ppt/slides/slide32.xml"/><Relationship Id="rId5" Type="http://schemas.openxmlformats.org/officeDocument/2006/relationships/slide" Target="/ppt/slid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40.png"/><Relationship Id="rId4" Type="http://schemas.openxmlformats.org/officeDocument/2006/relationships/slide" Target="/ppt/slides/slide33.xml"/><Relationship Id="rId5" Type="http://schemas.openxmlformats.org/officeDocument/2006/relationships/slide" Target="/ppt/slid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42.png"/><Relationship Id="rId7" Type="http://schemas.openxmlformats.org/officeDocument/2006/relationships/image" Target="../media/image41.png"/><Relationship Id="rId8"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slide" Target="/ppt/slides/slide6.xml"/><Relationship Id="rId5" Type="http://schemas.openxmlformats.org/officeDocument/2006/relationships/slide" Target="/ppt/slid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slide" Target="/ppt/slides/slide7.xml"/><Relationship Id="rId4" Type="http://schemas.openxmlformats.org/officeDocument/2006/relationships/image" Target="../media/image19.png"/><Relationship Id="rId5" Type="http://schemas.openxmlformats.org/officeDocument/2006/relationships/slide" Target="/ppt/slides/slide7.xml"/><Relationship Id="rId6" Type="http://schemas.openxmlformats.org/officeDocument/2006/relationships/slide" Target="/ppt/slid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ctrTitle"/>
          </p:nvPr>
        </p:nvSpPr>
        <p:spPr>
          <a:xfrm>
            <a:off x="233781" y="558431"/>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t/>
            </a:r>
            <a:endParaRPr/>
          </a:p>
        </p:txBody>
      </p:sp>
      <p:sp>
        <p:nvSpPr>
          <p:cNvPr id="160" name="Google Shape;160;p29"/>
          <p:cNvSpPr txBox="1"/>
          <p:nvPr>
            <p:ph idx="1" type="subTitle"/>
          </p:nvPr>
        </p:nvSpPr>
        <p:spPr>
          <a:xfrm>
            <a:off x="233775" y="2125594"/>
            <a:ext cx="6390600" cy="5946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t/>
            </a:r>
            <a:endParaRPr/>
          </a:p>
        </p:txBody>
      </p:sp>
      <p:sp>
        <p:nvSpPr>
          <p:cNvPr id="161" name="Google Shape;161;p29"/>
          <p:cNvSpPr/>
          <p:nvPr/>
        </p:nvSpPr>
        <p:spPr>
          <a:xfrm>
            <a:off x="345000" y="2704735"/>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rPr b="0" i="0" lang="en" sz="2400" u="none" cap="none" strike="noStrike">
                <a:solidFill>
                  <a:srgbClr val="FFFFFF"/>
                </a:solidFill>
                <a:latin typeface="Open Sans"/>
                <a:ea typeface="Open Sans"/>
                <a:cs typeface="Open Sans"/>
                <a:sym typeface="Open Sans"/>
              </a:rPr>
              <a:t>[TITLE HERE]</a:t>
            </a:r>
            <a:endParaRPr b="0" i="0" sz="2400" u="none" cap="none" strike="noStrike">
              <a:solidFill>
                <a:srgbClr val="FFFFFF"/>
              </a:solidFill>
              <a:latin typeface="Open Sans"/>
              <a:ea typeface="Open Sans"/>
              <a:cs typeface="Open Sans"/>
              <a:sym typeface="Open Sans"/>
            </a:endParaRPr>
          </a:p>
        </p:txBody>
      </p:sp>
      <p:pic>
        <p:nvPicPr>
          <p:cNvPr descr="A picture containing graphics, font, graphic design, screenshot&#10;&#10;Description automatically generated" id="162" name="Google Shape;162;p29"/>
          <p:cNvPicPr preferRelativeResize="0"/>
          <p:nvPr/>
        </p:nvPicPr>
        <p:blipFill rotWithShape="1">
          <a:blip r:embed="rId3">
            <a:alphaModFix/>
          </a:blip>
          <a:srcRect b="0" l="0" r="0" t="0"/>
          <a:stretch/>
        </p:blipFill>
        <p:spPr>
          <a:xfrm>
            <a:off x="243029" y="160362"/>
            <a:ext cx="2327607" cy="497031"/>
          </a:xfrm>
          <a:prstGeom prst="rect">
            <a:avLst/>
          </a:prstGeom>
          <a:noFill/>
          <a:ln>
            <a:noFill/>
          </a:ln>
        </p:spPr>
      </p:pic>
      <p:pic>
        <p:nvPicPr>
          <p:cNvPr descr="A picture containing screenshot, text, graphics, graphic design&#10;&#10;Description automatically generated" id="163" name="Google Shape;163;p29"/>
          <p:cNvPicPr preferRelativeResize="0"/>
          <p:nvPr/>
        </p:nvPicPr>
        <p:blipFill rotWithShape="1">
          <a:blip r:embed="rId4">
            <a:alphaModFix/>
          </a:blip>
          <a:srcRect b="52585" l="8937" r="9589" t="35161"/>
          <a:stretch/>
        </p:blipFill>
        <p:spPr>
          <a:xfrm>
            <a:off x="5774776" y="185421"/>
            <a:ext cx="3159761" cy="398413"/>
          </a:xfrm>
          <a:prstGeom prst="rect">
            <a:avLst/>
          </a:prstGeom>
          <a:noFill/>
          <a:ln>
            <a:noFill/>
          </a:ln>
        </p:spPr>
      </p:pic>
      <p:pic>
        <p:nvPicPr>
          <p:cNvPr id="164" name="Google Shape;164;p29"/>
          <p:cNvPicPr preferRelativeResize="0"/>
          <p:nvPr/>
        </p:nvPicPr>
        <p:blipFill rotWithShape="1">
          <a:blip r:embed="rId5">
            <a:alphaModFix/>
          </a:blip>
          <a:srcRect b="23057" l="7652" r="10941" t="5514"/>
          <a:stretch/>
        </p:blipFill>
        <p:spPr>
          <a:xfrm>
            <a:off x="1" y="783772"/>
            <a:ext cx="9148031" cy="4391420"/>
          </a:xfrm>
          <a:prstGeom prst="rect">
            <a:avLst/>
          </a:prstGeom>
          <a:noFill/>
          <a:ln>
            <a:noFill/>
          </a:ln>
        </p:spPr>
      </p:pic>
      <p:sp>
        <p:nvSpPr>
          <p:cNvPr id="165" name="Google Shape;165;p29"/>
          <p:cNvSpPr/>
          <p:nvPr/>
        </p:nvSpPr>
        <p:spPr>
          <a:xfrm>
            <a:off x="-56746" y="784394"/>
            <a:ext cx="9144000" cy="4390200"/>
          </a:xfrm>
          <a:prstGeom prst="rect">
            <a:avLst/>
          </a:prstGeom>
          <a:solidFill>
            <a:srgbClr val="000000">
              <a:alpha val="4353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29"/>
          <p:cNvSpPr/>
          <p:nvPr/>
        </p:nvSpPr>
        <p:spPr>
          <a:xfrm>
            <a:off x="459300" y="2421247"/>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t/>
            </a:r>
            <a:endParaRPr b="0" i="0" sz="2400" u="none" cap="none" strike="noStrike">
              <a:solidFill>
                <a:srgbClr val="FFFFFF"/>
              </a:solidFill>
              <a:latin typeface="Open Sans"/>
              <a:ea typeface="Open Sans"/>
              <a:cs typeface="Open Sans"/>
              <a:sym typeface="Open Sans"/>
            </a:endParaRPr>
          </a:p>
        </p:txBody>
      </p:sp>
      <p:pic>
        <p:nvPicPr>
          <p:cNvPr id="167" name="Google Shape;167;p29"/>
          <p:cNvPicPr preferRelativeResize="0"/>
          <p:nvPr/>
        </p:nvPicPr>
        <p:blipFill rotWithShape="1">
          <a:blip r:embed="rId6">
            <a:alphaModFix/>
          </a:blip>
          <a:srcRect b="15124" l="0" r="0" t="0"/>
          <a:stretch/>
        </p:blipFill>
        <p:spPr>
          <a:xfrm>
            <a:off x="590200" y="2496087"/>
            <a:ext cx="3263676" cy="1476300"/>
          </a:xfrm>
          <a:prstGeom prst="rect">
            <a:avLst/>
          </a:prstGeom>
          <a:noFill/>
          <a:ln>
            <a:noFill/>
          </a:ln>
        </p:spPr>
      </p:pic>
      <p:sp>
        <p:nvSpPr>
          <p:cNvPr id="168" name="Google Shape;168;p29"/>
          <p:cNvSpPr/>
          <p:nvPr/>
        </p:nvSpPr>
        <p:spPr>
          <a:xfrm>
            <a:off x="560425" y="3972383"/>
            <a:ext cx="11080500" cy="1233900"/>
          </a:xfrm>
          <a:prstGeom prst="rect">
            <a:avLst/>
          </a:prstGeom>
          <a:noFill/>
          <a:ln>
            <a:noFill/>
          </a:ln>
        </p:spPr>
        <p:txBody>
          <a:bodyPr anchorCtr="0" anchor="t" bIns="25400" lIns="25400" spcFirstLastPara="1" rIns="25400" wrap="square" tIns="25400">
            <a:noAutofit/>
          </a:bodyPr>
          <a:lstStyle/>
          <a:p>
            <a:pPr indent="0" lvl="0" marL="0" marR="0" rtl="0" algn="l">
              <a:lnSpc>
                <a:spcPct val="100000"/>
              </a:lnSpc>
              <a:spcBef>
                <a:spcPts val="0"/>
              </a:spcBef>
              <a:spcAft>
                <a:spcPts val="0"/>
              </a:spcAft>
              <a:buNone/>
            </a:pPr>
            <a:r>
              <a:rPr b="1" i="0" lang="en" sz="2400" u="none" cap="none" strike="noStrike">
                <a:solidFill>
                  <a:srgbClr val="FFFFFF"/>
                </a:solidFill>
                <a:latin typeface="Montserrat Black"/>
                <a:ea typeface="Montserrat Black"/>
                <a:cs typeface="Montserrat Black"/>
                <a:sym typeface="Montserrat Black"/>
              </a:rPr>
              <a:t>Financial Literacy b</a:t>
            </a:r>
            <a:r>
              <a:rPr b="1" lang="en" sz="2400">
                <a:solidFill>
                  <a:srgbClr val="FFFFFF"/>
                </a:solidFill>
                <a:latin typeface="Montserrat Black"/>
                <a:ea typeface="Montserrat Black"/>
                <a:cs typeface="Montserrat Black"/>
                <a:sym typeface="Montserrat Black"/>
              </a:rPr>
              <a:t>y BR-LIFE of AIA</a:t>
            </a:r>
            <a:endParaRPr b="1" sz="2400">
              <a:solidFill>
                <a:srgbClr val="FFFFFF"/>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None/>
            </a:pPr>
            <a:r>
              <a:t/>
            </a:r>
            <a:endParaRPr sz="18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8"/>
          <p:cNvSpPr/>
          <p:nvPr/>
        </p:nvSpPr>
        <p:spPr>
          <a:xfrm>
            <a:off x="1008008" y="4259283"/>
            <a:ext cx="607361" cy="891826"/>
          </a:xfrm>
          <a:custGeom>
            <a:rect b="b" l="l" r="r" t="t"/>
            <a:pathLst>
              <a:path extrusionOk="0" h="1189101" w="809815">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1" name="Google Shape;311;p38"/>
          <p:cNvSpPr/>
          <p:nvPr/>
        </p:nvSpPr>
        <p:spPr>
          <a:xfrm>
            <a:off x="2441939" y="4261991"/>
            <a:ext cx="1002022" cy="879829"/>
          </a:xfrm>
          <a:custGeom>
            <a:rect b="b" l="l" r="r" t="t"/>
            <a:pathLst>
              <a:path extrusionOk="0" h="1173106" w="133603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2" name="Google Shape;312;p38"/>
          <p:cNvSpPr/>
          <p:nvPr/>
        </p:nvSpPr>
        <p:spPr>
          <a:xfrm>
            <a:off x="4120157" y="4260067"/>
            <a:ext cx="904660" cy="892993"/>
          </a:xfrm>
          <a:custGeom>
            <a:rect b="b" l="l" r="r" t="t"/>
            <a:pathLst>
              <a:path extrusionOk="0" h="1190657" w="1206214">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3" name="Google Shape;313;p38"/>
          <p:cNvSpPr/>
          <p:nvPr/>
        </p:nvSpPr>
        <p:spPr>
          <a:xfrm>
            <a:off x="7518287" y="4258115"/>
            <a:ext cx="677131" cy="893407"/>
          </a:xfrm>
          <a:custGeom>
            <a:rect b="b" l="l" r="r" t="t"/>
            <a:pathLst>
              <a:path extrusionOk="0" h="1996440" w="1513141">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4" name="Google Shape;314;p38"/>
          <p:cNvSpPr/>
          <p:nvPr/>
        </p:nvSpPr>
        <p:spPr>
          <a:xfrm>
            <a:off x="5837868" y="4258115"/>
            <a:ext cx="765704" cy="893407"/>
          </a:xfrm>
          <a:custGeom>
            <a:rect b="b" l="l" r="r" t="t"/>
            <a:pathLst>
              <a:path extrusionOk="0" h="1996440" w="1711071">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315" name="Google Shape;315;p38"/>
          <p:cNvGrpSpPr/>
          <p:nvPr/>
        </p:nvGrpSpPr>
        <p:grpSpPr>
          <a:xfrm>
            <a:off x="601112" y="514657"/>
            <a:ext cx="2606326" cy="514125"/>
            <a:chOff x="801479" y="686209"/>
            <a:chExt cx="2665500" cy="685500"/>
          </a:xfrm>
        </p:grpSpPr>
        <p:sp>
          <p:nvSpPr>
            <p:cNvPr id="316" name="Google Shape;316;p38">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17" name="Google Shape;317;p38">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18" name="Google Shape;318;p38"/>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SAVINGS</a:t>
              </a:r>
              <a:endParaRPr sz="1100"/>
            </a:p>
          </p:txBody>
        </p:sp>
      </p:grpSp>
      <p:sp>
        <p:nvSpPr>
          <p:cNvPr id="319" name="Google Shape;319;p38"/>
          <p:cNvSpPr txBox="1"/>
          <p:nvPr/>
        </p:nvSpPr>
        <p:spPr>
          <a:xfrm>
            <a:off x="601109" y="1267422"/>
            <a:ext cx="29709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Set saving goals</a:t>
            </a:r>
            <a:endParaRPr sz="1100"/>
          </a:p>
        </p:txBody>
      </p:sp>
      <p:sp>
        <p:nvSpPr>
          <p:cNvPr id="320" name="Google Shape;320;p38"/>
          <p:cNvSpPr/>
          <p:nvPr/>
        </p:nvSpPr>
        <p:spPr>
          <a:xfrm>
            <a:off x="591239"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1" name="Google Shape;321;p38"/>
          <p:cNvSpPr txBox="1"/>
          <p:nvPr/>
        </p:nvSpPr>
        <p:spPr>
          <a:xfrm>
            <a:off x="591238"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S</a:t>
            </a:r>
            <a:r>
              <a:rPr b="0" i="0" lang="en" sz="1500" u="sng" cap="none" strike="noStrike">
                <a:solidFill>
                  <a:srgbClr val="262626"/>
                </a:solidFill>
                <a:latin typeface="Montserrat"/>
                <a:ea typeface="Montserrat"/>
                <a:cs typeface="Montserrat"/>
                <a:sym typeface="Montserrat"/>
              </a:rPr>
              <a:t>pecific</a:t>
            </a:r>
            <a:endParaRPr b="0" i="0" sz="1500" u="none" cap="none" strike="noStrike">
              <a:solidFill>
                <a:srgbClr val="262626"/>
              </a:solidFill>
              <a:latin typeface="Montserrat"/>
              <a:ea typeface="Montserrat"/>
              <a:cs typeface="Montserrat"/>
              <a:sym typeface="Montserrat"/>
            </a:endParaRPr>
          </a:p>
        </p:txBody>
      </p:sp>
      <p:sp>
        <p:nvSpPr>
          <p:cNvPr id="322" name="Google Shape;322;p38"/>
          <p:cNvSpPr txBox="1"/>
          <p:nvPr/>
        </p:nvSpPr>
        <p:spPr>
          <a:xfrm>
            <a:off x="688208" y="2945895"/>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Montserrat"/>
                <a:ea typeface="Montserrat"/>
                <a:cs typeface="Montserrat"/>
                <a:sym typeface="Montserrat"/>
              </a:rPr>
              <a:t>Saving </a:t>
            </a:r>
            <a:r>
              <a:rPr b="1" i="0" lang="en" sz="1100" u="none" cap="none" strike="noStrike">
                <a:solidFill>
                  <a:srgbClr val="000000"/>
                </a:solidFill>
                <a:latin typeface="Montserrat"/>
                <a:ea typeface="Montserrat"/>
                <a:cs typeface="Montserrat"/>
                <a:sym typeface="Montserrat"/>
              </a:rPr>
              <a:t>$15,000 </a:t>
            </a:r>
            <a:r>
              <a:rPr lang="en" sz="1100">
                <a:latin typeface="Montserrat"/>
                <a:ea typeface="Montserrat"/>
                <a:cs typeface="Montserrat"/>
                <a:sym typeface="Montserrat"/>
              </a:rPr>
              <a:t>to start a small business</a:t>
            </a:r>
            <a:endParaRPr sz="1100"/>
          </a:p>
        </p:txBody>
      </p:sp>
      <p:sp>
        <p:nvSpPr>
          <p:cNvPr id="323" name="Google Shape;323;p38"/>
          <p:cNvSpPr/>
          <p:nvPr/>
        </p:nvSpPr>
        <p:spPr>
          <a:xfrm>
            <a:off x="222739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4" name="Google Shape;324;p38"/>
          <p:cNvSpPr txBox="1"/>
          <p:nvPr/>
        </p:nvSpPr>
        <p:spPr>
          <a:xfrm>
            <a:off x="2227392"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M</a:t>
            </a:r>
            <a:r>
              <a:rPr b="0" i="0" lang="en" sz="1500" u="sng" cap="none" strike="noStrike">
                <a:solidFill>
                  <a:srgbClr val="262626"/>
                </a:solidFill>
                <a:latin typeface="Montserrat"/>
                <a:ea typeface="Montserrat"/>
                <a:cs typeface="Montserrat"/>
                <a:sym typeface="Montserrat"/>
              </a:rPr>
              <a:t>easurable</a:t>
            </a:r>
            <a:endParaRPr b="0" i="0" sz="1500" u="none" cap="none" strike="noStrike">
              <a:solidFill>
                <a:srgbClr val="262626"/>
              </a:solidFill>
              <a:latin typeface="Montserrat"/>
              <a:ea typeface="Montserrat"/>
              <a:cs typeface="Montserrat"/>
              <a:sym typeface="Montserrat"/>
            </a:endParaRPr>
          </a:p>
        </p:txBody>
      </p:sp>
      <p:sp>
        <p:nvSpPr>
          <p:cNvPr id="325" name="Google Shape;325;p38"/>
          <p:cNvSpPr txBox="1"/>
          <p:nvPr/>
        </p:nvSpPr>
        <p:spPr>
          <a:xfrm>
            <a:off x="2324362" y="2945895"/>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Ali </a:t>
            </a:r>
            <a:r>
              <a:rPr b="0" i="0" lang="en" sz="1100" u="none" cap="none" strike="noStrike">
                <a:solidFill>
                  <a:srgbClr val="000000"/>
                </a:solidFill>
                <a:latin typeface="Montserrat"/>
                <a:ea typeface="Montserrat"/>
                <a:cs typeface="Montserrat"/>
                <a:sym typeface="Montserrat"/>
              </a:rPr>
              <a:t>can track </a:t>
            </a:r>
            <a:r>
              <a:rPr lang="en" sz="1100">
                <a:latin typeface="Montserrat"/>
                <a:ea typeface="Montserrat"/>
                <a:cs typeface="Montserrat"/>
                <a:sym typeface="Montserrat"/>
              </a:rPr>
              <a:t>his </a:t>
            </a:r>
            <a:r>
              <a:rPr b="0" i="0" lang="en" sz="1100" u="none" cap="none" strike="noStrike">
                <a:solidFill>
                  <a:srgbClr val="000000"/>
                </a:solidFill>
                <a:latin typeface="Montserrat"/>
                <a:ea typeface="Montserrat"/>
                <a:cs typeface="Montserrat"/>
                <a:sym typeface="Montserrat"/>
              </a:rPr>
              <a:t>progress by aiming to save</a:t>
            </a:r>
            <a:r>
              <a:rPr lang="en" sz="1100">
                <a:latin typeface="Montserrat"/>
                <a:ea typeface="Montserrat"/>
                <a:cs typeface="Montserrat"/>
                <a:sym typeface="Montserrat"/>
              </a:rPr>
              <a:t> </a:t>
            </a:r>
            <a:r>
              <a:rPr b="1" i="0" lang="en" sz="1100" u="none" cap="none" strike="noStrike">
                <a:solidFill>
                  <a:srgbClr val="000000"/>
                </a:solidFill>
                <a:latin typeface="Montserrat"/>
                <a:ea typeface="Montserrat"/>
                <a:cs typeface="Montserrat"/>
                <a:sym typeface="Montserrat"/>
              </a:rPr>
              <a:t>$</a:t>
            </a:r>
            <a:r>
              <a:rPr b="1" lang="en" sz="1100">
                <a:latin typeface="Montserrat"/>
                <a:ea typeface="Montserrat"/>
                <a:cs typeface="Montserrat"/>
                <a:sym typeface="Montserrat"/>
              </a:rPr>
              <a:t>625 per</a:t>
            </a:r>
            <a:r>
              <a:rPr b="1" i="0" lang="en" sz="1100" u="none" cap="none" strike="noStrike">
                <a:solidFill>
                  <a:srgbClr val="000000"/>
                </a:solidFill>
                <a:latin typeface="Montserrat"/>
                <a:ea typeface="Montserrat"/>
                <a:cs typeface="Montserrat"/>
                <a:sym typeface="Montserrat"/>
              </a:rPr>
              <a:t>month</a:t>
            </a:r>
            <a:r>
              <a:rPr b="0" i="0" lang="en" sz="1100" u="none" cap="none" strike="noStrike">
                <a:solidFill>
                  <a:srgbClr val="000000"/>
                </a:solidFill>
                <a:latin typeface="Montserrat"/>
                <a:ea typeface="Montserrat"/>
                <a:cs typeface="Montserrat"/>
                <a:sym typeface="Montserrat"/>
              </a:rPr>
              <a:t>.</a:t>
            </a:r>
            <a:endParaRPr sz="1100"/>
          </a:p>
        </p:txBody>
      </p:sp>
      <p:sp>
        <p:nvSpPr>
          <p:cNvPr id="326" name="Google Shape;326;p38"/>
          <p:cNvSpPr/>
          <p:nvPr/>
        </p:nvSpPr>
        <p:spPr>
          <a:xfrm>
            <a:off x="3863546"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7" name="Google Shape;327;p38"/>
          <p:cNvSpPr txBox="1"/>
          <p:nvPr/>
        </p:nvSpPr>
        <p:spPr>
          <a:xfrm>
            <a:off x="3863546"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A</a:t>
            </a:r>
            <a:r>
              <a:rPr b="0" i="0" lang="en" sz="1500" u="sng" cap="none" strike="noStrike">
                <a:solidFill>
                  <a:srgbClr val="262626"/>
                </a:solidFill>
                <a:latin typeface="Montserrat"/>
                <a:ea typeface="Montserrat"/>
                <a:cs typeface="Montserrat"/>
                <a:sym typeface="Montserrat"/>
              </a:rPr>
              <a:t>ttainable</a:t>
            </a:r>
            <a:endParaRPr b="0" i="0" sz="1500" u="none" cap="none" strike="noStrike">
              <a:solidFill>
                <a:srgbClr val="262626"/>
              </a:solidFill>
              <a:latin typeface="Montserrat"/>
              <a:ea typeface="Montserrat"/>
              <a:cs typeface="Montserrat"/>
              <a:sym typeface="Montserrat"/>
            </a:endParaRPr>
          </a:p>
        </p:txBody>
      </p:sp>
      <p:sp>
        <p:nvSpPr>
          <p:cNvPr id="328" name="Google Shape;328;p38"/>
          <p:cNvSpPr txBox="1"/>
          <p:nvPr/>
        </p:nvSpPr>
        <p:spPr>
          <a:xfrm>
            <a:off x="3863546" y="2945895"/>
            <a:ext cx="1441800" cy="1126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His </a:t>
            </a:r>
            <a:r>
              <a:rPr b="1" i="0" lang="en" sz="1100" u="none" cap="none" strike="noStrike">
                <a:solidFill>
                  <a:srgbClr val="000000"/>
                </a:solidFill>
                <a:latin typeface="Montserrat"/>
                <a:ea typeface="Montserrat"/>
                <a:cs typeface="Montserrat"/>
                <a:sym typeface="Montserrat"/>
              </a:rPr>
              <a:t>income and expense analysis </a:t>
            </a:r>
            <a:r>
              <a:rPr b="0" i="0" lang="en" sz="1100" u="none" cap="none" strike="noStrike">
                <a:solidFill>
                  <a:srgbClr val="000000"/>
                </a:solidFill>
                <a:latin typeface="Montserrat"/>
                <a:ea typeface="Montserrat"/>
                <a:cs typeface="Montserrat"/>
                <a:sym typeface="Montserrat"/>
              </a:rPr>
              <a:t>show they can realistically save the targeted amount each month.</a:t>
            </a:r>
            <a:endParaRPr sz="1100"/>
          </a:p>
        </p:txBody>
      </p:sp>
      <p:sp>
        <p:nvSpPr>
          <p:cNvPr id="329" name="Google Shape;329;p38"/>
          <p:cNvSpPr/>
          <p:nvPr/>
        </p:nvSpPr>
        <p:spPr>
          <a:xfrm>
            <a:off x="5499700"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30" name="Google Shape;330;p38"/>
          <p:cNvSpPr txBox="1"/>
          <p:nvPr/>
        </p:nvSpPr>
        <p:spPr>
          <a:xfrm>
            <a:off x="5499699"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R</a:t>
            </a:r>
            <a:r>
              <a:rPr b="0" i="0" lang="en" sz="1500" u="sng" cap="none" strike="noStrike">
                <a:solidFill>
                  <a:srgbClr val="262626"/>
                </a:solidFill>
                <a:latin typeface="Montserrat"/>
                <a:ea typeface="Montserrat"/>
                <a:cs typeface="Montserrat"/>
                <a:sym typeface="Montserrat"/>
              </a:rPr>
              <a:t>elevant</a:t>
            </a:r>
            <a:endParaRPr b="0" i="0" sz="1500" u="none" cap="none" strike="noStrike">
              <a:solidFill>
                <a:srgbClr val="262626"/>
              </a:solidFill>
              <a:latin typeface="Montserrat"/>
              <a:ea typeface="Montserrat"/>
              <a:cs typeface="Montserrat"/>
              <a:sym typeface="Montserrat"/>
            </a:endParaRPr>
          </a:p>
        </p:txBody>
      </p:sp>
      <p:sp>
        <p:nvSpPr>
          <p:cNvPr id="331" name="Google Shape;331;p38"/>
          <p:cNvSpPr txBox="1"/>
          <p:nvPr/>
        </p:nvSpPr>
        <p:spPr>
          <a:xfrm>
            <a:off x="5596594" y="2945895"/>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Montserrat"/>
                <a:ea typeface="Montserrat"/>
                <a:cs typeface="Montserrat"/>
                <a:sym typeface="Montserrat"/>
              </a:rPr>
              <a:t>He can cook and beneficial for his extra income</a:t>
            </a:r>
            <a:endParaRPr sz="1100">
              <a:latin typeface="Montserrat"/>
              <a:ea typeface="Montserrat"/>
              <a:cs typeface="Montserrat"/>
              <a:sym typeface="Montserrat"/>
            </a:endParaRPr>
          </a:p>
        </p:txBody>
      </p:sp>
      <p:sp>
        <p:nvSpPr>
          <p:cNvPr id="332" name="Google Shape;332;p38"/>
          <p:cNvSpPr/>
          <p:nvPr/>
        </p:nvSpPr>
        <p:spPr>
          <a:xfrm>
            <a:off x="713585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33" name="Google Shape;333;p38"/>
          <p:cNvSpPr txBox="1"/>
          <p:nvPr/>
        </p:nvSpPr>
        <p:spPr>
          <a:xfrm>
            <a:off x="7135852"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T</a:t>
            </a:r>
            <a:r>
              <a:rPr b="0" i="0" lang="en" sz="1500" u="sng" cap="none" strike="noStrike">
                <a:solidFill>
                  <a:srgbClr val="262626"/>
                </a:solidFill>
                <a:latin typeface="Montserrat"/>
                <a:ea typeface="Montserrat"/>
                <a:cs typeface="Montserrat"/>
                <a:sym typeface="Montserrat"/>
              </a:rPr>
              <a:t>ime-bound</a:t>
            </a:r>
            <a:endParaRPr b="0" i="0" sz="1500" u="none" cap="none" strike="noStrike">
              <a:solidFill>
                <a:srgbClr val="262626"/>
              </a:solidFill>
              <a:latin typeface="Montserrat"/>
              <a:ea typeface="Montserrat"/>
              <a:cs typeface="Montserrat"/>
              <a:sym typeface="Montserrat"/>
            </a:endParaRPr>
          </a:p>
        </p:txBody>
      </p:sp>
      <p:sp>
        <p:nvSpPr>
          <p:cNvPr id="334" name="Google Shape;334;p38"/>
          <p:cNvSpPr txBox="1"/>
          <p:nvPr/>
        </p:nvSpPr>
        <p:spPr>
          <a:xfrm>
            <a:off x="7232822" y="2945895"/>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Montserrat"/>
                <a:ea typeface="Montserrat"/>
                <a:cs typeface="Montserrat"/>
                <a:sym typeface="Montserrat"/>
              </a:rPr>
              <a:t>Setting a specific timeframe of </a:t>
            </a:r>
            <a:r>
              <a:rPr b="1" lang="en" sz="1100">
                <a:latin typeface="Montserrat"/>
                <a:ea typeface="Montserrat"/>
                <a:cs typeface="Montserrat"/>
                <a:sym typeface="Montserrat"/>
              </a:rPr>
              <a:t>24 </a:t>
            </a:r>
            <a:r>
              <a:rPr b="1" i="0" lang="en" sz="1100" u="none" cap="none" strike="noStrike">
                <a:solidFill>
                  <a:srgbClr val="000000"/>
                </a:solidFill>
                <a:latin typeface="Montserrat"/>
                <a:ea typeface="Montserrat"/>
                <a:cs typeface="Montserrat"/>
                <a:sym typeface="Montserrat"/>
              </a:rPr>
              <a:t>months</a:t>
            </a:r>
            <a:r>
              <a:rPr b="0" i="0" lang="en" sz="1100" u="none" cap="none" strike="noStrike">
                <a:solidFill>
                  <a:srgbClr val="000000"/>
                </a:solidFill>
                <a:latin typeface="Montserrat"/>
                <a:ea typeface="Montserrat"/>
                <a:cs typeface="Montserrat"/>
                <a:sym typeface="Montserrat"/>
              </a:rPr>
              <a:t> to achieve the goal</a:t>
            </a:r>
            <a:endParaRPr sz="1100"/>
          </a:p>
        </p:txBody>
      </p:sp>
      <p:grpSp>
        <p:nvGrpSpPr>
          <p:cNvPr id="335" name="Google Shape;335;p38"/>
          <p:cNvGrpSpPr/>
          <p:nvPr/>
        </p:nvGrpSpPr>
        <p:grpSpPr>
          <a:xfrm>
            <a:off x="6318073" y="562168"/>
            <a:ext cx="2259700" cy="413082"/>
            <a:chOff x="696123" y="686209"/>
            <a:chExt cx="2876400" cy="685500"/>
          </a:xfrm>
        </p:grpSpPr>
        <p:sp>
          <p:nvSpPr>
            <p:cNvPr id="336" name="Google Shape;336;p38">
              <a:hlinkClick/>
            </p:cNvPr>
            <p:cNvSpPr/>
            <p:nvPr/>
          </p:nvSpPr>
          <p:spPr>
            <a:xfrm>
              <a:off x="696123" y="686209"/>
              <a:ext cx="2876400" cy="685500"/>
            </a:xfrm>
            <a:prstGeom prst="roundRect">
              <a:avLst>
                <a:gd fmla="val 31259" name="adj"/>
              </a:avLst>
            </a:prstGeom>
            <a:solidFill>
              <a:srgbClr val="FF481D"/>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337" name="Google Shape;337;p38"/>
            <p:cNvSpPr txBox="1"/>
            <p:nvPr/>
          </p:nvSpPr>
          <p:spPr>
            <a:xfrm>
              <a:off x="740228" y="812431"/>
              <a:ext cx="2788200" cy="47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latin typeface="Montserrat"/>
                  <a:ea typeface="Montserrat"/>
                  <a:cs typeface="Montserrat"/>
                  <a:sym typeface="Montserrat"/>
                </a:rPr>
                <a:t>EXAMPLE</a:t>
              </a:r>
              <a:endParaRPr sz="1100"/>
            </a:p>
          </p:txBody>
        </p:sp>
      </p:grpSp>
      <p:sp>
        <p:nvSpPr>
          <p:cNvPr id="338" name="Google Shape;338;p38"/>
          <p:cNvSpPr txBox="1"/>
          <p:nvPr/>
        </p:nvSpPr>
        <p:spPr>
          <a:xfrm>
            <a:off x="601111" y="1571846"/>
            <a:ext cx="8092800" cy="51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 sz="1200">
                <a:latin typeface="Montserrat"/>
                <a:ea typeface="Montserrat"/>
                <a:cs typeface="Montserrat"/>
                <a:sym typeface="Montserrat"/>
              </a:rPr>
              <a:t>Ali’s </a:t>
            </a:r>
            <a:r>
              <a:rPr b="1" i="0" lang="en" sz="1200" u="none" cap="none" strike="noStrike">
                <a:solidFill>
                  <a:srgbClr val="000000"/>
                </a:solidFill>
                <a:latin typeface="Montserrat"/>
                <a:ea typeface="Montserrat"/>
                <a:cs typeface="Montserrat"/>
                <a:sym typeface="Montserrat"/>
              </a:rPr>
              <a:t>saving goal:</a:t>
            </a:r>
            <a:endParaRPr sz="1100"/>
          </a:p>
          <a:p>
            <a:pPr indent="0" lvl="0" marL="0" marR="0" rtl="0" algn="l">
              <a:lnSpc>
                <a:spcPct val="100000"/>
              </a:lnSpc>
              <a:spcBef>
                <a:spcPts val="500"/>
              </a:spcBef>
              <a:spcAft>
                <a:spcPts val="500"/>
              </a:spcAft>
              <a:buNone/>
            </a:pPr>
            <a:r>
              <a:rPr b="0" i="0" lang="en" sz="1200" u="none" cap="none" strike="noStrike">
                <a:solidFill>
                  <a:srgbClr val="000000"/>
                </a:solidFill>
                <a:latin typeface="Montserrat"/>
                <a:ea typeface="Montserrat"/>
                <a:cs typeface="Montserrat"/>
                <a:sym typeface="Montserrat"/>
              </a:rPr>
              <a:t>Save $15,000 </a:t>
            </a:r>
            <a:r>
              <a:rPr lang="en" sz="1200">
                <a:latin typeface="Montserrat"/>
                <a:ea typeface="Montserrat"/>
                <a:cs typeface="Montserrat"/>
                <a:sym typeface="Montserrat"/>
              </a:rPr>
              <a:t>BND </a:t>
            </a:r>
            <a:r>
              <a:rPr b="0" i="0" lang="en" sz="1200" u="none" cap="none" strike="noStrike">
                <a:solidFill>
                  <a:srgbClr val="000000"/>
                </a:solidFill>
                <a:latin typeface="Montserrat"/>
                <a:ea typeface="Montserrat"/>
                <a:cs typeface="Montserrat"/>
                <a:sym typeface="Montserrat"/>
              </a:rPr>
              <a:t>in the next </a:t>
            </a:r>
            <a:r>
              <a:rPr lang="en" sz="1200">
                <a:latin typeface="Montserrat"/>
                <a:ea typeface="Montserrat"/>
                <a:cs typeface="Montserrat"/>
                <a:sym typeface="Montserrat"/>
              </a:rPr>
              <a:t>2 years (after he retires) to start a small business.</a:t>
            </a:r>
            <a:endParaRPr sz="1100"/>
          </a:p>
        </p:txBody>
      </p:sp>
      <p:sp>
        <p:nvSpPr>
          <p:cNvPr id="339" name="Google Shape;339;p38"/>
          <p:cNvSpPr txBox="1"/>
          <p:nvPr/>
        </p:nvSpPr>
        <p:spPr>
          <a:xfrm>
            <a:off x="601109" y="2130577"/>
            <a:ext cx="7976400" cy="2409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500"/>
              </a:spcAft>
              <a:buNone/>
            </a:pPr>
            <a:r>
              <a:rPr b="1" i="0" lang="en" sz="1200" u="none" cap="none" strike="noStrike">
                <a:solidFill>
                  <a:srgbClr val="000000"/>
                </a:solidFill>
                <a:latin typeface="Montserrat"/>
                <a:ea typeface="Montserrat"/>
                <a:cs typeface="Montserrat"/>
                <a:sym typeface="Montserrat"/>
              </a:rPr>
              <a:t>Why is it SMART?</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3" name="Shape 343"/>
        <p:cNvGrpSpPr/>
        <p:nvPr/>
      </p:nvGrpSpPr>
      <p:grpSpPr>
        <a:xfrm>
          <a:off x="0" y="0"/>
          <a:ext cx="0" cy="0"/>
          <a:chOff x="0" y="0"/>
          <a:chExt cx="0" cy="0"/>
        </a:xfrm>
      </p:grpSpPr>
      <p:sp>
        <p:nvSpPr>
          <p:cNvPr id="344" name="Google Shape;344;p39"/>
          <p:cNvSpPr txBox="1"/>
          <p:nvPr/>
        </p:nvSpPr>
        <p:spPr>
          <a:xfrm>
            <a:off x="376050" y="982075"/>
            <a:ext cx="8391900" cy="3795000"/>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lang="en" sz="1800">
                <a:solidFill>
                  <a:schemeClr val="dk1"/>
                </a:solidFill>
                <a:latin typeface="Montserrat"/>
                <a:ea typeface="Montserrat"/>
                <a:cs typeface="Montserrat"/>
                <a:sym typeface="Montserrat"/>
              </a:rPr>
              <a:t>Definition</a:t>
            </a:r>
            <a:endParaRPr b="1" sz="18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lang="en" sz="1500">
                <a:solidFill>
                  <a:schemeClr val="dk1"/>
                </a:solidFill>
                <a:latin typeface="Montserrat"/>
                <a:ea typeface="Montserrat"/>
                <a:cs typeface="Montserrat"/>
                <a:sym typeface="Montserrat"/>
              </a:rPr>
              <a:t>A financial health check is a way of assessing how well an individual or organization is doing financially. It involves looking at </a:t>
            </a:r>
            <a:r>
              <a:rPr b="1" lang="en" sz="1500">
                <a:solidFill>
                  <a:schemeClr val="dk1"/>
                </a:solidFill>
                <a:latin typeface="Montserrat"/>
                <a:ea typeface="Montserrat"/>
                <a:cs typeface="Montserrat"/>
                <a:sym typeface="Montserrat"/>
              </a:rPr>
              <a:t>money management</a:t>
            </a:r>
            <a:r>
              <a:rPr lang="en" sz="1500">
                <a:solidFill>
                  <a:schemeClr val="dk1"/>
                </a:solidFill>
                <a:latin typeface="Montserrat"/>
                <a:ea typeface="Montserrat"/>
                <a:cs typeface="Montserrat"/>
                <a:sym typeface="Montserrat"/>
              </a:rPr>
              <a:t>, </a:t>
            </a:r>
            <a:r>
              <a:rPr b="1" lang="en" sz="1500">
                <a:solidFill>
                  <a:schemeClr val="dk1"/>
                </a:solidFill>
                <a:latin typeface="Montserrat"/>
                <a:ea typeface="Montserrat"/>
                <a:cs typeface="Montserrat"/>
                <a:sym typeface="Montserrat"/>
              </a:rPr>
              <a:t>income</a:t>
            </a:r>
            <a:r>
              <a:rPr lang="en" sz="1500">
                <a:solidFill>
                  <a:schemeClr val="dk1"/>
                </a:solidFill>
                <a:latin typeface="Montserrat"/>
                <a:ea typeface="Montserrat"/>
                <a:cs typeface="Montserrat"/>
                <a:sym typeface="Montserrat"/>
              </a:rPr>
              <a:t>, </a:t>
            </a:r>
            <a:r>
              <a:rPr b="1" lang="en" sz="1500">
                <a:solidFill>
                  <a:schemeClr val="dk1"/>
                </a:solidFill>
                <a:latin typeface="Montserrat"/>
                <a:ea typeface="Montserrat"/>
                <a:cs typeface="Montserrat"/>
                <a:sym typeface="Montserrat"/>
              </a:rPr>
              <a:t>spending</a:t>
            </a:r>
            <a:r>
              <a:rPr lang="en" sz="1500">
                <a:solidFill>
                  <a:schemeClr val="dk1"/>
                </a:solidFill>
                <a:latin typeface="Montserrat"/>
                <a:ea typeface="Montserrat"/>
                <a:cs typeface="Montserrat"/>
                <a:sym typeface="Montserrat"/>
              </a:rPr>
              <a:t>, </a:t>
            </a:r>
            <a:r>
              <a:rPr b="1" lang="en" sz="1500">
                <a:solidFill>
                  <a:schemeClr val="dk1"/>
                </a:solidFill>
                <a:latin typeface="Montserrat"/>
                <a:ea typeface="Montserrat"/>
                <a:cs typeface="Montserrat"/>
                <a:sym typeface="Montserrat"/>
              </a:rPr>
              <a:t>savings</a:t>
            </a:r>
            <a:r>
              <a:rPr lang="en" sz="1500">
                <a:solidFill>
                  <a:schemeClr val="dk1"/>
                </a:solidFill>
                <a:latin typeface="Montserrat"/>
                <a:ea typeface="Montserrat"/>
                <a:cs typeface="Montserrat"/>
                <a:sym typeface="Montserrat"/>
              </a:rPr>
              <a:t>, </a:t>
            </a:r>
            <a:r>
              <a:rPr b="1" lang="en" sz="1500">
                <a:solidFill>
                  <a:schemeClr val="dk1"/>
                </a:solidFill>
                <a:latin typeface="Montserrat"/>
                <a:ea typeface="Montserrat"/>
                <a:cs typeface="Montserrat"/>
                <a:sym typeface="Montserrat"/>
              </a:rPr>
              <a:t>investments</a:t>
            </a:r>
            <a:r>
              <a:rPr lang="en" sz="1500">
                <a:solidFill>
                  <a:schemeClr val="dk1"/>
                </a:solidFill>
                <a:latin typeface="Montserrat"/>
                <a:ea typeface="Montserrat"/>
                <a:cs typeface="Montserrat"/>
                <a:sym typeface="Montserrat"/>
              </a:rPr>
              <a:t>, </a:t>
            </a:r>
            <a:r>
              <a:rPr b="1" lang="en" sz="1500">
                <a:solidFill>
                  <a:schemeClr val="dk1"/>
                </a:solidFill>
                <a:latin typeface="Montserrat"/>
                <a:ea typeface="Montserrat"/>
                <a:cs typeface="Montserrat"/>
                <a:sym typeface="Montserrat"/>
              </a:rPr>
              <a:t>debts</a:t>
            </a:r>
            <a:r>
              <a:rPr lang="en" sz="1500">
                <a:solidFill>
                  <a:schemeClr val="dk1"/>
                </a:solidFill>
                <a:latin typeface="Montserrat"/>
                <a:ea typeface="Montserrat"/>
                <a:cs typeface="Montserrat"/>
                <a:sym typeface="Montserrat"/>
              </a:rPr>
              <a:t>, and </a:t>
            </a:r>
            <a:r>
              <a:rPr b="1" lang="en" sz="1500">
                <a:solidFill>
                  <a:schemeClr val="dk1"/>
                </a:solidFill>
                <a:latin typeface="Montserrat"/>
                <a:ea typeface="Montserrat"/>
                <a:cs typeface="Montserrat"/>
                <a:sym typeface="Montserrat"/>
              </a:rPr>
              <a:t>overall financial habits</a:t>
            </a:r>
            <a:r>
              <a:rPr lang="en" sz="1500">
                <a:solidFill>
                  <a:schemeClr val="dk1"/>
                </a:solidFill>
                <a:latin typeface="Montserrat"/>
                <a:ea typeface="Montserrat"/>
                <a:cs typeface="Montserrat"/>
                <a:sym typeface="Montserrat"/>
              </a:rPr>
              <a:t> to understand their overall financial well-being.</a:t>
            </a:r>
            <a:endParaRPr sz="15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t/>
            </a:r>
            <a:endParaRPr b="1" sz="13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b="1" lang="en" sz="1800">
                <a:solidFill>
                  <a:schemeClr val="dk1"/>
                </a:solidFill>
                <a:latin typeface="Montserrat"/>
                <a:ea typeface="Montserrat"/>
                <a:cs typeface="Montserrat"/>
                <a:sym typeface="Montserrat"/>
              </a:rPr>
              <a:t>Benefits</a:t>
            </a:r>
            <a:endParaRPr b="1" sz="18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lang="en" sz="1500">
                <a:solidFill>
                  <a:schemeClr val="dk1"/>
                </a:solidFill>
                <a:latin typeface="Montserrat"/>
                <a:ea typeface="Montserrat"/>
                <a:cs typeface="Montserrat"/>
                <a:sym typeface="Montserrat"/>
              </a:rPr>
              <a:t>Regular financial health checks are important for individuals and businesses alike. They help identify </a:t>
            </a:r>
            <a:r>
              <a:rPr b="1" lang="en" sz="1500">
                <a:solidFill>
                  <a:schemeClr val="dk1"/>
                </a:solidFill>
                <a:latin typeface="Montserrat"/>
                <a:ea typeface="Montserrat"/>
                <a:cs typeface="Montserrat"/>
                <a:sym typeface="Montserrat"/>
              </a:rPr>
              <a:t>areas that need attention, prevent financial crises,</a:t>
            </a:r>
            <a:r>
              <a:rPr lang="en" sz="1500">
                <a:solidFill>
                  <a:schemeClr val="dk1"/>
                </a:solidFill>
                <a:latin typeface="Montserrat"/>
                <a:ea typeface="Montserrat"/>
                <a:cs typeface="Montserrat"/>
                <a:sym typeface="Montserrat"/>
              </a:rPr>
              <a:t> and </a:t>
            </a:r>
            <a:r>
              <a:rPr b="1" lang="en" sz="1500">
                <a:solidFill>
                  <a:schemeClr val="dk1"/>
                </a:solidFill>
                <a:latin typeface="Montserrat"/>
                <a:ea typeface="Montserrat"/>
                <a:cs typeface="Montserrat"/>
                <a:sym typeface="Montserrat"/>
              </a:rPr>
              <a:t>allow for adjustments to financial plans as circumstances change</a:t>
            </a:r>
            <a:endParaRPr b="0" i="0" sz="1500" u="none" cap="none" strike="noStrike">
              <a:solidFill>
                <a:schemeClr val="dk1"/>
              </a:solidFill>
              <a:latin typeface="League Gothic"/>
              <a:ea typeface="League Gothic"/>
              <a:cs typeface="League Gothic"/>
              <a:sym typeface="League Gothic"/>
            </a:endParaRPr>
          </a:p>
        </p:txBody>
      </p:sp>
      <p:sp>
        <p:nvSpPr>
          <p:cNvPr id="345" name="Google Shape;345;p39"/>
          <p:cNvSpPr txBox="1"/>
          <p:nvPr/>
        </p:nvSpPr>
        <p:spPr>
          <a:xfrm>
            <a:off x="365300" y="233800"/>
            <a:ext cx="45153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Calibri"/>
                <a:ea typeface="Calibri"/>
                <a:cs typeface="Calibri"/>
                <a:sym typeface="Calibri"/>
              </a:rPr>
              <a:t>FINANCIAL HEALTH CHECK (FHC)</a:t>
            </a:r>
            <a:endParaRPr b="1" sz="25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9" name="Shape 349"/>
        <p:cNvGrpSpPr/>
        <p:nvPr/>
      </p:nvGrpSpPr>
      <p:grpSpPr>
        <a:xfrm>
          <a:off x="0" y="0"/>
          <a:ext cx="0" cy="0"/>
          <a:chOff x="0" y="0"/>
          <a:chExt cx="0" cy="0"/>
        </a:xfrm>
      </p:grpSpPr>
      <p:sp>
        <p:nvSpPr>
          <p:cNvPr id="350" name="Google Shape;350;p40"/>
          <p:cNvSpPr txBox="1"/>
          <p:nvPr/>
        </p:nvSpPr>
        <p:spPr>
          <a:xfrm>
            <a:off x="-204883" y="989057"/>
            <a:ext cx="6596100" cy="28587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0" i="0" lang="en" sz="7100" u="none" cap="none" strike="noStrike">
                <a:solidFill>
                  <a:srgbClr val="FFFFFF"/>
                </a:solidFill>
                <a:latin typeface="League Gothic"/>
                <a:ea typeface="League Gothic"/>
                <a:cs typeface="League Gothic"/>
                <a:sym typeface="League Gothic"/>
              </a:rPr>
              <a:t>‘ARE YOU </a:t>
            </a:r>
            <a:endParaRPr sz="700"/>
          </a:p>
          <a:p>
            <a:pPr indent="0" lvl="0" marL="0" marR="0" rtl="0" algn="ctr">
              <a:lnSpc>
                <a:spcPct val="109997"/>
              </a:lnSpc>
              <a:spcBef>
                <a:spcPts val="0"/>
              </a:spcBef>
              <a:spcAft>
                <a:spcPts val="0"/>
              </a:spcAft>
              <a:buNone/>
            </a:pPr>
            <a:r>
              <a:rPr b="0" i="0" lang="en" sz="7100" u="none" cap="none" strike="noStrike">
                <a:solidFill>
                  <a:srgbClr val="FFFFFF"/>
                </a:solidFill>
                <a:latin typeface="League Gothic"/>
                <a:ea typeface="League Gothic"/>
                <a:cs typeface="League Gothic"/>
                <a:sym typeface="League Gothic"/>
              </a:rPr>
              <a:t>FINANCIALLY HEALTHY?’</a:t>
            </a:r>
            <a:endParaRPr sz="700"/>
          </a:p>
          <a:p>
            <a:pPr indent="0" lvl="0" marL="0" marR="0" rtl="0" algn="just">
              <a:lnSpc>
                <a:spcPct val="41597"/>
              </a:lnSpc>
              <a:spcBef>
                <a:spcPts val="0"/>
              </a:spcBef>
              <a:spcAft>
                <a:spcPts val="0"/>
              </a:spcAft>
              <a:buNone/>
            </a:pPr>
            <a:r>
              <a:t/>
            </a:r>
            <a:endParaRPr b="0" i="0" sz="7100" u="none" cap="none" strike="noStrike">
              <a:solidFill>
                <a:srgbClr val="FFFFFF"/>
              </a:solidFill>
              <a:latin typeface="League Gothic"/>
              <a:ea typeface="League Gothic"/>
              <a:cs typeface="League Gothic"/>
              <a:sym typeface="League Gothic"/>
            </a:endParaRPr>
          </a:p>
        </p:txBody>
      </p:sp>
      <p:sp>
        <p:nvSpPr>
          <p:cNvPr id="351" name="Google Shape;351;p40"/>
          <p:cNvSpPr/>
          <p:nvPr/>
        </p:nvSpPr>
        <p:spPr>
          <a:xfrm>
            <a:off x="6296102" y="-175464"/>
            <a:ext cx="3052591" cy="4227084"/>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
        <p:nvSpPr>
          <p:cNvPr id="352" name="Google Shape;352;p40"/>
          <p:cNvSpPr/>
          <p:nvPr/>
        </p:nvSpPr>
        <p:spPr>
          <a:xfrm>
            <a:off x="-204882" y="3895725"/>
            <a:ext cx="9544200" cy="1419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a:t>LET’S DO FINANCIAL HEALTH CHECK TO SEE IF YOU ARE FINANCIALLY READY TO START A BUSINESS</a:t>
            </a:r>
            <a:endParaRPr/>
          </a:p>
        </p:txBody>
      </p:sp>
      <p:sp>
        <p:nvSpPr>
          <p:cNvPr id="353" name="Google Shape;353;p40"/>
          <p:cNvSpPr/>
          <p:nvPr/>
        </p:nvSpPr>
        <p:spPr>
          <a:xfrm>
            <a:off x="5210252" y="514350"/>
            <a:ext cx="2152800" cy="57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4" name="Google Shape;354;p40"/>
          <p:cNvSpPr txBox="1"/>
          <p:nvPr/>
        </p:nvSpPr>
        <p:spPr>
          <a:xfrm>
            <a:off x="0" y="4244647"/>
            <a:ext cx="7595400" cy="107700"/>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1"/>
          <p:cNvSpPr/>
          <p:nvPr/>
        </p:nvSpPr>
        <p:spPr>
          <a:xfrm>
            <a:off x="-180975" y="-127460"/>
            <a:ext cx="4219575" cy="5438775"/>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0" name="Google Shape;360;p41"/>
          <p:cNvSpPr/>
          <p:nvPr/>
        </p:nvSpPr>
        <p:spPr>
          <a:xfrm>
            <a:off x="-185126" y="-127460"/>
            <a:ext cx="4223726" cy="1407445"/>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36" l="0" r="0" t="-62536"/>
            </a:stretch>
          </a:blipFill>
          <a:ln>
            <a:noFill/>
          </a:ln>
        </p:spPr>
      </p:sp>
      <p:sp>
        <p:nvSpPr>
          <p:cNvPr id="361" name="Google Shape;361;p41"/>
          <p:cNvSpPr txBox="1"/>
          <p:nvPr/>
        </p:nvSpPr>
        <p:spPr>
          <a:xfrm>
            <a:off x="327436" y="1515554"/>
            <a:ext cx="3198600" cy="3309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 sz="5000">
                <a:solidFill>
                  <a:srgbClr val="FFFFFF"/>
                </a:solidFill>
                <a:latin typeface="League Gothic"/>
                <a:ea typeface="League Gothic"/>
                <a:cs typeface="League Gothic"/>
                <a:sym typeface="League Gothic"/>
              </a:rPr>
              <a:t>COMPONENTS OF</a:t>
            </a:r>
            <a:endParaRPr sz="5000">
              <a:solidFill>
                <a:srgbClr val="FFFFFF"/>
              </a:solidFill>
              <a:latin typeface="League Gothic"/>
              <a:ea typeface="League Gothic"/>
              <a:cs typeface="League Gothic"/>
              <a:sym typeface="League Gothic"/>
            </a:endParaRPr>
          </a:p>
          <a:p>
            <a:pPr indent="0" lvl="0" marL="0" marR="0" rtl="0" algn="l">
              <a:lnSpc>
                <a:spcPct val="110000"/>
              </a:lnSpc>
              <a:spcBef>
                <a:spcPts val="0"/>
              </a:spcBef>
              <a:spcAft>
                <a:spcPts val="0"/>
              </a:spcAft>
              <a:buNone/>
            </a:pPr>
            <a:r>
              <a:rPr lang="en" sz="5000">
                <a:solidFill>
                  <a:srgbClr val="FFFFFF"/>
                </a:solidFill>
                <a:latin typeface="League Gothic"/>
                <a:ea typeface="League Gothic"/>
                <a:cs typeface="League Gothic"/>
                <a:sym typeface="League Gothic"/>
              </a:rPr>
              <a:t>FINANCIAL HEALTH </a:t>
            </a:r>
            <a:endParaRPr sz="5000">
              <a:solidFill>
                <a:srgbClr val="FFFFFF"/>
              </a:solidFill>
              <a:latin typeface="League Gothic"/>
              <a:ea typeface="League Gothic"/>
              <a:cs typeface="League Gothic"/>
              <a:sym typeface="League Gothic"/>
            </a:endParaRPr>
          </a:p>
          <a:p>
            <a:pPr indent="0" lvl="0" marL="0" marR="0" rtl="0" algn="l">
              <a:lnSpc>
                <a:spcPct val="110000"/>
              </a:lnSpc>
              <a:spcBef>
                <a:spcPts val="0"/>
              </a:spcBef>
              <a:spcAft>
                <a:spcPts val="0"/>
              </a:spcAft>
              <a:buNone/>
            </a:pPr>
            <a:r>
              <a:rPr lang="en" sz="5000">
                <a:solidFill>
                  <a:srgbClr val="FFFFFF"/>
                </a:solidFill>
                <a:latin typeface="League Gothic"/>
                <a:ea typeface="League Gothic"/>
                <a:cs typeface="League Gothic"/>
                <a:sym typeface="League Gothic"/>
              </a:rPr>
              <a:t>CHECK</a:t>
            </a:r>
            <a:endParaRPr sz="5000">
              <a:solidFill>
                <a:srgbClr val="FFFFFF"/>
              </a:solidFill>
              <a:latin typeface="League Gothic"/>
              <a:ea typeface="League Gothic"/>
              <a:cs typeface="League Gothic"/>
              <a:sym typeface="League Gothic"/>
            </a:endParaRPr>
          </a:p>
        </p:txBody>
      </p:sp>
      <p:sp>
        <p:nvSpPr>
          <p:cNvPr id="362" name="Google Shape;362;p41"/>
          <p:cNvSpPr txBox="1"/>
          <p:nvPr/>
        </p:nvSpPr>
        <p:spPr>
          <a:xfrm>
            <a:off x="4762986" y="1974090"/>
            <a:ext cx="4297230" cy="50101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600" u="none" cap="none" strike="noStrike">
                <a:solidFill>
                  <a:srgbClr val="FF3131"/>
                </a:solidFill>
                <a:latin typeface="Montserrat"/>
                <a:ea typeface="Montserrat"/>
                <a:cs typeface="Montserrat"/>
                <a:sym typeface="Montserrat"/>
              </a:rPr>
              <a:t>ASSETS</a:t>
            </a:r>
            <a:endParaRPr sz="700"/>
          </a:p>
          <a:p>
            <a:pPr indent="-165100" lvl="1" marL="342900" marR="0" rtl="0" algn="l">
              <a:lnSpc>
                <a:spcPct val="120000"/>
              </a:lnSpc>
              <a:spcBef>
                <a:spcPts val="0"/>
              </a:spcBef>
              <a:spcAft>
                <a:spcPts val="0"/>
              </a:spcAft>
              <a:buClr>
                <a:srgbClr val="2C341F"/>
              </a:buClr>
              <a:buSzPts val="1600"/>
              <a:buFont typeface="Arial"/>
              <a:buChar char="•"/>
            </a:pPr>
            <a:r>
              <a:rPr b="1" i="0" lang="en" sz="1600" u="none" cap="none" strike="noStrike">
                <a:solidFill>
                  <a:srgbClr val="2C341F"/>
                </a:solidFill>
                <a:latin typeface="Montserrat"/>
                <a:ea typeface="Montserrat"/>
                <a:cs typeface="Montserrat"/>
                <a:sym typeface="Montserrat"/>
              </a:rPr>
              <a:t>EVERYTHING THAT YOU OWN</a:t>
            </a:r>
            <a:endParaRPr sz="700"/>
          </a:p>
        </p:txBody>
      </p:sp>
      <p:sp>
        <p:nvSpPr>
          <p:cNvPr id="363" name="Google Shape;363;p41"/>
          <p:cNvSpPr txBox="1"/>
          <p:nvPr/>
        </p:nvSpPr>
        <p:spPr>
          <a:xfrm>
            <a:off x="4762986" y="3211744"/>
            <a:ext cx="4297230" cy="50101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600" u="none" cap="none" strike="noStrike">
                <a:solidFill>
                  <a:srgbClr val="FF3131"/>
                </a:solidFill>
                <a:latin typeface="Montserrat"/>
                <a:ea typeface="Montserrat"/>
                <a:cs typeface="Montserrat"/>
                <a:sym typeface="Montserrat"/>
              </a:rPr>
              <a:t>LIABILITIES</a:t>
            </a:r>
            <a:endParaRPr sz="700"/>
          </a:p>
          <a:p>
            <a:pPr indent="-165100" lvl="1" marL="342900" marR="0" rtl="0" algn="l">
              <a:lnSpc>
                <a:spcPct val="120000"/>
              </a:lnSpc>
              <a:spcBef>
                <a:spcPts val="0"/>
              </a:spcBef>
              <a:spcAft>
                <a:spcPts val="0"/>
              </a:spcAft>
              <a:buClr>
                <a:srgbClr val="2C341F"/>
              </a:buClr>
              <a:buSzPts val="1600"/>
              <a:buFont typeface="Arial"/>
              <a:buChar char="•"/>
            </a:pPr>
            <a:r>
              <a:rPr b="1" i="0" lang="en" sz="1600" u="none" cap="none" strike="noStrike">
                <a:solidFill>
                  <a:srgbClr val="2C341F"/>
                </a:solidFill>
                <a:latin typeface="Montserrat"/>
                <a:ea typeface="Montserrat"/>
                <a:cs typeface="Montserrat"/>
                <a:sym typeface="Montserrat"/>
              </a:rPr>
              <a:t>EVERYTHING THAT YOU OWE</a:t>
            </a:r>
            <a:endParaRPr sz="700"/>
          </a:p>
        </p:txBody>
      </p:sp>
      <p:sp>
        <p:nvSpPr>
          <p:cNvPr id="364" name="Google Shape;364;p41"/>
          <p:cNvSpPr/>
          <p:nvPr/>
        </p:nvSpPr>
        <p:spPr>
          <a:xfrm>
            <a:off x="4762986" y="514350"/>
            <a:ext cx="5165670" cy="5715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2"/>
          <p:cNvSpPr/>
          <p:nvPr/>
        </p:nvSpPr>
        <p:spPr>
          <a:xfrm>
            <a:off x="-31875" y="-127450"/>
            <a:ext cx="9186600" cy="13557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0" name="Google Shape;370;p42"/>
          <p:cNvSpPr/>
          <p:nvPr/>
        </p:nvSpPr>
        <p:spPr>
          <a:xfrm>
            <a:off x="-31875" y="-127450"/>
            <a:ext cx="9186603" cy="809281"/>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27" l="0" r="0" t="-62536"/>
            </a:stretch>
          </a:blipFill>
          <a:ln>
            <a:noFill/>
          </a:ln>
        </p:spPr>
      </p:sp>
      <p:sp>
        <p:nvSpPr>
          <p:cNvPr id="371" name="Google Shape;371;p42"/>
          <p:cNvSpPr txBox="1"/>
          <p:nvPr/>
        </p:nvSpPr>
        <p:spPr>
          <a:xfrm>
            <a:off x="515700" y="713725"/>
            <a:ext cx="9864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ASSETS</a:t>
            </a:r>
            <a:endParaRPr sz="100"/>
          </a:p>
        </p:txBody>
      </p:sp>
      <p:sp>
        <p:nvSpPr>
          <p:cNvPr id="372" name="Google Shape;372;p42"/>
          <p:cNvSpPr txBox="1"/>
          <p:nvPr/>
        </p:nvSpPr>
        <p:spPr>
          <a:xfrm>
            <a:off x="0" y="1363350"/>
            <a:ext cx="2017800" cy="20256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House</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Land</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Motor Vehicle</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Home Contents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Managed Investments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TAP + SCP / SPK</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Cash Savings</a:t>
            </a:r>
            <a:endParaRPr b="1">
              <a:solidFill>
                <a:srgbClr val="2C341F"/>
              </a:solidFill>
              <a:latin typeface="Montserrat"/>
              <a:ea typeface="Montserrat"/>
              <a:cs typeface="Montserrat"/>
              <a:sym typeface="Montserrat"/>
            </a:endParaRPr>
          </a:p>
        </p:txBody>
      </p:sp>
      <p:sp>
        <p:nvSpPr>
          <p:cNvPr id="373" name="Google Shape;373;p42"/>
          <p:cNvSpPr txBox="1"/>
          <p:nvPr/>
        </p:nvSpPr>
        <p:spPr>
          <a:xfrm>
            <a:off x="2380850" y="713725"/>
            <a:ext cx="15426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LIABILITIES</a:t>
            </a:r>
            <a:endParaRPr sz="3500"/>
          </a:p>
        </p:txBody>
      </p:sp>
      <p:sp>
        <p:nvSpPr>
          <p:cNvPr id="374" name="Google Shape;374;p42"/>
          <p:cNvSpPr txBox="1"/>
          <p:nvPr/>
        </p:nvSpPr>
        <p:spPr>
          <a:xfrm>
            <a:off x="2103501" y="1363350"/>
            <a:ext cx="2097300" cy="15084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House Loan</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Car Loan</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Renovation Loan</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Personal Loan</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Credit Card</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Other Loans</a:t>
            </a:r>
            <a:endParaRPr b="1">
              <a:solidFill>
                <a:srgbClr val="2C341F"/>
              </a:solidFill>
              <a:latin typeface="Montserrat"/>
              <a:ea typeface="Montserrat"/>
              <a:cs typeface="Montserrat"/>
              <a:sym typeface="Montserrat"/>
            </a:endParaRPr>
          </a:p>
        </p:txBody>
      </p:sp>
      <p:sp>
        <p:nvSpPr>
          <p:cNvPr id="375" name="Google Shape;375;p42"/>
          <p:cNvSpPr txBox="1"/>
          <p:nvPr/>
        </p:nvSpPr>
        <p:spPr>
          <a:xfrm>
            <a:off x="4572000" y="713725"/>
            <a:ext cx="22605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MONTHLY INCOME</a:t>
            </a:r>
            <a:endParaRPr sz="3500"/>
          </a:p>
        </p:txBody>
      </p:sp>
      <p:sp>
        <p:nvSpPr>
          <p:cNvPr id="376" name="Google Shape;376;p42"/>
          <p:cNvSpPr txBox="1"/>
          <p:nvPr/>
        </p:nvSpPr>
        <p:spPr>
          <a:xfrm>
            <a:off x="4509200" y="1373125"/>
            <a:ext cx="2158200" cy="15084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Employment Salary</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Investment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Allowances (SPK, SCP)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Business </a:t>
            </a:r>
            <a:endParaRPr b="1" sz="1100">
              <a:solidFill>
                <a:srgbClr val="2C341F"/>
              </a:solidFill>
              <a:latin typeface="Montserrat"/>
              <a:ea typeface="Montserrat"/>
              <a:cs typeface="Montserrat"/>
              <a:sym typeface="Montserrat"/>
            </a:endParaRPr>
          </a:p>
        </p:txBody>
      </p:sp>
      <p:sp>
        <p:nvSpPr>
          <p:cNvPr id="377" name="Google Shape;377;p42"/>
          <p:cNvSpPr txBox="1"/>
          <p:nvPr/>
        </p:nvSpPr>
        <p:spPr>
          <a:xfrm>
            <a:off x="7247550" y="713725"/>
            <a:ext cx="13413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EXPENSES</a:t>
            </a:r>
            <a:endParaRPr sz="3500"/>
          </a:p>
        </p:txBody>
      </p:sp>
      <p:sp>
        <p:nvSpPr>
          <p:cNvPr id="378" name="Google Shape;378;p42"/>
          <p:cNvSpPr txBox="1"/>
          <p:nvPr/>
        </p:nvSpPr>
        <p:spPr>
          <a:xfrm>
            <a:off x="6612700" y="1373125"/>
            <a:ext cx="2466300" cy="38358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Regular Savings</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Monthly Loans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Groceries &amp; Utilities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Phone Bilss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Family Support</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Education Fees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Transportation</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Subscription (Membership, Netflix, etc)</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Personal Leisure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Insurance Premiums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Other Expenses (Maid, Pets)</a:t>
            </a:r>
            <a:endParaRPr>
              <a:solidFill>
                <a:schemeClr val="dk1"/>
              </a:solidFill>
            </a:endParaRPr>
          </a:p>
          <a:p>
            <a:pPr indent="0" lvl="0" marL="0" rtl="0" algn="l">
              <a:lnSpc>
                <a:spcPct val="120000"/>
              </a:lnSpc>
              <a:spcBef>
                <a:spcPts val="0"/>
              </a:spcBef>
              <a:spcAft>
                <a:spcPts val="0"/>
              </a:spcAft>
              <a:buNone/>
            </a:pPr>
            <a:r>
              <a:t/>
            </a:r>
            <a:endParaRPr b="1">
              <a:solidFill>
                <a:srgbClr val="2C341F"/>
              </a:solidFill>
              <a:latin typeface="Montserrat"/>
              <a:ea typeface="Montserrat"/>
              <a:cs typeface="Montserrat"/>
              <a:sym typeface="Montserrat"/>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3"/>
          <p:cNvSpPr/>
          <p:nvPr/>
        </p:nvSpPr>
        <p:spPr>
          <a:xfrm>
            <a:off x="-180975" y="-127460"/>
            <a:ext cx="4219575" cy="5438775"/>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4" name="Google Shape;384;p43"/>
          <p:cNvSpPr/>
          <p:nvPr/>
        </p:nvSpPr>
        <p:spPr>
          <a:xfrm>
            <a:off x="-185126" y="-127460"/>
            <a:ext cx="4223726" cy="1407445"/>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36" l="0" r="0" t="-62536"/>
            </a:stretch>
          </a:blipFill>
          <a:ln>
            <a:noFill/>
          </a:ln>
        </p:spPr>
      </p:sp>
      <p:sp>
        <p:nvSpPr>
          <p:cNvPr id="385" name="Google Shape;385;p43"/>
          <p:cNvSpPr txBox="1"/>
          <p:nvPr/>
        </p:nvSpPr>
        <p:spPr>
          <a:xfrm>
            <a:off x="327474" y="1895079"/>
            <a:ext cx="3198527" cy="210661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5000" u="none" cap="none" strike="noStrike">
                <a:solidFill>
                  <a:srgbClr val="FFFFFF"/>
                </a:solidFill>
                <a:latin typeface="League Gothic"/>
                <a:ea typeface="League Gothic"/>
                <a:cs typeface="League Gothic"/>
                <a:sym typeface="League Gothic"/>
              </a:rPr>
              <a:t>UNDERSTANDING YOUR PERSONAL FINANCES</a:t>
            </a:r>
            <a:endParaRPr sz="700"/>
          </a:p>
        </p:txBody>
      </p:sp>
      <p:sp>
        <p:nvSpPr>
          <p:cNvPr id="386" name="Google Shape;386;p43"/>
          <p:cNvSpPr txBox="1"/>
          <p:nvPr/>
        </p:nvSpPr>
        <p:spPr>
          <a:xfrm>
            <a:off x="4460439" y="1938599"/>
            <a:ext cx="4297200" cy="201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2C341F"/>
                </a:solidFill>
                <a:latin typeface="Montserrat"/>
                <a:ea typeface="Montserrat"/>
                <a:cs typeface="Montserrat"/>
                <a:sym typeface="Montserrat"/>
              </a:rPr>
              <a:t>MONTHLY CASH FLOW</a:t>
            </a:r>
            <a:endParaRPr b="1" i="0" sz="1600" u="none" cap="none" strike="noStrike">
              <a:solidFill>
                <a:srgbClr val="2C341F"/>
              </a:solidFill>
              <a:latin typeface="Montserrat"/>
              <a:ea typeface="Montserrat"/>
              <a:cs typeface="Montserrat"/>
              <a:sym typeface="Montserrat"/>
            </a:endParaRPr>
          </a:p>
          <a:p>
            <a:pPr indent="0" lvl="0" marL="0" marR="0" rtl="0" algn="ctr">
              <a:lnSpc>
                <a:spcPct val="120000"/>
              </a:lnSpc>
              <a:spcBef>
                <a:spcPts val="0"/>
              </a:spcBef>
              <a:spcAft>
                <a:spcPts val="0"/>
              </a:spcAft>
              <a:buNone/>
            </a:pPr>
            <a:r>
              <a:rPr b="0" i="0" lang="en" sz="1600" u="none" cap="none" strike="noStrike">
                <a:solidFill>
                  <a:srgbClr val="2C341F"/>
                </a:solidFill>
                <a:latin typeface="Montserrat Light"/>
                <a:ea typeface="Montserrat Light"/>
                <a:cs typeface="Montserrat Light"/>
                <a:sym typeface="Montserrat Light"/>
              </a:rPr>
              <a:t>THE MOVEMENT OF YOUR MONEY EVERY MONTH.(SURPLUS/SHORTFALL)</a:t>
            </a:r>
            <a:endParaRPr b="0" i="0" sz="1600" u="none" cap="none" strike="noStrike">
              <a:solidFill>
                <a:srgbClr val="2C341F"/>
              </a:solidFill>
              <a:latin typeface="Montserrat Light"/>
              <a:ea typeface="Montserrat Light"/>
              <a:cs typeface="Montserrat Light"/>
              <a:sym typeface="Montserrat Light"/>
            </a:endParaRPr>
          </a:p>
          <a:p>
            <a:pPr indent="0" lvl="0" marL="0" rtl="0" algn="ctr">
              <a:lnSpc>
                <a:spcPct val="120000"/>
              </a:lnSpc>
              <a:spcBef>
                <a:spcPts val="0"/>
              </a:spcBef>
              <a:spcAft>
                <a:spcPts val="0"/>
              </a:spcAft>
              <a:buNone/>
            </a:pPr>
            <a:r>
              <a:t/>
            </a:r>
            <a:endParaRPr b="1" sz="1600">
              <a:solidFill>
                <a:srgbClr val="2C341F"/>
              </a:solidFill>
              <a:latin typeface="Montserrat"/>
              <a:ea typeface="Montserrat"/>
              <a:cs typeface="Montserrat"/>
              <a:sym typeface="Montserrat"/>
            </a:endParaRPr>
          </a:p>
          <a:p>
            <a:pPr indent="0" lvl="0" marL="0" rtl="0" algn="ctr">
              <a:lnSpc>
                <a:spcPct val="120000"/>
              </a:lnSpc>
              <a:spcBef>
                <a:spcPts val="0"/>
              </a:spcBef>
              <a:spcAft>
                <a:spcPts val="0"/>
              </a:spcAft>
              <a:buNone/>
            </a:pPr>
            <a:r>
              <a:rPr b="1" lang="en" sz="1600">
                <a:solidFill>
                  <a:srgbClr val="2C341F"/>
                </a:solidFill>
                <a:latin typeface="Montserrat"/>
                <a:ea typeface="Montserrat"/>
                <a:cs typeface="Montserrat"/>
                <a:sym typeface="Montserrat"/>
              </a:rPr>
              <a:t>NET WORTH</a:t>
            </a:r>
            <a:endParaRPr b="1" sz="1600">
              <a:solidFill>
                <a:srgbClr val="2C341F"/>
              </a:solidFill>
              <a:latin typeface="Montserrat"/>
              <a:ea typeface="Montserrat"/>
              <a:cs typeface="Montserrat"/>
              <a:sym typeface="Montserrat"/>
            </a:endParaRPr>
          </a:p>
          <a:p>
            <a:pPr indent="0" lvl="0" marL="0" rtl="0" algn="ctr">
              <a:lnSpc>
                <a:spcPct val="120000"/>
              </a:lnSpc>
              <a:spcBef>
                <a:spcPts val="0"/>
              </a:spcBef>
              <a:spcAft>
                <a:spcPts val="0"/>
              </a:spcAft>
              <a:buNone/>
            </a:pPr>
            <a:r>
              <a:rPr lang="en" sz="1600">
                <a:solidFill>
                  <a:srgbClr val="2C341F"/>
                </a:solidFill>
                <a:latin typeface="Montserrat Light"/>
                <a:ea typeface="Montserrat Light"/>
                <a:cs typeface="Montserrat Light"/>
                <a:sym typeface="Montserrat Light"/>
              </a:rPr>
              <a:t>A MEASURE OF PERSONAL WEALTH</a:t>
            </a:r>
            <a:endParaRPr sz="700"/>
          </a:p>
          <a:p>
            <a:pPr indent="0" lvl="0" marL="457200" marR="0" rtl="0" algn="ctr">
              <a:lnSpc>
                <a:spcPct val="120000"/>
              </a:lnSpc>
              <a:spcBef>
                <a:spcPts val="0"/>
              </a:spcBef>
              <a:spcAft>
                <a:spcPts val="0"/>
              </a:spcAft>
              <a:buNone/>
            </a:pPr>
            <a:r>
              <a:t/>
            </a:r>
            <a:endParaRPr sz="1600">
              <a:solidFill>
                <a:srgbClr val="2C341F"/>
              </a:solidFill>
              <a:latin typeface="Montserrat Light"/>
              <a:ea typeface="Montserrat Light"/>
              <a:cs typeface="Montserrat Light"/>
              <a:sym typeface="Montserrat Light"/>
            </a:endParaRPr>
          </a:p>
        </p:txBody>
      </p:sp>
      <p:sp>
        <p:nvSpPr>
          <p:cNvPr id="387" name="Google Shape;387;p43"/>
          <p:cNvSpPr/>
          <p:nvPr/>
        </p:nvSpPr>
        <p:spPr>
          <a:xfrm>
            <a:off x="4026211" y="547688"/>
            <a:ext cx="5165700" cy="573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p:nvPr/>
        </p:nvSpPr>
        <p:spPr>
          <a:xfrm>
            <a:off x="-180975" y="-127460"/>
            <a:ext cx="4219575" cy="5438775"/>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3" name="Google Shape;393;p44"/>
          <p:cNvSpPr/>
          <p:nvPr/>
        </p:nvSpPr>
        <p:spPr>
          <a:xfrm>
            <a:off x="-185126" y="-127460"/>
            <a:ext cx="4223726" cy="1407445"/>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36" l="0" r="0" t="-62536"/>
            </a:stretch>
          </a:blipFill>
          <a:ln>
            <a:noFill/>
          </a:ln>
        </p:spPr>
      </p:sp>
      <p:sp>
        <p:nvSpPr>
          <p:cNvPr id="394" name="Google Shape;394;p44"/>
          <p:cNvSpPr txBox="1"/>
          <p:nvPr/>
        </p:nvSpPr>
        <p:spPr>
          <a:xfrm>
            <a:off x="327474" y="1895079"/>
            <a:ext cx="3198600" cy="2106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5000" u="none" cap="none" strike="noStrike">
                <a:solidFill>
                  <a:srgbClr val="FFFFFF"/>
                </a:solidFill>
                <a:latin typeface="League Gothic"/>
                <a:ea typeface="League Gothic"/>
                <a:cs typeface="League Gothic"/>
                <a:sym typeface="League Gothic"/>
              </a:rPr>
              <a:t>UNDERSTANDING YOUR PERSONAL FINANCES</a:t>
            </a:r>
            <a:endParaRPr sz="700"/>
          </a:p>
        </p:txBody>
      </p:sp>
      <p:sp>
        <p:nvSpPr>
          <p:cNvPr id="395" name="Google Shape;395;p44"/>
          <p:cNvSpPr txBox="1"/>
          <p:nvPr/>
        </p:nvSpPr>
        <p:spPr>
          <a:xfrm>
            <a:off x="4408789" y="880374"/>
            <a:ext cx="4425300" cy="4679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2C341F"/>
                </a:solidFill>
                <a:latin typeface="Montserrat"/>
                <a:ea typeface="Montserrat"/>
                <a:cs typeface="Montserrat"/>
                <a:sym typeface="Montserrat"/>
              </a:rPr>
              <a:t>SAVINGS RATIO</a:t>
            </a:r>
            <a:endParaRPr b="1" i="0" sz="1600" u="none" cap="none" strike="noStrike">
              <a:solidFill>
                <a:srgbClr val="2C341F"/>
              </a:solidFill>
              <a:latin typeface="Montserrat"/>
              <a:ea typeface="Montserrat"/>
              <a:cs typeface="Montserrat"/>
              <a:sym typeface="Montserrat"/>
            </a:endParaRPr>
          </a:p>
          <a:p>
            <a:pPr indent="-165100" lvl="1" marL="342900" marR="0" rtl="0" algn="ctr">
              <a:lnSpc>
                <a:spcPct val="120006"/>
              </a:lnSpc>
              <a:spcBef>
                <a:spcPts val="0"/>
              </a:spcBef>
              <a:spcAft>
                <a:spcPts val="0"/>
              </a:spcAft>
              <a:buClr>
                <a:srgbClr val="2C341F"/>
              </a:buClr>
              <a:buSzPts val="1600"/>
              <a:buFont typeface="Arial"/>
              <a:buChar char="•"/>
            </a:pPr>
            <a:r>
              <a:rPr b="0" i="0" lang="en" sz="1600" u="none" cap="none" strike="noStrike">
                <a:solidFill>
                  <a:srgbClr val="2C341F"/>
                </a:solidFill>
                <a:latin typeface="Montserrat Light"/>
                <a:ea typeface="Montserrat Light"/>
                <a:cs typeface="Montserrat Light"/>
                <a:sym typeface="Montserrat Light"/>
              </a:rPr>
              <a:t>INDICATES THE PERCENTAGE OF SAVINGS VS. TAKE-HOME INCOME</a:t>
            </a:r>
            <a:endParaRPr b="0" i="0" sz="1600" u="none" cap="none" strike="noStrike">
              <a:solidFill>
                <a:srgbClr val="2C341F"/>
              </a:solidFill>
              <a:latin typeface="Montserrat Light"/>
              <a:ea typeface="Montserrat Light"/>
              <a:cs typeface="Montserrat Light"/>
              <a:sym typeface="Montserrat Light"/>
            </a:endParaRPr>
          </a:p>
          <a:p>
            <a:pPr indent="0" lvl="0" marL="0" rtl="0" algn="ctr">
              <a:lnSpc>
                <a:spcPct val="120000"/>
              </a:lnSpc>
              <a:spcBef>
                <a:spcPts val="0"/>
              </a:spcBef>
              <a:spcAft>
                <a:spcPts val="0"/>
              </a:spcAft>
              <a:buNone/>
            </a:pPr>
            <a:r>
              <a:t/>
            </a:r>
            <a:endParaRPr b="1" sz="1600">
              <a:solidFill>
                <a:srgbClr val="2C341F"/>
              </a:solidFill>
              <a:latin typeface="Montserrat"/>
              <a:ea typeface="Montserrat"/>
              <a:cs typeface="Montserrat"/>
              <a:sym typeface="Montserrat"/>
            </a:endParaRPr>
          </a:p>
          <a:p>
            <a:pPr indent="0" lvl="0" marL="0" rtl="0" algn="ctr">
              <a:lnSpc>
                <a:spcPct val="120000"/>
              </a:lnSpc>
              <a:spcBef>
                <a:spcPts val="0"/>
              </a:spcBef>
              <a:spcAft>
                <a:spcPts val="0"/>
              </a:spcAft>
              <a:buNone/>
            </a:pPr>
            <a:r>
              <a:rPr b="1" lang="en" sz="1600">
                <a:solidFill>
                  <a:srgbClr val="2C341F"/>
                </a:solidFill>
                <a:latin typeface="Montserrat"/>
                <a:ea typeface="Montserrat"/>
                <a:cs typeface="Montserrat"/>
                <a:sym typeface="Montserrat"/>
              </a:rPr>
              <a:t>BASIC LIQUIDITY RATIO</a:t>
            </a:r>
            <a:endParaRPr b="1" sz="1600">
              <a:solidFill>
                <a:srgbClr val="2C341F"/>
              </a:solidFill>
              <a:latin typeface="Montserrat"/>
              <a:ea typeface="Montserrat"/>
              <a:cs typeface="Montserrat"/>
              <a:sym typeface="Montserrat"/>
            </a:endParaRPr>
          </a:p>
          <a:p>
            <a:pPr indent="-165100" lvl="1" marL="342900" rtl="0" algn="ctr">
              <a:lnSpc>
                <a:spcPct val="120006"/>
              </a:lnSpc>
              <a:spcBef>
                <a:spcPts val="0"/>
              </a:spcBef>
              <a:spcAft>
                <a:spcPts val="0"/>
              </a:spcAft>
              <a:buClr>
                <a:srgbClr val="2C341F"/>
              </a:buClr>
              <a:buSzPts val="1600"/>
              <a:buChar char="•"/>
            </a:pPr>
            <a:r>
              <a:rPr lang="en" sz="1600">
                <a:solidFill>
                  <a:srgbClr val="2C341F"/>
                </a:solidFill>
                <a:latin typeface="Montserrat Light"/>
                <a:ea typeface="Montserrat Light"/>
                <a:cs typeface="Montserrat Light"/>
                <a:sym typeface="Montserrat Light"/>
              </a:rPr>
              <a:t>SHOWS THE NUMBER OF MONTHS YOU CAN SUSTAIN YOUR EXPENSES, IF INCOME IS LOST.</a:t>
            </a:r>
            <a:endParaRPr sz="1600">
              <a:solidFill>
                <a:srgbClr val="2C341F"/>
              </a:solidFill>
              <a:latin typeface="Montserrat Light"/>
              <a:ea typeface="Montserrat Light"/>
              <a:cs typeface="Montserrat Light"/>
              <a:sym typeface="Montserrat Light"/>
            </a:endParaRPr>
          </a:p>
          <a:p>
            <a:pPr indent="-165100" lvl="1" marL="342900" rtl="0" algn="ctr">
              <a:lnSpc>
                <a:spcPct val="120006"/>
              </a:lnSpc>
              <a:spcBef>
                <a:spcPts val="0"/>
              </a:spcBef>
              <a:spcAft>
                <a:spcPts val="0"/>
              </a:spcAft>
              <a:buClr>
                <a:srgbClr val="2C341F"/>
              </a:buClr>
              <a:buSzPts val="1600"/>
              <a:buFont typeface="Montserrat Light"/>
              <a:buChar char="•"/>
            </a:pPr>
            <a:r>
              <a:t/>
            </a:r>
            <a:endParaRPr sz="1600">
              <a:solidFill>
                <a:srgbClr val="2C341F"/>
              </a:solidFill>
              <a:latin typeface="Montserrat Light"/>
              <a:ea typeface="Montserrat Light"/>
              <a:cs typeface="Montserrat Light"/>
              <a:sym typeface="Montserrat Light"/>
            </a:endParaRPr>
          </a:p>
          <a:p>
            <a:pPr indent="0" lvl="0" marL="0" rtl="0" algn="ctr">
              <a:lnSpc>
                <a:spcPct val="120000"/>
              </a:lnSpc>
              <a:spcBef>
                <a:spcPts val="0"/>
              </a:spcBef>
              <a:spcAft>
                <a:spcPts val="0"/>
              </a:spcAft>
              <a:buNone/>
            </a:pPr>
            <a:r>
              <a:rPr b="1" lang="en" sz="1600">
                <a:solidFill>
                  <a:srgbClr val="2C341F"/>
                </a:solidFill>
                <a:latin typeface="Montserrat"/>
                <a:ea typeface="Montserrat"/>
                <a:cs typeface="Montserrat"/>
                <a:sym typeface="Montserrat"/>
              </a:rPr>
              <a:t>DEBT SERVICE RATIO</a:t>
            </a:r>
            <a:endParaRPr b="1" sz="1600">
              <a:solidFill>
                <a:srgbClr val="2C341F"/>
              </a:solidFill>
              <a:latin typeface="Montserrat"/>
              <a:ea typeface="Montserrat"/>
              <a:cs typeface="Montserrat"/>
              <a:sym typeface="Montserrat"/>
            </a:endParaRPr>
          </a:p>
          <a:p>
            <a:pPr indent="-165100" lvl="1" marL="342900" rtl="0" algn="ctr">
              <a:lnSpc>
                <a:spcPct val="120000"/>
              </a:lnSpc>
              <a:spcBef>
                <a:spcPts val="0"/>
              </a:spcBef>
              <a:spcAft>
                <a:spcPts val="0"/>
              </a:spcAft>
              <a:buClr>
                <a:srgbClr val="2C341F"/>
              </a:buClr>
              <a:buSzPts val="1600"/>
              <a:buChar char="•"/>
            </a:pPr>
            <a:r>
              <a:rPr lang="en" sz="1600">
                <a:solidFill>
                  <a:srgbClr val="2C341F"/>
                </a:solidFill>
                <a:latin typeface="Montserrat Light"/>
                <a:ea typeface="Montserrat Light"/>
                <a:cs typeface="Montserrat Light"/>
                <a:sym typeface="Montserrat Light"/>
              </a:rPr>
              <a:t>SHOW HOW MUCH OF YOUR NET INCOME PER MONTH IS BEING USED TO SERVICE DEBT. </a:t>
            </a:r>
            <a:endParaRPr sz="700">
              <a:solidFill>
                <a:schemeClr val="dk1"/>
              </a:solidFill>
            </a:endParaRPr>
          </a:p>
          <a:p>
            <a:pPr indent="0" lvl="0" marL="0" rtl="0" algn="ctr">
              <a:lnSpc>
                <a:spcPct val="120006"/>
              </a:lnSpc>
              <a:spcBef>
                <a:spcPts val="0"/>
              </a:spcBef>
              <a:spcAft>
                <a:spcPts val="0"/>
              </a:spcAft>
              <a:buNone/>
            </a:pPr>
            <a:r>
              <a:t/>
            </a:r>
            <a:endParaRPr sz="1600">
              <a:solidFill>
                <a:srgbClr val="2C341F"/>
              </a:solidFill>
              <a:latin typeface="Montserrat Light"/>
              <a:ea typeface="Montserrat Light"/>
              <a:cs typeface="Montserrat Light"/>
              <a:sym typeface="Montserrat Light"/>
            </a:endParaRPr>
          </a:p>
          <a:p>
            <a:pPr indent="0" lvl="0" marL="457200" marR="0" rtl="0" algn="ctr">
              <a:lnSpc>
                <a:spcPct val="120006"/>
              </a:lnSpc>
              <a:spcBef>
                <a:spcPts val="0"/>
              </a:spcBef>
              <a:spcAft>
                <a:spcPts val="0"/>
              </a:spcAft>
              <a:buNone/>
            </a:pPr>
            <a:r>
              <a:t/>
            </a:r>
            <a:endParaRPr sz="1600">
              <a:solidFill>
                <a:srgbClr val="2C341F"/>
              </a:solidFill>
              <a:latin typeface="Montserrat Light"/>
              <a:ea typeface="Montserrat Light"/>
              <a:cs typeface="Montserrat Light"/>
              <a:sym typeface="Montserrat Light"/>
            </a:endParaRPr>
          </a:p>
          <a:p>
            <a:pPr indent="0" lvl="0" marL="457200" marR="0" rtl="0" algn="ctr">
              <a:lnSpc>
                <a:spcPct val="120006"/>
              </a:lnSpc>
              <a:spcBef>
                <a:spcPts val="0"/>
              </a:spcBef>
              <a:spcAft>
                <a:spcPts val="0"/>
              </a:spcAft>
              <a:buNone/>
            </a:pPr>
            <a:r>
              <a:t/>
            </a:r>
            <a:endParaRPr sz="1600">
              <a:solidFill>
                <a:srgbClr val="2C341F"/>
              </a:solidFill>
              <a:latin typeface="Montserrat Light"/>
              <a:ea typeface="Montserrat Light"/>
              <a:cs typeface="Montserrat Light"/>
              <a:sym typeface="Montserrat Light"/>
            </a:endParaRPr>
          </a:p>
        </p:txBody>
      </p:sp>
      <p:sp>
        <p:nvSpPr>
          <p:cNvPr id="396" name="Google Shape;396;p44"/>
          <p:cNvSpPr/>
          <p:nvPr/>
        </p:nvSpPr>
        <p:spPr>
          <a:xfrm>
            <a:off x="4038611" y="547688"/>
            <a:ext cx="5165700" cy="573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5"/>
          <p:cNvSpPr/>
          <p:nvPr/>
        </p:nvSpPr>
        <p:spPr>
          <a:xfrm>
            <a:off x="3020950" y="2744700"/>
            <a:ext cx="29991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402" name="Google Shape;402;p45"/>
          <p:cNvSpPr/>
          <p:nvPr/>
        </p:nvSpPr>
        <p:spPr>
          <a:xfrm>
            <a:off x="626310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403" name="Google Shape;403;p45"/>
          <p:cNvSpPr/>
          <p:nvPr/>
        </p:nvSpPr>
        <p:spPr>
          <a:xfrm>
            <a:off x="21305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404" name="Google Shape;404;p45"/>
          <p:cNvSpPr/>
          <p:nvPr/>
        </p:nvSpPr>
        <p:spPr>
          <a:xfrm>
            <a:off x="0" y="-132075"/>
            <a:ext cx="9144000" cy="2224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5" name="Google Shape;405;p45"/>
          <p:cNvSpPr txBox="1"/>
          <p:nvPr/>
        </p:nvSpPr>
        <p:spPr>
          <a:xfrm>
            <a:off x="514350" y="565650"/>
            <a:ext cx="5103000" cy="1524600"/>
          </a:xfrm>
          <a:prstGeom prst="rect">
            <a:avLst/>
          </a:prstGeom>
          <a:noFill/>
          <a:ln>
            <a:noFill/>
          </a:ln>
        </p:spPr>
        <p:txBody>
          <a:bodyPr anchorCtr="0" anchor="t" bIns="0" lIns="0" spcFirstLastPara="1" rIns="0" wrap="square" tIns="0">
            <a:spAutoFit/>
          </a:bodyPr>
          <a:lstStyle/>
          <a:p>
            <a:pPr indent="0" lvl="0" marL="0" rtl="0" algn="l">
              <a:lnSpc>
                <a:spcPct val="134000"/>
              </a:lnSpc>
              <a:spcBef>
                <a:spcPts val="0"/>
              </a:spcBef>
              <a:spcAft>
                <a:spcPts val="0"/>
              </a:spcAft>
              <a:buClr>
                <a:schemeClr val="dk1"/>
              </a:buClr>
              <a:buFont typeface="Arial"/>
              <a:buNone/>
            </a:pPr>
            <a:r>
              <a:rPr lang="en" sz="2800">
                <a:solidFill>
                  <a:schemeClr val="lt1"/>
                </a:solidFill>
                <a:latin typeface="Montserrat"/>
                <a:ea typeface="Montserrat"/>
                <a:cs typeface="Montserrat"/>
                <a:sym typeface="Montserrat"/>
              </a:rPr>
              <a:t>FINANCIAL HEALTH CHECK FOR YOURSELF</a:t>
            </a:r>
            <a:endParaRPr sz="700">
              <a:solidFill>
                <a:schemeClr val="dk1"/>
              </a:solidFill>
            </a:endParaRPr>
          </a:p>
          <a:p>
            <a:pPr indent="0" lvl="0" marL="0" marR="0" rtl="0" algn="l">
              <a:lnSpc>
                <a:spcPct val="134000"/>
              </a:lnSpc>
              <a:spcBef>
                <a:spcPts val="0"/>
              </a:spcBef>
              <a:spcAft>
                <a:spcPts val="0"/>
              </a:spcAft>
              <a:buNone/>
            </a:pPr>
            <a:r>
              <a:t/>
            </a:r>
            <a:endParaRPr sz="2400">
              <a:solidFill>
                <a:schemeClr val="lt1"/>
              </a:solidFill>
              <a:latin typeface="Montserrat"/>
              <a:ea typeface="Montserrat"/>
              <a:cs typeface="Montserrat"/>
              <a:sym typeface="Montserrat"/>
            </a:endParaRPr>
          </a:p>
        </p:txBody>
      </p:sp>
      <p:sp>
        <p:nvSpPr>
          <p:cNvPr id="406" name="Google Shape;406;p45"/>
          <p:cNvSpPr txBox="1"/>
          <p:nvPr/>
        </p:nvSpPr>
        <p:spPr>
          <a:xfrm>
            <a:off x="131750" y="2809875"/>
            <a:ext cx="2719200" cy="1493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 sz="1500" u="sng" cap="none" strike="noStrike">
                <a:solidFill>
                  <a:srgbClr val="FF1616"/>
                </a:solidFill>
                <a:latin typeface="Montserrat"/>
                <a:ea typeface="Montserrat"/>
                <a:cs typeface="Montserrat"/>
                <a:sym typeface="Montserrat"/>
              </a:rPr>
              <a:t>SAVINGS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t/>
            </a:r>
            <a:endParaRPr b="1" i="0" sz="1300" u="sng" cap="none" strike="noStrike">
              <a:solidFill>
                <a:srgbClr val="FF1616"/>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 Monthly Savings ÷  total monthly Income </a:t>
            </a:r>
            <a:endParaRPr b="1">
              <a:solidFill>
                <a:schemeClr val="dk1"/>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x 100%</a:t>
            </a:r>
            <a:endParaRPr b="1">
              <a:latin typeface="Montserrat"/>
              <a:ea typeface="Montserrat"/>
              <a:cs typeface="Montserrat"/>
              <a:sym typeface="Montserrat"/>
            </a:endParaRPr>
          </a:p>
          <a:p>
            <a:pPr indent="0" lvl="0" marL="0" marR="0" rtl="0" algn="l">
              <a:lnSpc>
                <a:spcPct val="120022"/>
              </a:lnSpc>
              <a:spcBef>
                <a:spcPts val="0"/>
              </a:spcBef>
              <a:spcAft>
                <a:spcPts val="0"/>
              </a:spcAft>
              <a:buNone/>
            </a:pPr>
            <a:r>
              <a:t/>
            </a:r>
            <a:endParaRPr b="1" i="0" sz="1300" u="none" cap="none" strike="noStrike">
              <a:solidFill>
                <a:srgbClr val="000000"/>
              </a:solidFill>
              <a:latin typeface="Montserrat"/>
              <a:ea typeface="Montserrat"/>
              <a:cs typeface="Montserrat"/>
              <a:sym typeface="Montserrat"/>
            </a:endParaRPr>
          </a:p>
        </p:txBody>
      </p:sp>
      <p:sp>
        <p:nvSpPr>
          <p:cNvPr id="407" name="Google Shape;407;p45"/>
          <p:cNvSpPr txBox="1"/>
          <p:nvPr/>
        </p:nvSpPr>
        <p:spPr>
          <a:xfrm>
            <a:off x="6181800" y="2832300"/>
            <a:ext cx="2719200" cy="11976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 sz="1500" u="sng" cap="none" strike="noStrike">
                <a:solidFill>
                  <a:srgbClr val="FF1616"/>
                </a:solidFill>
                <a:latin typeface="Montserrat"/>
                <a:ea typeface="Montserrat"/>
                <a:cs typeface="Montserrat"/>
                <a:sym typeface="Montserrat"/>
              </a:rPr>
              <a:t>BASIC LIQUIDITY RATIO</a:t>
            </a:r>
            <a:r>
              <a:rPr b="1" i="0" lang="en" sz="1500" u="none" cap="none" strike="noStrike">
                <a:solidFill>
                  <a:srgbClr val="FF1616"/>
                </a:solidFill>
                <a:latin typeface="Montserrat"/>
                <a:ea typeface="Montserrat"/>
                <a:cs typeface="Montserrat"/>
                <a:sym typeface="Montserrat"/>
              </a:rPr>
              <a:t> </a:t>
            </a:r>
            <a:endParaRPr b="1" i="0" sz="15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t/>
            </a:r>
            <a:endParaRPr b="1" i="0" sz="13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a:latin typeface="Montserrat"/>
                <a:ea typeface="Montserrat"/>
                <a:cs typeface="Montserrat"/>
                <a:sym typeface="Montserrat"/>
              </a:rPr>
              <a:t>= Total Cash Savings </a:t>
            </a:r>
            <a:r>
              <a:rPr b="1" lang="en" sz="1300">
                <a:solidFill>
                  <a:schemeClr val="dk1"/>
                </a:solidFill>
                <a:latin typeface="Montserrat"/>
                <a:ea typeface="Montserrat"/>
                <a:cs typeface="Montserrat"/>
                <a:sym typeface="Montserrat"/>
              </a:rPr>
              <a:t>÷ </a:t>
            </a:r>
            <a:endParaRPr b="1" sz="1300">
              <a:solidFill>
                <a:schemeClr val="dk1"/>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a:solidFill>
                  <a:schemeClr val="dk1"/>
                </a:solidFill>
                <a:latin typeface="Montserrat"/>
                <a:ea typeface="Montserrat"/>
                <a:cs typeface="Montserrat"/>
                <a:sym typeface="Montserrat"/>
              </a:rPr>
              <a:t>Monthly Expenses </a:t>
            </a:r>
            <a:endParaRPr sz="700">
              <a:solidFill>
                <a:schemeClr val="dk1"/>
              </a:solidFill>
            </a:endParaRPr>
          </a:p>
          <a:p>
            <a:pPr indent="0" lvl="0" marL="0" marR="0" rtl="0" algn="ctr">
              <a:lnSpc>
                <a:spcPct val="120015"/>
              </a:lnSpc>
              <a:spcBef>
                <a:spcPts val="0"/>
              </a:spcBef>
              <a:spcAft>
                <a:spcPts val="0"/>
              </a:spcAft>
              <a:buNone/>
            </a:pPr>
            <a:r>
              <a:t/>
            </a:r>
            <a:endParaRPr b="1" sz="1300">
              <a:latin typeface="Montserrat"/>
              <a:ea typeface="Montserrat"/>
              <a:cs typeface="Montserrat"/>
              <a:sym typeface="Montserrat"/>
            </a:endParaRPr>
          </a:p>
        </p:txBody>
      </p:sp>
      <p:sp>
        <p:nvSpPr>
          <p:cNvPr id="408" name="Google Shape;408;p45"/>
          <p:cNvSpPr txBox="1"/>
          <p:nvPr/>
        </p:nvSpPr>
        <p:spPr>
          <a:xfrm>
            <a:off x="2936731" y="2832306"/>
            <a:ext cx="3159300" cy="1268100"/>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1" i="0" lang="en" sz="1500" u="sng" cap="none" strike="noStrike">
                <a:solidFill>
                  <a:srgbClr val="FF1616"/>
                </a:solidFill>
                <a:latin typeface="Montserrat"/>
                <a:ea typeface="Montserrat"/>
                <a:cs typeface="Montserrat"/>
                <a:sym typeface="Montserrat"/>
              </a:rPr>
              <a:t>DEBT SERVICE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i="0" lang="en" u="none" cap="none" strike="noStrike">
                <a:solidFill>
                  <a:srgbClr val="000000"/>
                </a:solidFill>
                <a:latin typeface="Montserrat"/>
                <a:ea typeface="Montserrat"/>
                <a:cs typeface="Montserrat"/>
                <a:sym typeface="Montserrat"/>
              </a:rPr>
              <a:t>= </a:t>
            </a:r>
            <a:r>
              <a:rPr b="1" lang="en">
                <a:solidFill>
                  <a:schemeClr val="dk1"/>
                </a:solidFill>
                <a:latin typeface="Montserrat"/>
                <a:ea typeface="Montserrat"/>
                <a:cs typeface="Montserrat"/>
                <a:sym typeface="Montserrat"/>
              </a:rPr>
              <a:t>Total Monthly Loan ÷  </a:t>
            </a:r>
            <a:endParaRPr sz="700">
              <a:solidFill>
                <a:schemeClr val="dk1"/>
              </a:solidFill>
            </a:endParaRPr>
          </a:p>
          <a:p>
            <a:pPr indent="0" lvl="0" marL="0" rtl="0" algn="ctr">
              <a:lnSpc>
                <a:spcPct val="119971"/>
              </a:lnSpc>
              <a:spcBef>
                <a:spcPts val="0"/>
              </a:spcBef>
              <a:spcAft>
                <a:spcPts val="0"/>
              </a:spcAft>
              <a:buClr>
                <a:schemeClr val="dk1"/>
              </a:buClr>
              <a:buFont typeface="Arial"/>
              <a:buNone/>
            </a:pPr>
            <a:r>
              <a:rPr b="1" lang="en">
                <a:solidFill>
                  <a:schemeClr val="dk1"/>
                </a:solidFill>
                <a:latin typeface="Montserrat"/>
                <a:ea typeface="Montserrat"/>
                <a:cs typeface="Montserrat"/>
                <a:sym typeface="Montserrat"/>
              </a:rPr>
              <a:t>Total Monthly Income</a:t>
            </a:r>
            <a:endParaRPr b="1">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6"/>
          <p:cNvSpPr/>
          <p:nvPr/>
        </p:nvSpPr>
        <p:spPr>
          <a:xfrm>
            <a:off x="3020950" y="2744700"/>
            <a:ext cx="29991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414" name="Google Shape;414;p46"/>
          <p:cNvSpPr/>
          <p:nvPr/>
        </p:nvSpPr>
        <p:spPr>
          <a:xfrm>
            <a:off x="626310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415" name="Google Shape;415;p46"/>
          <p:cNvSpPr/>
          <p:nvPr/>
        </p:nvSpPr>
        <p:spPr>
          <a:xfrm>
            <a:off x="21305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416" name="Google Shape;416;p46"/>
          <p:cNvSpPr/>
          <p:nvPr/>
        </p:nvSpPr>
        <p:spPr>
          <a:xfrm>
            <a:off x="0" y="-132075"/>
            <a:ext cx="9144000" cy="2224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7" name="Google Shape;417;p46"/>
          <p:cNvSpPr txBox="1"/>
          <p:nvPr/>
        </p:nvSpPr>
        <p:spPr>
          <a:xfrm>
            <a:off x="514350" y="565650"/>
            <a:ext cx="5103000" cy="1524600"/>
          </a:xfrm>
          <a:prstGeom prst="rect">
            <a:avLst/>
          </a:prstGeom>
          <a:noFill/>
          <a:ln>
            <a:noFill/>
          </a:ln>
        </p:spPr>
        <p:txBody>
          <a:bodyPr anchorCtr="0" anchor="t" bIns="0" lIns="0" spcFirstLastPara="1" rIns="0" wrap="square" tIns="0">
            <a:spAutoFit/>
          </a:bodyPr>
          <a:lstStyle/>
          <a:p>
            <a:pPr indent="0" lvl="0" marL="0" rtl="0" algn="l">
              <a:lnSpc>
                <a:spcPct val="134000"/>
              </a:lnSpc>
              <a:spcBef>
                <a:spcPts val="0"/>
              </a:spcBef>
              <a:spcAft>
                <a:spcPts val="0"/>
              </a:spcAft>
              <a:buNone/>
            </a:pPr>
            <a:r>
              <a:rPr lang="en" sz="2800">
                <a:solidFill>
                  <a:schemeClr val="lt1"/>
                </a:solidFill>
                <a:latin typeface="Montserrat"/>
                <a:ea typeface="Montserrat"/>
                <a:cs typeface="Montserrat"/>
                <a:sym typeface="Montserrat"/>
              </a:rPr>
              <a:t>FINANCIAL HEALTH CHECK FOR YOURSELF</a:t>
            </a:r>
            <a:endParaRPr sz="700">
              <a:solidFill>
                <a:schemeClr val="dk1"/>
              </a:solidFill>
            </a:endParaRPr>
          </a:p>
          <a:p>
            <a:pPr indent="0" lvl="0" marL="0" marR="0" rtl="0" algn="l">
              <a:lnSpc>
                <a:spcPct val="134000"/>
              </a:lnSpc>
              <a:spcBef>
                <a:spcPts val="0"/>
              </a:spcBef>
              <a:spcAft>
                <a:spcPts val="0"/>
              </a:spcAft>
              <a:buNone/>
            </a:pPr>
            <a:r>
              <a:t/>
            </a:r>
            <a:endParaRPr sz="2400">
              <a:solidFill>
                <a:schemeClr val="lt1"/>
              </a:solidFill>
              <a:latin typeface="Montserrat"/>
              <a:ea typeface="Montserrat"/>
              <a:cs typeface="Montserrat"/>
              <a:sym typeface="Montserrat"/>
            </a:endParaRPr>
          </a:p>
        </p:txBody>
      </p:sp>
      <p:sp>
        <p:nvSpPr>
          <p:cNvPr id="418" name="Google Shape;418;p46"/>
          <p:cNvSpPr txBox="1"/>
          <p:nvPr/>
        </p:nvSpPr>
        <p:spPr>
          <a:xfrm>
            <a:off x="131750" y="2809875"/>
            <a:ext cx="2719200" cy="1493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 sz="1500" u="sng" cap="none" strike="noStrike">
                <a:solidFill>
                  <a:srgbClr val="FF1616"/>
                </a:solidFill>
                <a:latin typeface="Montserrat"/>
                <a:ea typeface="Montserrat"/>
                <a:cs typeface="Montserrat"/>
                <a:sym typeface="Montserrat"/>
              </a:rPr>
              <a:t>SAVINGS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t/>
            </a:r>
            <a:endParaRPr b="1" i="0" sz="1300" u="sng" cap="none" strike="noStrike">
              <a:solidFill>
                <a:srgbClr val="FF1616"/>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 Monthly Savings ÷  total monthly Income </a:t>
            </a:r>
            <a:endParaRPr b="1">
              <a:solidFill>
                <a:schemeClr val="dk1"/>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x 100%</a:t>
            </a:r>
            <a:endParaRPr b="1">
              <a:latin typeface="Montserrat"/>
              <a:ea typeface="Montserrat"/>
              <a:cs typeface="Montserrat"/>
              <a:sym typeface="Montserrat"/>
            </a:endParaRPr>
          </a:p>
          <a:p>
            <a:pPr indent="0" lvl="0" marL="0" marR="0" rtl="0" algn="l">
              <a:lnSpc>
                <a:spcPct val="120022"/>
              </a:lnSpc>
              <a:spcBef>
                <a:spcPts val="0"/>
              </a:spcBef>
              <a:spcAft>
                <a:spcPts val="0"/>
              </a:spcAft>
              <a:buNone/>
            </a:pPr>
            <a:r>
              <a:t/>
            </a:r>
            <a:endParaRPr b="1" i="0" sz="1300" u="none" cap="none" strike="noStrike">
              <a:solidFill>
                <a:srgbClr val="000000"/>
              </a:solidFill>
              <a:latin typeface="Montserrat"/>
              <a:ea typeface="Montserrat"/>
              <a:cs typeface="Montserrat"/>
              <a:sym typeface="Montserrat"/>
            </a:endParaRPr>
          </a:p>
        </p:txBody>
      </p:sp>
      <p:sp>
        <p:nvSpPr>
          <p:cNvPr id="419" name="Google Shape;419;p46"/>
          <p:cNvSpPr txBox="1"/>
          <p:nvPr/>
        </p:nvSpPr>
        <p:spPr>
          <a:xfrm>
            <a:off x="6181800" y="2832300"/>
            <a:ext cx="2719200" cy="11976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 sz="1500" u="sng" cap="none" strike="noStrike">
                <a:solidFill>
                  <a:srgbClr val="FF1616"/>
                </a:solidFill>
                <a:latin typeface="Montserrat"/>
                <a:ea typeface="Montserrat"/>
                <a:cs typeface="Montserrat"/>
                <a:sym typeface="Montserrat"/>
              </a:rPr>
              <a:t>BASIC LIQUIDITY RATIO</a:t>
            </a:r>
            <a:r>
              <a:rPr b="1" i="0" lang="en" sz="1500" u="none" cap="none" strike="noStrike">
                <a:solidFill>
                  <a:srgbClr val="FF1616"/>
                </a:solidFill>
                <a:latin typeface="Montserrat"/>
                <a:ea typeface="Montserrat"/>
                <a:cs typeface="Montserrat"/>
                <a:sym typeface="Montserrat"/>
              </a:rPr>
              <a:t> </a:t>
            </a:r>
            <a:endParaRPr b="1" i="0" sz="15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t/>
            </a:r>
            <a:endParaRPr b="1" i="0" sz="13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a:latin typeface="Montserrat"/>
                <a:ea typeface="Montserrat"/>
                <a:cs typeface="Montserrat"/>
                <a:sym typeface="Montserrat"/>
              </a:rPr>
              <a:t>= Total Cash Savings </a:t>
            </a:r>
            <a:r>
              <a:rPr b="1" lang="en" sz="1300">
                <a:solidFill>
                  <a:schemeClr val="dk1"/>
                </a:solidFill>
                <a:latin typeface="Montserrat"/>
                <a:ea typeface="Montserrat"/>
                <a:cs typeface="Montserrat"/>
                <a:sym typeface="Montserrat"/>
              </a:rPr>
              <a:t>÷ </a:t>
            </a:r>
            <a:endParaRPr b="1" sz="1300">
              <a:solidFill>
                <a:schemeClr val="dk1"/>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a:solidFill>
                  <a:schemeClr val="dk1"/>
                </a:solidFill>
                <a:latin typeface="Montserrat"/>
                <a:ea typeface="Montserrat"/>
                <a:cs typeface="Montserrat"/>
                <a:sym typeface="Montserrat"/>
              </a:rPr>
              <a:t>Monthly Expenses </a:t>
            </a:r>
            <a:endParaRPr sz="700">
              <a:solidFill>
                <a:schemeClr val="dk1"/>
              </a:solidFill>
            </a:endParaRPr>
          </a:p>
          <a:p>
            <a:pPr indent="0" lvl="0" marL="0" marR="0" rtl="0" algn="ctr">
              <a:lnSpc>
                <a:spcPct val="120015"/>
              </a:lnSpc>
              <a:spcBef>
                <a:spcPts val="0"/>
              </a:spcBef>
              <a:spcAft>
                <a:spcPts val="0"/>
              </a:spcAft>
              <a:buNone/>
            </a:pPr>
            <a:r>
              <a:t/>
            </a:r>
            <a:endParaRPr b="1" sz="1300">
              <a:latin typeface="Montserrat"/>
              <a:ea typeface="Montserrat"/>
              <a:cs typeface="Montserrat"/>
              <a:sym typeface="Montserrat"/>
            </a:endParaRPr>
          </a:p>
        </p:txBody>
      </p:sp>
      <p:sp>
        <p:nvSpPr>
          <p:cNvPr id="420" name="Google Shape;420;p46"/>
          <p:cNvSpPr txBox="1"/>
          <p:nvPr/>
        </p:nvSpPr>
        <p:spPr>
          <a:xfrm>
            <a:off x="2936731" y="2832306"/>
            <a:ext cx="3159300" cy="1268100"/>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1" i="0" lang="en" sz="1500" u="sng" cap="none" strike="noStrike">
                <a:solidFill>
                  <a:srgbClr val="FF1616"/>
                </a:solidFill>
                <a:latin typeface="Montserrat"/>
                <a:ea typeface="Montserrat"/>
                <a:cs typeface="Montserrat"/>
                <a:sym typeface="Montserrat"/>
              </a:rPr>
              <a:t>DEBT SERVICE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i="0" lang="en" u="none" cap="none" strike="noStrike">
                <a:solidFill>
                  <a:srgbClr val="000000"/>
                </a:solidFill>
                <a:latin typeface="Montserrat"/>
                <a:ea typeface="Montserrat"/>
                <a:cs typeface="Montserrat"/>
                <a:sym typeface="Montserrat"/>
              </a:rPr>
              <a:t>= </a:t>
            </a:r>
            <a:r>
              <a:rPr b="1" lang="en">
                <a:solidFill>
                  <a:schemeClr val="dk1"/>
                </a:solidFill>
                <a:latin typeface="Montserrat"/>
                <a:ea typeface="Montserrat"/>
                <a:cs typeface="Montserrat"/>
                <a:sym typeface="Montserrat"/>
              </a:rPr>
              <a:t>Total Monthly Loan ÷  </a:t>
            </a:r>
            <a:endParaRPr sz="700">
              <a:solidFill>
                <a:schemeClr val="dk1"/>
              </a:solidFill>
            </a:endParaRPr>
          </a:p>
          <a:p>
            <a:pPr indent="0" lvl="0" marL="0" rtl="0" algn="ctr">
              <a:lnSpc>
                <a:spcPct val="119971"/>
              </a:lnSpc>
              <a:spcBef>
                <a:spcPts val="0"/>
              </a:spcBef>
              <a:spcAft>
                <a:spcPts val="0"/>
              </a:spcAft>
              <a:buNone/>
            </a:pPr>
            <a:r>
              <a:rPr b="1" lang="en">
                <a:solidFill>
                  <a:schemeClr val="dk1"/>
                </a:solidFill>
                <a:latin typeface="Montserrat"/>
                <a:ea typeface="Montserrat"/>
                <a:cs typeface="Montserrat"/>
                <a:sym typeface="Montserrat"/>
              </a:rPr>
              <a:t>Total Monthly Income</a:t>
            </a:r>
            <a:endParaRPr b="1">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
        <p:nvSpPr>
          <p:cNvPr id="421" name="Google Shape;421;p46"/>
          <p:cNvSpPr/>
          <p:nvPr/>
        </p:nvSpPr>
        <p:spPr>
          <a:xfrm>
            <a:off x="213050" y="2750200"/>
            <a:ext cx="2557042"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422" name="Google Shape;422;p46"/>
          <p:cNvSpPr txBox="1"/>
          <p:nvPr/>
        </p:nvSpPr>
        <p:spPr>
          <a:xfrm>
            <a:off x="0" y="3004650"/>
            <a:ext cx="3000000" cy="923400"/>
          </a:xfrm>
          <a:prstGeom prst="rect">
            <a:avLst/>
          </a:prstGeom>
          <a:noFill/>
          <a:ln>
            <a:noFill/>
          </a:ln>
        </p:spPr>
        <p:txBody>
          <a:bodyPr anchorCtr="0" anchor="t" bIns="91425" lIns="91425" spcFirstLastPara="1" rIns="91425" wrap="square" tIns="91425">
            <a:spAutoFit/>
          </a:bodyPr>
          <a:lstStyle/>
          <a:p>
            <a:pPr indent="0" lvl="0" marL="0" rtl="0" algn="ctr">
              <a:lnSpc>
                <a:spcPct val="120002"/>
              </a:lnSpc>
              <a:spcBef>
                <a:spcPts val="0"/>
              </a:spcBef>
              <a:spcAft>
                <a:spcPts val="0"/>
              </a:spcAft>
              <a:buNone/>
            </a:pPr>
            <a:r>
              <a:rPr lang="en" sz="4800">
                <a:solidFill>
                  <a:schemeClr val="lt1"/>
                </a:solidFill>
                <a:latin typeface="Saira Black"/>
                <a:ea typeface="Saira Black"/>
                <a:cs typeface="Saira Black"/>
                <a:sym typeface="Saira Black"/>
              </a:rPr>
              <a:t>10%</a:t>
            </a:r>
            <a:endParaRPr sz="700">
              <a:solidFill>
                <a:schemeClr val="dk1"/>
              </a:solidFill>
            </a:endParaRPr>
          </a:p>
        </p:txBody>
      </p:sp>
      <p:sp>
        <p:nvSpPr>
          <p:cNvPr id="423" name="Google Shape;423;p46"/>
          <p:cNvSpPr/>
          <p:nvPr/>
        </p:nvSpPr>
        <p:spPr>
          <a:xfrm>
            <a:off x="3020950" y="2745750"/>
            <a:ext cx="2997911"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424" name="Google Shape;424;p46"/>
          <p:cNvSpPr txBox="1"/>
          <p:nvPr/>
        </p:nvSpPr>
        <p:spPr>
          <a:xfrm>
            <a:off x="3090900" y="3071775"/>
            <a:ext cx="3000000" cy="969600"/>
          </a:xfrm>
          <a:prstGeom prst="rect">
            <a:avLst/>
          </a:prstGeom>
          <a:noFill/>
          <a:ln>
            <a:noFill/>
          </a:ln>
        </p:spPr>
        <p:txBody>
          <a:bodyPr anchorCtr="0" anchor="t" bIns="91425" lIns="91425" spcFirstLastPara="1" rIns="91425" wrap="square" tIns="91425">
            <a:spAutoFit/>
          </a:bodyPr>
          <a:lstStyle/>
          <a:p>
            <a:pPr indent="0" lvl="0" marL="0" rtl="0" algn="ctr">
              <a:lnSpc>
                <a:spcPct val="119998"/>
              </a:lnSpc>
              <a:spcBef>
                <a:spcPts val="0"/>
              </a:spcBef>
              <a:spcAft>
                <a:spcPts val="0"/>
              </a:spcAft>
              <a:buNone/>
            </a:pPr>
            <a:r>
              <a:rPr lang="en" sz="5100">
                <a:solidFill>
                  <a:schemeClr val="lt1"/>
                </a:solidFill>
                <a:latin typeface="Saira Black"/>
                <a:ea typeface="Saira Black"/>
                <a:cs typeface="Saira Black"/>
                <a:sym typeface="Saira Black"/>
              </a:rPr>
              <a:t>35%</a:t>
            </a:r>
            <a:endParaRPr sz="700">
              <a:solidFill>
                <a:schemeClr val="dk1"/>
              </a:solidFill>
            </a:endParaRPr>
          </a:p>
        </p:txBody>
      </p:sp>
      <p:sp>
        <p:nvSpPr>
          <p:cNvPr id="425" name="Google Shape;425;p46"/>
          <p:cNvSpPr/>
          <p:nvPr/>
        </p:nvSpPr>
        <p:spPr>
          <a:xfrm>
            <a:off x="6262650" y="2750200"/>
            <a:ext cx="2557042"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426" name="Google Shape;426;p46"/>
          <p:cNvSpPr txBox="1"/>
          <p:nvPr/>
        </p:nvSpPr>
        <p:spPr>
          <a:xfrm>
            <a:off x="6041175" y="3110175"/>
            <a:ext cx="3000000" cy="8928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 sz="4600">
                <a:solidFill>
                  <a:schemeClr val="lt1"/>
                </a:solidFill>
                <a:latin typeface="Saira"/>
                <a:ea typeface="Saira"/>
                <a:cs typeface="Saira"/>
                <a:sym typeface="Saira"/>
              </a:rPr>
              <a:t>3 - 6</a:t>
            </a:r>
            <a:endParaRPr sz="7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grpSp>
        <p:nvGrpSpPr>
          <p:cNvPr id="431" name="Google Shape;431;p47"/>
          <p:cNvGrpSpPr/>
          <p:nvPr/>
        </p:nvGrpSpPr>
        <p:grpSpPr>
          <a:xfrm>
            <a:off x="459562" y="524714"/>
            <a:ext cx="2472826" cy="398250"/>
            <a:chOff x="612743" y="1020818"/>
            <a:chExt cx="3679800" cy="531000"/>
          </a:xfrm>
        </p:grpSpPr>
        <p:sp>
          <p:nvSpPr>
            <p:cNvPr id="432" name="Google Shape;432;p47"/>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33" name="Google Shape;433;p47"/>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KEY MESSAGES</a:t>
              </a:r>
              <a:endParaRPr b="1" i="0" sz="900" u="none" cap="none" strike="noStrike">
                <a:solidFill>
                  <a:srgbClr val="FFFFFF"/>
                </a:solidFill>
                <a:latin typeface="Montserrat"/>
                <a:ea typeface="Montserrat"/>
                <a:cs typeface="Montserrat"/>
                <a:sym typeface="Montserrat"/>
              </a:endParaRPr>
            </a:p>
          </p:txBody>
        </p:sp>
      </p:grpSp>
      <p:sp>
        <p:nvSpPr>
          <p:cNvPr id="434" name="Google Shape;434;p47"/>
          <p:cNvSpPr/>
          <p:nvPr/>
        </p:nvSpPr>
        <p:spPr>
          <a:xfrm>
            <a:off x="459556" y="1569162"/>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Budgeting </a:t>
            </a:r>
            <a:r>
              <a:rPr b="0" i="0" lang="en" sz="1200" u="none" cap="none" strike="noStrike">
                <a:solidFill>
                  <a:srgbClr val="000000"/>
                </a:solidFill>
                <a:latin typeface="Montserrat"/>
                <a:ea typeface="Montserrat"/>
                <a:cs typeface="Montserrat"/>
                <a:sym typeface="Montserrat"/>
              </a:rPr>
              <a:t>is essential for tracking income and expenses, enabling better financial management.</a:t>
            </a:r>
            <a:endParaRPr sz="1100"/>
          </a:p>
          <a:p>
            <a:pPr indent="-215900" lvl="0" marL="215900" marR="0" rtl="0" algn="l">
              <a:lnSpc>
                <a:spcPct val="120000"/>
              </a:lnSpc>
              <a:spcBef>
                <a:spcPts val="80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Saving </a:t>
            </a:r>
            <a:r>
              <a:rPr b="0" i="0" lang="en" sz="1200" u="none" cap="none" strike="noStrike">
                <a:solidFill>
                  <a:srgbClr val="000000"/>
                </a:solidFill>
                <a:latin typeface="Montserrat"/>
                <a:ea typeface="Montserrat"/>
                <a:cs typeface="Montserrat"/>
                <a:sym typeface="Montserrat"/>
              </a:rPr>
              <a:t>allows for preparedness, future growth, and the ability to navigate unexpected challenges.</a:t>
            </a:r>
            <a:endParaRPr sz="1100"/>
          </a:p>
          <a:p>
            <a:pPr indent="-215900" lvl="0" marL="215900" marR="0" rtl="0" algn="l">
              <a:lnSpc>
                <a:spcPct val="120000"/>
              </a:lnSpc>
              <a:spcBef>
                <a:spcPts val="80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Regular financial analysis</a:t>
            </a:r>
            <a:r>
              <a:rPr b="0" i="0" lang="en" sz="1200" u="none" cap="none" strike="noStrike">
                <a:solidFill>
                  <a:srgbClr val="000000"/>
                </a:solidFill>
                <a:latin typeface="Montserrat"/>
                <a:ea typeface="Montserrat"/>
                <a:cs typeface="Montserrat"/>
                <a:sym typeface="Montserrat"/>
              </a:rPr>
              <a:t> helps assess the </a:t>
            </a:r>
            <a:r>
              <a:rPr b="1" lang="en" sz="1200">
                <a:solidFill>
                  <a:srgbClr val="FF0000"/>
                </a:solidFill>
                <a:latin typeface="Montserrat"/>
                <a:ea typeface="Montserrat"/>
                <a:cs typeface="Montserrat"/>
                <a:sym typeface="Montserrat"/>
              </a:rPr>
              <a:t>financial </a:t>
            </a:r>
            <a:r>
              <a:rPr b="1" i="0" lang="en" sz="1200" u="none" cap="none" strike="noStrike">
                <a:solidFill>
                  <a:srgbClr val="FF0000"/>
                </a:solidFill>
                <a:latin typeface="Montserrat"/>
                <a:ea typeface="Montserrat"/>
                <a:cs typeface="Montserrat"/>
                <a:sym typeface="Montserrat"/>
              </a:rPr>
              <a:t>health of your business</a:t>
            </a:r>
            <a:r>
              <a:rPr b="0" i="0" lang="en" sz="1200" u="none" cap="none" strike="noStrike">
                <a:solidFill>
                  <a:srgbClr val="000000"/>
                </a:solidFill>
                <a:latin typeface="Montserrat"/>
                <a:ea typeface="Montserrat"/>
                <a:cs typeface="Montserrat"/>
                <a:sym typeface="Montserrat"/>
              </a:rPr>
              <a:t> and make informed decisions.</a:t>
            </a:r>
            <a:endParaRPr b="0" i="0" sz="1200" u="none" cap="none" strike="noStrike">
              <a:solidFill>
                <a:srgbClr val="000000"/>
              </a:solidFill>
              <a:latin typeface="Montserrat"/>
              <a:ea typeface="Montserrat"/>
              <a:cs typeface="Montserrat"/>
              <a:sym typeface="Montserrat"/>
            </a:endParaRPr>
          </a:p>
        </p:txBody>
      </p:sp>
      <p:pic>
        <p:nvPicPr>
          <p:cNvPr id="435" name="Google Shape;435;p47"/>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30"/>
          <p:cNvGrpSpPr/>
          <p:nvPr/>
        </p:nvGrpSpPr>
        <p:grpSpPr>
          <a:xfrm>
            <a:off x="459562" y="524714"/>
            <a:ext cx="2472826" cy="398250"/>
            <a:chOff x="612743" y="1020818"/>
            <a:chExt cx="3679800" cy="531000"/>
          </a:xfrm>
        </p:grpSpPr>
        <p:sp>
          <p:nvSpPr>
            <p:cNvPr id="174" name="Google Shape;174;p30"/>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75" name="Google Shape;175;p30"/>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COURSE OBJECTIVE</a:t>
              </a:r>
              <a:endParaRPr b="1" i="0" sz="900" u="none" cap="none" strike="noStrike">
                <a:solidFill>
                  <a:schemeClr val="lt1"/>
                </a:solidFill>
                <a:latin typeface="Montserrat"/>
                <a:ea typeface="Montserrat"/>
                <a:cs typeface="Montserrat"/>
                <a:sym typeface="Montserrat"/>
              </a:endParaRPr>
            </a:p>
          </p:txBody>
        </p:sp>
      </p:grpSp>
      <p:sp>
        <p:nvSpPr>
          <p:cNvPr id="176" name="Google Shape;176;p30"/>
          <p:cNvSpPr/>
          <p:nvPr/>
        </p:nvSpPr>
        <p:spPr>
          <a:xfrm>
            <a:off x="459556" y="1412558"/>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1" lang="en" sz="1200">
                <a:solidFill>
                  <a:schemeClr val="dk1"/>
                </a:solidFill>
                <a:latin typeface="Montserrat"/>
                <a:ea typeface="Montserrat"/>
                <a:cs typeface="Montserrat"/>
                <a:sym typeface="Montserrat"/>
              </a:rPr>
              <a:t>Plan how to </a:t>
            </a:r>
            <a:r>
              <a:rPr b="1" i="0" lang="en" sz="1200" u="none" cap="none" strike="noStrike">
                <a:solidFill>
                  <a:schemeClr val="dk1"/>
                </a:solidFill>
                <a:latin typeface="Montserrat"/>
                <a:ea typeface="Montserrat"/>
                <a:cs typeface="Montserrat"/>
                <a:sym typeface="Montserrat"/>
              </a:rPr>
              <a:t>grow your business</a:t>
            </a:r>
            <a:r>
              <a:rPr b="0" i="0" lang="en" sz="1200" u="none" cap="none" strike="noStrike">
                <a:solidFill>
                  <a:schemeClr val="dk1"/>
                </a:solidFill>
                <a:latin typeface="Montserrat"/>
                <a:ea typeface="Montserrat"/>
                <a:cs typeface="Montserrat"/>
                <a:sym typeface="Montserrat"/>
              </a:rPr>
              <a:t> and reach your short and long-term business goals successfully.</a:t>
            </a:r>
            <a:endParaRPr sz="1100"/>
          </a:p>
          <a:p>
            <a:pPr indent="-215900" lvl="0" marL="215900" marR="0" rtl="0" algn="l">
              <a:lnSpc>
                <a:spcPct val="120000"/>
              </a:lnSpc>
              <a:spcBef>
                <a:spcPts val="8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Assisting </a:t>
            </a:r>
            <a:r>
              <a:rPr b="0" i="0" lang="en" sz="1200" u="none" cap="none" strike="noStrike">
                <a:solidFill>
                  <a:schemeClr val="dk1"/>
                </a:solidFill>
                <a:latin typeface="Montserrat"/>
                <a:ea typeface="Montserrat"/>
                <a:cs typeface="Montserrat"/>
                <a:sym typeface="Montserrat"/>
              </a:rPr>
              <a:t>you </a:t>
            </a:r>
            <a:r>
              <a:rPr b="0" i="0" lang="en" sz="1200" u="none" cap="none" strike="noStrike">
                <a:solidFill>
                  <a:schemeClr val="dk1"/>
                </a:solidFill>
                <a:latin typeface="Montserrat"/>
                <a:ea typeface="Montserrat"/>
                <a:cs typeface="Montserrat"/>
                <a:sym typeface="Montserrat"/>
              </a:rPr>
              <a:t>in </a:t>
            </a:r>
            <a:r>
              <a:rPr b="1" i="0" lang="en" sz="1200" u="none" cap="none" strike="noStrike">
                <a:solidFill>
                  <a:schemeClr val="dk1"/>
                </a:solidFill>
                <a:latin typeface="Montserrat"/>
                <a:ea typeface="Montserrat"/>
                <a:cs typeface="Montserrat"/>
                <a:sym typeface="Montserrat"/>
              </a:rPr>
              <a:t>making better financial decisions </a:t>
            </a:r>
            <a:r>
              <a:rPr b="0" i="0" lang="en" sz="1200" u="none" cap="none" strike="noStrike">
                <a:solidFill>
                  <a:schemeClr val="dk1"/>
                </a:solidFill>
                <a:latin typeface="Montserrat"/>
                <a:ea typeface="Montserrat"/>
                <a:cs typeface="Montserrat"/>
                <a:sym typeface="Montserrat"/>
              </a:rPr>
              <a:t>about the location, inventory, employees and equipment you can afford.</a:t>
            </a:r>
            <a:endParaRPr sz="1100"/>
          </a:p>
          <a:p>
            <a:pPr indent="-215900" lvl="0" marL="215900" marR="0" rtl="0" algn="l">
              <a:lnSpc>
                <a:spcPct val="120000"/>
              </a:lnSpc>
              <a:spcBef>
                <a:spcPts val="800"/>
              </a:spcBef>
              <a:spcAft>
                <a:spcPts val="0"/>
              </a:spcAft>
              <a:buClr>
                <a:srgbClr val="000000"/>
              </a:buClr>
              <a:buSzPts val="1200"/>
              <a:buFont typeface="Arial"/>
              <a:buChar char="•"/>
            </a:pPr>
            <a:r>
              <a:rPr lang="en" sz="1200">
                <a:solidFill>
                  <a:schemeClr val="dk1"/>
                </a:solidFill>
                <a:latin typeface="Montserrat"/>
                <a:ea typeface="Montserrat"/>
                <a:cs typeface="Montserrat"/>
                <a:sym typeface="Montserrat"/>
              </a:rPr>
              <a:t>Helping you with</a:t>
            </a:r>
            <a:r>
              <a:rPr b="1" lang="en" sz="1200">
                <a:solidFill>
                  <a:schemeClr val="dk1"/>
                </a:solidFill>
                <a:latin typeface="Montserrat"/>
                <a:ea typeface="Montserrat"/>
                <a:cs typeface="Montserrat"/>
                <a:sym typeface="Montserrat"/>
              </a:rPr>
              <a:t> understanding your personal finance</a:t>
            </a:r>
            <a:r>
              <a:rPr lang="en" sz="1200">
                <a:solidFill>
                  <a:schemeClr val="dk1"/>
                </a:solidFill>
                <a:latin typeface="Montserrat"/>
                <a:ea typeface="Montserrat"/>
                <a:cs typeface="Montserrat"/>
                <a:sym typeface="Montserrat"/>
              </a:rPr>
              <a:t> to determine whether you are in a </a:t>
            </a:r>
            <a:r>
              <a:rPr b="1" lang="en" sz="1200">
                <a:solidFill>
                  <a:schemeClr val="dk1"/>
                </a:solidFill>
                <a:latin typeface="Montserrat"/>
                <a:ea typeface="Montserrat"/>
                <a:cs typeface="Montserrat"/>
                <a:sym typeface="Montserrat"/>
              </a:rPr>
              <a:t>good financial position</a:t>
            </a:r>
            <a:r>
              <a:rPr lang="en" sz="1200">
                <a:solidFill>
                  <a:schemeClr val="dk1"/>
                </a:solidFill>
                <a:latin typeface="Montserrat"/>
                <a:ea typeface="Montserrat"/>
                <a:cs typeface="Montserrat"/>
                <a:sym typeface="Montserrat"/>
              </a:rPr>
              <a:t> to start a business. </a:t>
            </a:r>
            <a:endParaRPr sz="1100"/>
          </a:p>
        </p:txBody>
      </p:sp>
      <p:pic>
        <p:nvPicPr>
          <p:cNvPr id="177" name="Google Shape;177;p30"/>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D59"/>
        </a:solidFill>
      </p:bgPr>
    </p:bg>
    <p:spTree>
      <p:nvGrpSpPr>
        <p:cNvPr id="439" name="Shape 439"/>
        <p:cNvGrpSpPr/>
        <p:nvPr/>
      </p:nvGrpSpPr>
      <p:grpSpPr>
        <a:xfrm>
          <a:off x="0" y="0"/>
          <a:ext cx="0" cy="0"/>
          <a:chOff x="0" y="0"/>
          <a:chExt cx="0" cy="0"/>
        </a:xfrm>
      </p:grpSpPr>
      <p:sp>
        <p:nvSpPr>
          <p:cNvPr id="440" name="Google Shape;440;p48"/>
          <p:cNvSpPr txBox="1"/>
          <p:nvPr/>
        </p:nvSpPr>
        <p:spPr>
          <a:xfrm>
            <a:off x="637724" y="708178"/>
            <a:ext cx="5415000" cy="38547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0" i="0" lang="en" sz="5200" u="none" cap="none" strike="noStrike">
                <a:solidFill>
                  <a:srgbClr val="FFFFFF"/>
                </a:solidFill>
                <a:latin typeface="League Gothic"/>
                <a:ea typeface="League Gothic"/>
                <a:cs typeface="League Gothic"/>
                <a:sym typeface="League Gothic"/>
              </a:rPr>
              <a:t>‘ARE YOU </a:t>
            </a:r>
            <a:endParaRPr sz="100"/>
          </a:p>
          <a:p>
            <a:pPr indent="0" lvl="0" marL="0" marR="0" rtl="0" algn="ctr">
              <a:lnSpc>
                <a:spcPct val="109997"/>
              </a:lnSpc>
              <a:spcBef>
                <a:spcPts val="0"/>
              </a:spcBef>
              <a:spcAft>
                <a:spcPts val="0"/>
              </a:spcAft>
              <a:buNone/>
            </a:pPr>
            <a:r>
              <a:rPr b="0" i="0" lang="en" sz="5200" u="none" cap="none" strike="noStrike">
                <a:solidFill>
                  <a:srgbClr val="FFFFFF"/>
                </a:solidFill>
                <a:latin typeface="League Gothic"/>
                <a:ea typeface="League Gothic"/>
                <a:cs typeface="League Gothic"/>
                <a:sym typeface="League Gothic"/>
              </a:rPr>
              <a:t>FINANCIAL HEALTHY </a:t>
            </a:r>
            <a:endParaRPr b="0" i="0" sz="5200" u="none" cap="none" strike="noStrike">
              <a:solidFill>
                <a:srgbClr val="FFFFFF"/>
              </a:solidFill>
              <a:latin typeface="League Gothic"/>
              <a:ea typeface="League Gothic"/>
              <a:cs typeface="League Gothic"/>
              <a:sym typeface="League Gothic"/>
            </a:endParaRPr>
          </a:p>
          <a:p>
            <a:pPr indent="0" lvl="0" marL="0" marR="0" rtl="0" algn="ctr">
              <a:lnSpc>
                <a:spcPct val="109997"/>
              </a:lnSpc>
              <a:spcBef>
                <a:spcPts val="0"/>
              </a:spcBef>
              <a:spcAft>
                <a:spcPts val="0"/>
              </a:spcAft>
              <a:buNone/>
            </a:pPr>
            <a:r>
              <a:rPr lang="en" sz="5200">
                <a:solidFill>
                  <a:srgbClr val="FFFFFF"/>
                </a:solidFill>
                <a:latin typeface="League Gothic"/>
                <a:ea typeface="League Gothic"/>
                <a:cs typeface="League Gothic"/>
                <a:sym typeface="League Gothic"/>
              </a:rPr>
              <a:t>TO START YOUR OWN BUSINESS</a:t>
            </a:r>
            <a:r>
              <a:rPr b="0" i="0" lang="en" sz="5200" u="none" cap="none" strike="noStrike">
                <a:solidFill>
                  <a:srgbClr val="FFFFFF"/>
                </a:solidFill>
                <a:latin typeface="League Gothic"/>
                <a:ea typeface="League Gothic"/>
                <a:cs typeface="League Gothic"/>
                <a:sym typeface="League Gothic"/>
              </a:rPr>
              <a:t>?’</a:t>
            </a:r>
            <a:endParaRPr sz="100"/>
          </a:p>
          <a:p>
            <a:pPr indent="0" lvl="0" marL="0" marR="0" rtl="0" algn="just">
              <a:lnSpc>
                <a:spcPct val="41597"/>
              </a:lnSpc>
              <a:spcBef>
                <a:spcPts val="0"/>
              </a:spcBef>
              <a:spcAft>
                <a:spcPts val="0"/>
              </a:spcAft>
              <a:buNone/>
            </a:pPr>
            <a:r>
              <a:t/>
            </a:r>
            <a:endParaRPr b="0" i="0" sz="5200" u="none" cap="none" strike="noStrike">
              <a:solidFill>
                <a:srgbClr val="FFFFFF"/>
              </a:solidFill>
              <a:latin typeface="League Gothic"/>
              <a:ea typeface="League Gothic"/>
              <a:cs typeface="League Gothic"/>
              <a:sym typeface="League Gothic"/>
            </a:endParaRPr>
          </a:p>
        </p:txBody>
      </p:sp>
      <p:sp>
        <p:nvSpPr>
          <p:cNvPr id="441" name="Google Shape;441;p48"/>
          <p:cNvSpPr/>
          <p:nvPr/>
        </p:nvSpPr>
        <p:spPr>
          <a:xfrm>
            <a:off x="6091402" y="335786"/>
            <a:ext cx="3052591" cy="4227084"/>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445" name="Shape 445"/>
        <p:cNvGrpSpPr/>
        <p:nvPr/>
      </p:nvGrpSpPr>
      <p:grpSpPr>
        <a:xfrm>
          <a:off x="0" y="0"/>
          <a:ext cx="0" cy="0"/>
          <a:chOff x="0" y="0"/>
          <a:chExt cx="0" cy="0"/>
        </a:xfrm>
      </p:grpSpPr>
      <p:pic>
        <p:nvPicPr>
          <p:cNvPr id="446" name="Google Shape;446;p49"/>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447" name="Google Shape;447;p49"/>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448" name="Google Shape;448;p49"/>
          <p:cNvGrpSpPr/>
          <p:nvPr/>
        </p:nvGrpSpPr>
        <p:grpSpPr>
          <a:xfrm>
            <a:off x="459562" y="508949"/>
            <a:ext cx="2472826" cy="398250"/>
            <a:chOff x="612743" y="1020818"/>
            <a:chExt cx="3679800" cy="531000"/>
          </a:xfrm>
        </p:grpSpPr>
        <p:sp>
          <p:nvSpPr>
            <p:cNvPr id="449" name="Google Shape;449;p49"/>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50" name="Google Shape;450;p49"/>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 2</a:t>
              </a:r>
              <a:endParaRPr b="1" i="0" sz="900" u="none" cap="none" strike="noStrike">
                <a:solidFill>
                  <a:schemeClr val="lt1"/>
                </a:solidFill>
                <a:latin typeface="Montserrat"/>
                <a:ea typeface="Montserrat"/>
                <a:cs typeface="Montserrat"/>
                <a:sym typeface="Montserrat"/>
              </a:endParaRPr>
            </a:p>
          </p:txBody>
        </p:sp>
      </p:grpSp>
      <p:grpSp>
        <p:nvGrpSpPr>
          <p:cNvPr id="451" name="Google Shape;451;p49"/>
          <p:cNvGrpSpPr/>
          <p:nvPr/>
        </p:nvGrpSpPr>
        <p:grpSpPr>
          <a:xfrm>
            <a:off x="3070818" y="4063472"/>
            <a:ext cx="3002349" cy="711127"/>
            <a:chOff x="612743" y="1020818"/>
            <a:chExt cx="3679800" cy="544800"/>
          </a:xfrm>
        </p:grpSpPr>
        <p:sp>
          <p:nvSpPr>
            <p:cNvPr id="452" name="Google Shape;452;p49"/>
            <p:cNvSpPr/>
            <p:nvPr/>
          </p:nvSpPr>
          <p:spPr>
            <a:xfrm>
              <a:off x="612743" y="1020818"/>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453" name="Google Shape;453;p49"/>
            <p:cNvSpPr txBox="1"/>
            <p:nvPr/>
          </p:nvSpPr>
          <p:spPr>
            <a:xfrm>
              <a:off x="1031849"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STARTING UP YOUR</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BUSINESS</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8" name="Shape 458"/>
        <p:cNvGrpSpPr/>
        <p:nvPr/>
      </p:nvGrpSpPr>
      <p:grpSpPr>
        <a:xfrm>
          <a:off x="0" y="0"/>
          <a:ext cx="0" cy="0"/>
          <a:chOff x="0" y="0"/>
          <a:chExt cx="0" cy="0"/>
        </a:xfrm>
      </p:grpSpPr>
      <p:grpSp>
        <p:nvGrpSpPr>
          <p:cNvPr id="459" name="Google Shape;459;p50"/>
          <p:cNvGrpSpPr/>
          <p:nvPr/>
        </p:nvGrpSpPr>
        <p:grpSpPr>
          <a:xfrm>
            <a:off x="1636775" y="1718436"/>
            <a:ext cx="5761350" cy="1050286"/>
            <a:chOff x="2203179" y="1665038"/>
            <a:chExt cx="3717000" cy="1764000"/>
          </a:xfrm>
        </p:grpSpPr>
        <p:sp>
          <p:nvSpPr>
            <p:cNvPr id="460" name="Google Shape;460;p50">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1" name="Google Shape;461;p50"/>
            <p:cNvSpPr txBox="1"/>
            <p:nvPr/>
          </p:nvSpPr>
          <p:spPr>
            <a:xfrm>
              <a:off x="2203179" y="2295043"/>
              <a:ext cx="3717000" cy="607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1. LOANS</a:t>
              </a:r>
              <a:endParaRPr sz="1900"/>
            </a:p>
          </p:txBody>
        </p:sp>
      </p:grpSp>
      <p:grpSp>
        <p:nvGrpSpPr>
          <p:cNvPr id="462" name="Google Shape;462;p50"/>
          <p:cNvGrpSpPr/>
          <p:nvPr/>
        </p:nvGrpSpPr>
        <p:grpSpPr>
          <a:xfrm>
            <a:off x="1636637" y="2896749"/>
            <a:ext cx="5761488" cy="960145"/>
            <a:chOff x="2203090" y="1665038"/>
            <a:chExt cx="3717089" cy="1764000"/>
          </a:xfrm>
        </p:grpSpPr>
        <p:sp>
          <p:nvSpPr>
            <p:cNvPr id="463" name="Google Shape;463;p50">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4" name="Google Shape;464;p50">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5" name="Google Shape;465;p50">
              <a:hlinkClick/>
            </p:cNvPr>
            <p:cNvSpPr txBox="1"/>
            <p:nvPr/>
          </p:nvSpPr>
          <p:spPr>
            <a:xfrm>
              <a:off x="2203090" y="2271364"/>
              <a:ext cx="3717000" cy="664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2. BUSINESS DIGITIZATION</a:t>
              </a:r>
              <a:endParaRPr sz="1900"/>
            </a:p>
          </p:txBody>
        </p:sp>
      </p:grpSp>
      <p:grpSp>
        <p:nvGrpSpPr>
          <p:cNvPr id="466" name="Google Shape;466;p50"/>
          <p:cNvGrpSpPr/>
          <p:nvPr/>
        </p:nvGrpSpPr>
        <p:grpSpPr>
          <a:xfrm>
            <a:off x="459556" y="525557"/>
            <a:ext cx="2475675" cy="398250"/>
            <a:chOff x="612742" y="879413"/>
            <a:chExt cx="3300900" cy="531000"/>
          </a:xfrm>
        </p:grpSpPr>
        <p:sp>
          <p:nvSpPr>
            <p:cNvPr id="467" name="Google Shape;467;p50"/>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68" name="Google Shape;468;p50"/>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MODULE OUTLINE</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1"/>
          <p:cNvSpPr txBox="1"/>
          <p:nvPr/>
        </p:nvSpPr>
        <p:spPr>
          <a:xfrm>
            <a:off x="612093" y="1337474"/>
            <a:ext cx="4045800" cy="2034600"/>
          </a:xfrm>
          <a:prstGeom prst="rect">
            <a:avLst/>
          </a:prstGeom>
          <a:noFill/>
          <a:ln>
            <a:noFill/>
          </a:ln>
        </p:spPr>
        <p:txBody>
          <a:bodyPr anchorCtr="0" anchor="t" bIns="0" lIns="0" spcFirstLastPara="1" rIns="0" wrap="square" tIns="0">
            <a:noAutofit/>
          </a:bodyPr>
          <a:lstStyle/>
          <a:p>
            <a:pPr indent="-152400" lvl="0" marL="1524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Funding your business is one of the first - and most important - financial choices you're likely to make as the owner. </a:t>
            </a:r>
            <a:endParaRPr sz="1100"/>
          </a:p>
          <a:p>
            <a:pPr indent="-152400" lvl="0" marL="152400" marR="0" rtl="0" algn="l">
              <a:lnSpc>
                <a:spcPct val="100000"/>
              </a:lnSpc>
              <a:spcBef>
                <a:spcPts val="90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How you choose to fund your business can affect everything from its structure to operations.</a:t>
            </a:r>
            <a:endParaRPr sz="1100"/>
          </a:p>
          <a:p>
            <a:pPr indent="-152400" lvl="0" marL="152400" marR="0" rtl="0" algn="l">
              <a:lnSpc>
                <a:spcPct val="100000"/>
              </a:lnSpc>
              <a:spcBef>
                <a:spcPts val="900"/>
              </a:spcBef>
              <a:spcAft>
                <a:spcPts val="90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If you take out a large loan, you’ll need to earn enough money to repay the loan while running your business.</a:t>
            </a:r>
            <a:endParaRPr sz="1100"/>
          </a:p>
        </p:txBody>
      </p:sp>
      <p:grpSp>
        <p:nvGrpSpPr>
          <p:cNvPr id="475" name="Google Shape;475;p51"/>
          <p:cNvGrpSpPr/>
          <p:nvPr/>
        </p:nvGrpSpPr>
        <p:grpSpPr>
          <a:xfrm>
            <a:off x="601112" y="514657"/>
            <a:ext cx="2606326" cy="514125"/>
            <a:chOff x="801479" y="686209"/>
            <a:chExt cx="2665500" cy="685500"/>
          </a:xfrm>
        </p:grpSpPr>
        <p:sp>
          <p:nvSpPr>
            <p:cNvPr id="476" name="Google Shape;476;p51">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7" name="Google Shape;477;p51">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8" name="Google Shape;478;p51"/>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1. LOANS</a:t>
              </a:r>
              <a:endParaRPr sz="1100"/>
            </a:p>
          </p:txBody>
        </p:sp>
      </p:grpSp>
      <p:pic>
        <p:nvPicPr>
          <p:cNvPr id="479" name="Google Shape;479;p51"/>
          <p:cNvPicPr preferRelativeResize="0"/>
          <p:nvPr/>
        </p:nvPicPr>
        <p:blipFill rotWithShape="1">
          <a:blip r:embed="rId3">
            <a:alphaModFix/>
          </a:blip>
          <a:srcRect b="0" l="0" r="0" t="0"/>
          <a:stretch/>
        </p:blipFill>
        <p:spPr>
          <a:xfrm>
            <a:off x="4783941" y="1337474"/>
            <a:ext cx="3892656" cy="27074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grpSp>
        <p:nvGrpSpPr>
          <p:cNvPr id="485" name="Google Shape;485;p52"/>
          <p:cNvGrpSpPr/>
          <p:nvPr/>
        </p:nvGrpSpPr>
        <p:grpSpPr>
          <a:xfrm>
            <a:off x="601112" y="514657"/>
            <a:ext cx="2606326" cy="514125"/>
            <a:chOff x="801479" y="686209"/>
            <a:chExt cx="2665500" cy="685500"/>
          </a:xfrm>
        </p:grpSpPr>
        <p:sp>
          <p:nvSpPr>
            <p:cNvPr id="486" name="Google Shape;486;p52">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87" name="Google Shape;487;p52">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88" name="Google Shape;488;p52"/>
            <p:cNvSpPr txBox="1"/>
            <p:nvPr/>
          </p:nvSpPr>
          <p:spPr>
            <a:xfrm>
              <a:off x="850684" y="842230"/>
              <a:ext cx="2567100" cy="379500"/>
            </a:xfrm>
            <a:prstGeom prst="rect">
              <a:avLst/>
            </a:prstGeom>
            <a:noFill/>
            <a:ln>
              <a:noFill/>
            </a:ln>
          </p:spPr>
          <p:txBody>
            <a:bodyPr anchorCtr="0" anchor="ctr" bIns="34275" lIns="68575" spcFirstLastPara="1" rIns="68575" wrap="square" tIns="34275">
              <a:spAutoFit/>
            </a:bodyPr>
            <a:lstStyle/>
            <a:p>
              <a:pPr indent="-317500" lvl="0" marL="457200" marR="0" rtl="0" algn="ctr">
                <a:lnSpc>
                  <a:spcPct val="100000"/>
                </a:lnSpc>
                <a:spcBef>
                  <a:spcPts val="0"/>
                </a:spcBef>
                <a:spcAft>
                  <a:spcPts val="0"/>
                </a:spcAft>
                <a:buClr>
                  <a:schemeClr val="lt1"/>
                </a:buClr>
                <a:buSzPts val="1400"/>
                <a:buFont typeface="Montserrat"/>
                <a:buAutoNum type="arabicPeriod"/>
              </a:pPr>
              <a:r>
                <a:rPr b="1" lang="en">
                  <a:solidFill>
                    <a:schemeClr val="lt1"/>
                  </a:solidFill>
                  <a:latin typeface="Montserrat"/>
                  <a:ea typeface="Montserrat"/>
                  <a:cs typeface="Montserrat"/>
                  <a:sym typeface="Montserrat"/>
                </a:rPr>
                <a:t>LOANS</a:t>
              </a:r>
              <a:endParaRPr/>
            </a:p>
          </p:txBody>
        </p:sp>
      </p:grpSp>
      <p:pic>
        <p:nvPicPr>
          <p:cNvPr descr="A picture containing graphics, graphic design, screenshot, clipart&#10;&#10;Description automatically generated" id="489" name="Google Shape;489;p52"/>
          <p:cNvPicPr preferRelativeResize="0"/>
          <p:nvPr/>
        </p:nvPicPr>
        <p:blipFill rotWithShape="1">
          <a:blip r:embed="rId3">
            <a:alphaModFix/>
          </a:blip>
          <a:srcRect b="0" l="0" r="0" t="0"/>
          <a:stretch/>
        </p:blipFill>
        <p:spPr>
          <a:xfrm>
            <a:off x="7815263" y="361818"/>
            <a:ext cx="860315" cy="860315"/>
          </a:xfrm>
          <a:prstGeom prst="rect">
            <a:avLst/>
          </a:prstGeom>
          <a:noFill/>
          <a:ln>
            <a:noFill/>
          </a:ln>
        </p:spPr>
      </p:pic>
      <p:sp>
        <p:nvSpPr>
          <p:cNvPr id="490" name="Google Shape;490;p52"/>
          <p:cNvSpPr txBox="1"/>
          <p:nvPr/>
        </p:nvSpPr>
        <p:spPr>
          <a:xfrm>
            <a:off x="699995" y="1333747"/>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0070C0"/>
                </a:solidFill>
                <a:latin typeface="Montserrat"/>
                <a:ea typeface="Montserrat"/>
                <a:cs typeface="Montserrat"/>
                <a:sym typeface="Montserrat"/>
              </a:rPr>
              <a:t>Loans Options</a:t>
            </a:r>
            <a:endParaRPr sz="1100"/>
          </a:p>
        </p:txBody>
      </p:sp>
      <p:sp>
        <p:nvSpPr>
          <p:cNvPr id="491" name="Google Shape;491;p52"/>
          <p:cNvSpPr/>
          <p:nvPr/>
        </p:nvSpPr>
        <p:spPr>
          <a:xfrm>
            <a:off x="1065448" y="185410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92" name="Google Shape;492;p52"/>
          <p:cNvSpPr txBox="1"/>
          <p:nvPr/>
        </p:nvSpPr>
        <p:spPr>
          <a:xfrm>
            <a:off x="1393198" y="2130838"/>
            <a:ext cx="3003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Self-funding</a:t>
            </a:r>
            <a:endParaRPr sz="1100"/>
          </a:p>
        </p:txBody>
      </p:sp>
      <p:sp>
        <p:nvSpPr>
          <p:cNvPr id="493" name="Google Shape;493;p52"/>
          <p:cNvSpPr/>
          <p:nvPr/>
        </p:nvSpPr>
        <p:spPr>
          <a:xfrm>
            <a:off x="4920867" y="185410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94" name="Google Shape;494;p52"/>
          <p:cNvSpPr txBox="1"/>
          <p:nvPr/>
        </p:nvSpPr>
        <p:spPr>
          <a:xfrm>
            <a:off x="5676113" y="2130854"/>
            <a:ext cx="186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Friends/Family</a:t>
            </a:r>
            <a:endParaRPr sz="1100"/>
          </a:p>
        </p:txBody>
      </p:sp>
      <p:sp>
        <p:nvSpPr>
          <p:cNvPr id="495" name="Google Shape;495;p52"/>
          <p:cNvSpPr/>
          <p:nvPr/>
        </p:nvSpPr>
        <p:spPr>
          <a:xfrm>
            <a:off x="1065500" y="304175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96" name="Google Shape;496;p52"/>
          <p:cNvSpPr txBox="1"/>
          <p:nvPr/>
        </p:nvSpPr>
        <p:spPr>
          <a:xfrm>
            <a:off x="2043803" y="3316562"/>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Bank Loans</a:t>
            </a:r>
            <a:endParaRPr sz="1100"/>
          </a:p>
        </p:txBody>
      </p:sp>
      <p:sp>
        <p:nvSpPr>
          <p:cNvPr id="497" name="Google Shape;497;p52"/>
          <p:cNvSpPr/>
          <p:nvPr/>
        </p:nvSpPr>
        <p:spPr>
          <a:xfrm>
            <a:off x="4920900" y="304175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98" name="Google Shape;498;p52"/>
          <p:cNvSpPr txBox="1"/>
          <p:nvPr/>
        </p:nvSpPr>
        <p:spPr>
          <a:xfrm>
            <a:off x="5754900" y="3318508"/>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Investor</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3"/>
          <p:cNvSpPr txBox="1"/>
          <p:nvPr/>
        </p:nvSpPr>
        <p:spPr>
          <a:xfrm>
            <a:off x="727350" y="1721475"/>
            <a:ext cx="7689300" cy="12054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Necessary for many small business owners</a:t>
            </a:r>
            <a:r>
              <a:rPr b="0" i="0" lang="en" sz="1200" u="none" cap="none" strike="noStrike">
                <a:solidFill>
                  <a:schemeClr val="dk1"/>
                </a:solidFill>
                <a:latin typeface="Montserrat"/>
                <a:ea typeface="Montserrat"/>
                <a:cs typeface="Montserrat"/>
                <a:sym typeface="Montserrat"/>
              </a:rPr>
              <a:t>, especially when they're first starting out. </a:t>
            </a:r>
            <a:endParaRPr sz="1100"/>
          </a:p>
          <a:p>
            <a:pPr indent="-190500" lvl="0" marL="190500" marR="0" rtl="0" algn="l">
              <a:lnSpc>
                <a:spcPct val="100000"/>
              </a:lnSpc>
              <a:spcBef>
                <a:spcPts val="90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But interest payments are also a business expense</a:t>
            </a:r>
            <a:r>
              <a:rPr b="0" i="0" lang="en" sz="1200" u="none" cap="none" strike="noStrike">
                <a:solidFill>
                  <a:schemeClr val="dk1"/>
                </a:solidFill>
                <a:latin typeface="Montserrat"/>
                <a:ea typeface="Montserrat"/>
                <a:cs typeface="Montserrat"/>
                <a:sym typeface="Montserrat"/>
              </a:rPr>
              <a:t> that take away from your profits and can cause uncertainty.</a:t>
            </a:r>
            <a:endParaRPr b="0" i="0" sz="1200" u="none" cap="none" strike="noStrike">
              <a:solidFill>
                <a:schemeClr val="dk1"/>
              </a:solidFill>
              <a:latin typeface="Montserrat"/>
              <a:ea typeface="Montserrat"/>
              <a:cs typeface="Montserrat"/>
              <a:sym typeface="Montserrat"/>
            </a:endParaRPr>
          </a:p>
          <a:p>
            <a:pPr indent="-190500" lvl="0" marL="190500" marR="0" rtl="0" algn="l">
              <a:lnSpc>
                <a:spcPct val="100000"/>
              </a:lnSpc>
              <a:spcBef>
                <a:spcPts val="9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Figure out </a:t>
            </a:r>
            <a:r>
              <a:rPr b="1" i="0" lang="en" sz="1200" u="none" cap="none" strike="noStrike">
                <a:solidFill>
                  <a:schemeClr val="dk1"/>
                </a:solidFill>
                <a:latin typeface="Montserrat"/>
                <a:ea typeface="Montserrat"/>
                <a:cs typeface="Montserrat"/>
                <a:sym typeface="Montserrat"/>
              </a:rPr>
              <a:t>when you should borrow money</a:t>
            </a:r>
            <a:r>
              <a:rPr b="0" i="0" lang="en" sz="1200" u="none" cap="none" strike="noStrike">
                <a:solidFill>
                  <a:schemeClr val="dk1"/>
                </a:solidFill>
                <a:latin typeface="Montserrat"/>
                <a:ea typeface="Montserrat"/>
                <a:cs typeface="Montserrat"/>
                <a:sym typeface="Montserrat"/>
              </a:rPr>
              <a:t>, and </a:t>
            </a:r>
            <a:r>
              <a:rPr b="1" i="0" lang="en" sz="1200" u="none" cap="none" strike="noStrike">
                <a:solidFill>
                  <a:schemeClr val="dk1"/>
                </a:solidFill>
                <a:latin typeface="Montserrat"/>
                <a:ea typeface="Montserrat"/>
                <a:cs typeface="Montserrat"/>
                <a:sym typeface="Montserrat"/>
              </a:rPr>
              <a:t>where you should borrow money from</a:t>
            </a:r>
            <a:endParaRPr b="1"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900"/>
              </a:spcBef>
              <a:spcAft>
                <a:spcPts val="0"/>
              </a:spcAft>
              <a:buClr>
                <a:schemeClr val="dk1"/>
              </a:buClr>
              <a:buFont typeface="Arial"/>
              <a:buNone/>
            </a:pPr>
            <a:r>
              <a:t/>
            </a:r>
            <a:endParaRPr b="1">
              <a:solidFill>
                <a:srgbClr val="0070C0"/>
              </a:solidFill>
              <a:latin typeface="Montserrat"/>
              <a:ea typeface="Montserrat"/>
              <a:cs typeface="Montserrat"/>
              <a:sym typeface="Montserrat"/>
            </a:endParaRPr>
          </a:p>
          <a:p>
            <a:pPr indent="0" lvl="0" marL="0" marR="0" rtl="0" algn="l">
              <a:lnSpc>
                <a:spcPct val="100000"/>
              </a:lnSpc>
              <a:spcBef>
                <a:spcPts val="900"/>
              </a:spcBef>
              <a:spcAft>
                <a:spcPts val="900"/>
              </a:spcAft>
              <a:buNone/>
            </a:pPr>
            <a:r>
              <a:t/>
            </a:r>
            <a:endParaRPr b="1" sz="1200">
              <a:solidFill>
                <a:schemeClr val="dk1"/>
              </a:solidFill>
              <a:latin typeface="Montserrat"/>
              <a:ea typeface="Montserrat"/>
              <a:cs typeface="Montserrat"/>
              <a:sym typeface="Montserrat"/>
            </a:endParaRPr>
          </a:p>
        </p:txBody>
      </p:sp>
      <p:pic>
        <p:nvPicPr>
          <p:cNvPr id="505" name="Google Shape;505;p53"/>
          <p:cNvPicPr preferRelativeResize="0"/>
          <p:nvPr/>
        </p:nvPicPr>
        <p:blipFill rotWithShape="1">
          <a:blip r:embed="rId3">
            <a:alphaModFix/>
          </a:blip>
          <a:srcRect b="0" l="0" r="0" t="0"/>
          <a:stretch/>
        </p:blipFill>
        <p:spPr>
          <a:xfrm>
            <a:off x="5645348" y="2921003"/>
            <a:ext cx="3270800" cy="1753849"/>
          </a:xfrm>
          <a:prstGeom prst="rect">
            <a:avLst/>
          </a:prstGeom>
          <a:noFill/>
          <a:ln>
            <a:noFill/>
          </a:ln>
        </p:spPr>
      </p:pic>
      <p:grpSp>
        <p:nvGrpSpPr>
          <p:cNvPr id="506" name="Google Shape;506;p53"/>
          <p:cNvGrpSpPr/>
          <p:nvPr/>
        </p:nvGrpSpPr>
        <p:grpSpPr>
          <a:xfrm>
            <a:off x="601112" y="514657"/>
            <a:ext cx="2606326" cy="514125"/>
            <a:chOff x="801479" y="686209"/>
            <a:chExt cx="2665500" cy="685500"/>
          </a:xfrm>
        </p:grpSpPr>
        <p:sp>
          <p:nvSpPr>
            <p:cNvPr id="507" name="Google Shape;507;p53">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08" name="Google Shape;508;p53">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09" name="Google Shape;509;p53"/>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FINANCING</a:t>
              </a:r>
              <a:endParaRPr sz="1100"/>
            </a:p>
          </p:txBody>
        </p:sp>
      </p:grpSp>
      <p:sp>
        <p:nvSpPr>
          <p:cNvPr id="510" name="Google Shape;510;p53"/>
          <p:cNvSpPr txBox="1"/>
          <p:nvPr/>
        </p:nvSpPr>
        <p:spPr>
          <a:xfrm>
            <a:off x="601109" y="1295647"/>
            <a:ext cx="2842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Montserrat"/>
                <a:ea typeface="Montserrat"/>
                <a:cs typeface="Montserrat"/>
                <a:sym typeface="Montserrat"/>
              </a:rPr>
              <a:t>Debt</a:t>
            </a:r>
            <a:endParaRPr sz="1100"/>
          </a:p>
        </p:txBody>
      </p:sp>
      <p:sp>
        <p:nvSpPr>
          <p:cNvPr id="511" name="Google Shape;511;p53"/>
          <p:cNvSpPr txBox="1"/>
          <p:nvPr/>
        </p:nvSpPr>
        <p:spPr>
          <a:xfrm>
            <a:off x="601100" y="2977500"/>
            <a:ext cx="4783800" cy="15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70C0"/>
                </a:solidFill>
                <a:latin typeface="Montserrat"/>
                <a:ea typeface="Montserrat"/>
                <a:cs typeface="Montserrat"/>
                <a:sym typeface="Montserrat"/>
              </a:rPr>
              <a:t>Business credits</a:t>
            </a:r>
            <a:endParaRPr b="1">
              <a:solidFill>
                <a:srgbClr val="0070C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a:solidFill>
                <a:srgbClr val="0070C0"/>
              </a:solidFill>
              <a:latin typeface="Montserrat"/>
              <a:ea typeface="Montserrat"/>
              <a:cs typeface="Montserrat"/>
              <a:sym typeface="Montserrat"/>
            </a:endParaRPr>
          </a:p>
          <a:p>
            <a:pPr indent="-185737" lvl="0" marL="211137"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Before a company lends you money, it wants to know that </a:t>
            </a:r>
            <a:r>
              <a:rPr b="1" lang="en" sz="1200">
                <a:solidFill>
                  <a:schemeClr val="dk1"/>
                </a:solidFill>
                <a:latin typeface="Montserrat"/>
                <a:ea typeface="Montserrat"/>
                <a:cs typeface="Montserrat"/>
                <a:sym typeface="Montserrat"/>
              </a:rPr>
              <a:t>you're capable and willing to repay the debt. </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185737" lvl="0" marL="211137" rtl="0" algn="l">
              <a:spcBef>
                <a:spcPts val="12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Lenders may want to determining your business credit score.</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4"/>
          <p:cNvSpPr/>
          <p:nvPr/>
        </p:nvSpPr>
        <p:spPr>
          <a:xfrm>
            <a:off x="171000" y="82375"/>
            <a:ext cx="8807100" cy="771900"/>
          </a:xfrm>
          <a:prstGeom prst="roundRect">
            <a:avLst>
              <a:gd fmla="val 9509" name="adj"/>
            </a:avLst>
          </a:prstGeom>
          <a:solidFill>
            <a:schemeClr val="accent1"/>
          </a:solidFill>
          <a:ln>
            <a:noFill/>
          </a:ln>
          <a:effectLst>
            <a:outerShdw blurRad="101600" rotWithShape="0" algn="ctr" dir="54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517" name="Google Shape;517;p54"/>
          <p:cNvSpPr txBox="1"/>
          <p:nvPr/>
        </p:nvSpPr>
        <p:spPr>
          <a:xfrm>
            <a:off x="292047" y="268375"/>
            <a:ext cx="8559900" cy="369300"/>
          </a:xfrm>
          <a:prstGeom prst="rect">
            <a:avLst/>
          </a:prstGeom>
          <a:noFill/>
          <a:ln>
            <a:noFill/>
          </a:ln>
        </p:spPr>
        <p:txBody>
          <a:bodyPr anchorCtr="0" anchor="t" bIns="0" lIns="0" spcFirstLastPara="1" rIns="0" wrap="square" tIns="0">
            <a:spAutoFit/>
          </a:bodyPr>
          <a:lstStyle/>
          <a:p>
            <a:pPr indent="0" lvl="0" marL="0" marR="0" rtl="0" algn="ctr">
              <a:lnSpc>
                <a:spcPct val="134000"/>
              </a:lnSpc>
              <a:spcBef>
                <a:spcPts val="0"/>
              </a:spcBef>
              <a:spcAft>
                <a:spcPts val="0"/>
              </a:spcAft>
              <a:buNone/>
            </a:pPr>
            <a:r>
              <a:rPr b="1" lang="en" sz="2400">
                <a:latin typeface="Montserrat"/>
                <a:ea typeface="Montserrat"/>
                <a:cs typeface="Montserrat"/>
                <a:sym typeface="Montserrat"/>
              </a:rPr>
              <a:t>Are you eligible to take bank loans?</a:t>
            </a:r>
            <a:endParaRPr b="1" sz="2400">
              <a:latin typeface="Montserrat"/>
              <a:ea typeface="Montserrat"/>
              <a:cs typeface="Montserrat"/>
              <a:sym typeface="Montserrat"/>
            </a:endParaRPr>
          </a:p>
        </p:txBody>
      </p:sp>
      <p:sp>
        <p:nvSpPr>
          <p:cNvPr id="518" name="Google Shape;518;p54"/>
          <p:cNvSpPr txBox="1"/>
          <p:nvPr/>
        </p:nvSpPr>
        <p:spPr>
          <a:xfrm>
            <a:off x="608556" y="1270901"/>
            <a:ext cx="3670200" cy="3001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NO DEBT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NEVER EXPERIENCED BANKRUPTCY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ABLE TO PAY LOAN MONEY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PAY BILLS ON TIME</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HAVE EMERGENCY SAVINGS</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p:txBody>
      </p:sp>
      <p:sp>
        <p:nvSpPr>
          <p:cNvPr id="519" name="Google Shape;519;p54"/>
          <p:cNvSpPr txBox="1"/>
          <p:nvPr/>
        </p:nvSpPr>
        <p:spPr>
          <a:xfrm>
            <a:off x="4931750" y="1270900"/>
            <a:ext cx="3670200" cy="3555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X HAS A LOT OF DEBT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X BORROWS AN UNREALISTIC AMOUNT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DOES NOT MEET THE REQUIREMENTS OF THE BORROWER</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DOES NOT HAVE EMERGENCY MONEY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5"/>
          <p:cNvSpPr/>
          <p:nvPr/>
        </p:nvSpPr>
        <p:spPr>
          <a:xfrm>
            <a:off x="5980875" y="1473788"/>
            <a:ext cx="2562000" cy="834300"/>
          </a:xfrm>
          <a:prstGeom prst="roundRect">
            <a:avLst>
              <a:gd fmla="val 16669" name="adj"/>
            </a:avLst>
          </a:prstGeom>
          <a:solidFill>
            <a:srgbClr val="FFD966"/>
          </a:solidFill>
          <a:ln cap="flat" cmpd="sng" w="25400">
            <a:solidFill>
              <a:srgbClr val="BF9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pic>
        <p:nvPicPr>
          <p:cNvPr descr="A picture containing graphics, graphic design, screenshot, clipart&#10;&#10;Description automatically generated" id="526" name="Google Shape;526;p55"/>
          <p:cNvPicPr preferRelativeResize="0"/>
          <p:nvPr/>
        </p:nvPicPr>
        <p:blipFill rotWithShape="1">
          <a:blip r:embed="rId3">
            <a:alphaModFix/>
          </a:blip>
          <a:srcRect b="0" l="0" r="0" t="0"/>
          <a:stretch/>
        </p:blipFill>
        <p:spPr>
          <a:xfrm>
            <a:off x="7815263" y="361818"/>
            <a:ext cx="860315" cy="860315"/>
          </a:xfrm>
          <a:prstGeom prst="rect">
            <a:avLst/>
          </a:prstGeom>
          <a:noFill/>
          <a:ln>
            <a:noFill/>
          </a:ln>
        </p:spPr>
      </p:pic>
      <p:sp>
        <p:nvSpPr>
          <p:cNvPr id="527" name="Google Shape;527;p55"/>
          <p:cNvSpPr/>
          <p:nvPr/>
        </p:nvSpPr>
        <p:spPr>
          <a:xfrm>
            <a:off x="601125" y="1473795"/>
            <a:ext cx="2562000" cy="834300"/>
          </a:xfrm>
          <a:prstGeom prst="roundRect">
            <a:avLst>
              <a:gd fmla="val 16669" name="adj"/>
            </a:avLst>
          </a:prstGeom>
          <a:solidFill>
            <a:srgbClr val="FFD966"/>
          </a:solidFill>
          <a:ln cap="flat" cmpd="sng" w="25400">
            <a:solidFill>
              <a:srgbClr val="BF9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28" name="Google Shape;528;p55"/>
          <p:cNvSpPr txBox="1"/>
          <p:nvPr/>
        </p:nvSpPr>
        <p:spPr>
          <a:xfrm>
            <a:off x="380173" y="1750538"/>
            <a:ext cx="3003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Profit &amp; Loss Statement</a:t>
            </a:r>
            <a:endParaRPr sz="1100"/>
          </a:p>
        </p:txBody>
      </p:sp>
      <p:sp>
        <p:nvSpPr>
          <p:cNvPr id="529" name="Google Shape;529;p55"/>
          <p:cNvSpPr/>
          <p:nvPr/>
        </p:nvSpPr>
        <p:spPr>
          <a:xfrm>
            <a:off x="3291000" y="1473800"/>
            <a:ext cx="2562000" cy="834300"/>
          </a:xfrm>
          <a:prstGeom prst="roundRect">
            <a:avLst>
              <a:gd fmla="val 16669" name="adj"/>
            </a:avLst>
          </a:prstGeom>
          <a:solidFill>
            <a:srgbClr val="FFD966"/>
          </a:solidFill>
          <a:ln cap="flat" cmpd="sng" w="25400">
            <a:solidFill>
              <a:srgbClr val="BF9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30" name="Google Shape;530;p55"/>
          <p:cNvSpPr txBox="1"/>
          <p:nvPr/>
        </p:nvSpPr>
        <p:spPr>
          <a:xfrm>
            <a:off x="6156227" y="1750550"/>
            <a:ext cx="2211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Record-Keeping</a:t>
            </a:r>
            <a:endParaRPr sz="1100"/>
          </a:p>
        </p:txBody>
      </p:sp>
      <p:sp>
        <p:nvSpPr>
          <p:cNvPr id="531" name="Google Shape;531;p55"/>
          <p:cNvSpPr txBox="1"/>
          <p:nvPr/>
        </p:nvSpPr>
        <p:spPr>
          <a:xfrm>
            <a:off x="3291000" y="1750550"/>
            <a:ext cx="2562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Inventory Management</a:t>
            </a:r>
            <a:endParaRPr sz="1100"/>
          </a:p>
        </p:txBody>
      </p:sp>
      <p:grpSp>
        <p:nvGrpSpPr>
          <p:cNvPr id="532" name="Google Shape;532;p55"/>
          <p:cNvGrpSpPr/>
          <p:nvPr/>
        </p:nvGrpSpPr>
        <p:grpSpPr>
          <a:xfrm>
            <a:off x="601145" y="514650"/>
            <a:ext cx="3434763" cy="514125"/>
            <a:chOff x="801479" y="686209"/>
            <a:chExt cx="2665500" cy="685500"/>
          </a:xfrm>
        </p:grpSpPr>
        <p:sp>
          <p:nvSpPr>
            <p:cNvPr id="533" name="Google Shape;533;p55">
              <a:hlinkClick/>
            </p:cNvPr>
            <p:cNvSpPr/>
            <p:nvPr/>
          </p:nvSpPr>
          <p:spPr>
            <a:xfrm>
              <a:off x="801479" y="686209"/>
              <a:ext cx="2665500" cy="685500"/>
            </a:xfrm>
            <a:prstGeom prst="roundRect">
              <a:avLst>
                <a:gd fmla="val 31259" name="adj"/>
              </a:avLst>
            </a:prstGeom>
            <a:solidFill>
              <a:srgbClr val="F1C232"/>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34" name="Google Shape;534;p55">
              <a:hlinkClick/>
            </p:cNvPr>
            <p:cNvSpPr/>
            <p:nvPr/>
          </p:nvSpPr>
          <p:spPr>
            <a:xfrm>
              <a:off x="850685" y="741525"/>
              <a:ext cx="2567100" cy="574800"/>
            </a:xfrm>
            <a:prstGeom prst="roundRect">
              <a:avLst>
                <a:gd fmla="val 28267" name="adj"/>
              </a:avLst>
            </a:prstGeom>
            <a:solidFill>
              <a:srgbClr val="F1C23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35" name="Google Shape;535;p55"/>
            <p:cNvSpPr txBox="1"/>
            <p:nvPr/>
          </p:nvSpPr>
          <p:spPr>
            <a:xfrm>
              <a:off x="1029794" y="841776"/>
              <a:ext cx="2208900" cy="379500"/>
            </a:xfrm>
            <a:prstGeom prst="rect">
              <a:avLst/>
            </a:prstGeom>
            <a:solidFill>
              <a:srgbClr val="F1C232"/>
            </a:solid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None/>
              </a:pPr>
              <a:r>
                <a:rPr b="1" lang="en">
                  <a:solidFill>
                    <a:schemeClr val="lt1"/>
                  </a:solidFill>
                  <a:latin typeface="Montserrat"/>
                  <a:ea typeface="Montserrat"/>
                  <a:cs typeface="Montserrat"/>
                  <a:sym typeface="Montserrat"/>
                </a:rPr>
                <a:t>2.    BUSINESS DIGITIZATION </a:t>
              </a:r>
              <a:endParaRPr b="1">
                <a:solidFill>
                  <a:schemeClr val="lt1"/>
                </a:solidFill>
                <a:latin typeface="Montserrat"/>
                <a:ea typeface="Montserrat"/>
                <a:cs typeface="Montserrat"/>
                <a:sym typeface="Montserrat"/>
              </a:endParaRPr>
            </a:p>
          </p:txBody>
        </p:sp>
      </p:grpSp>
      <p:sp>
        <p:nvSpPr>
          <p:cNvPr id="536" name="Google Shape;536;p55"/>
          <p:cNvSpPr/>
          <p:nvPr/>
        </p:nvSpPr>
        <p:spPr>
          <a:xfrm>
            <a:off x="2544150" y="3131326"/>
            <a:ext cx="4055700" cy="1445400"/>
          </a:xfrm>
          <a:prstGeom prst="round2SameRect">
            <a:avLst>
              <a:gd fmla="val 31107" name="adj1"/>
              <a:gd fmla="val 0" name="adj2"/>
            </a:avLst>
          </a:prstGeom>
          <a:solidFill>
            <a:srgbClr val="6FA8DC"/>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5"/>
          <p:cNvSpPr txBox="1"/>
          <p:nvPr/>
        </p:nvSpPr>
        <p:spPr>
          <a:xfrm>
            <a:off x="2854644" y="3378204"/>
            <a:ext cx="3434700" cy="1491600"/>
          </a:xfrm>
          <a:prstGeom prst="rect">
            <a:avLst/>
          </a:prstGeom>
          <a:noFill/>
          <a:ln>
            <a:noFill/>
          </a:ln>
        </p:spPr>
        <p:txBody>
          <a:bodyPr anchorCtr="0" anchor="ctr" bIns="34275" lIns="68575" spcFirstLastPara="1" rIns="68575" wrap="square" tIns="34275">
            <a:spAutoFit/>
          </a:bodyPr>
          <a:lstStyle/>
          <a:p>
            <a:pPr indent="0" lvl="0" marL="0" rtl="0" algn="ctr">
              <a:lnSpc>
                <a:spcPct val="115000"/>
              </a:lnSpc>
              <a:spcBef>
                <a:spcPts val="0"/>
              </a:spcBef>
              <a:spcAft>
                <a:spcPts val="0"/>
              </a:spcAft>
              <a:buNone/>
            </a:pPr>
            <a:r>
              <a:rPr b="1" lang="en" sz="2800">
                <a:solidFill>
                  <a:schemeClr val="lt1"/>
                </a:solidFill>
                <a:latin typeface="Montserrat"/>
                <a:ea typeface="Montserrat"/>
                <a:cs typeface="Montserrat"/>
                <a:sym typeface="Montserrat"/>
              </a:rPr>
              <a:t>GOOGLE</a:t>
            </a:r>
            <a:endParaRPr b="1" sz="2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2800">
                <a:solidFill>
                  <a:schemeClr val="lt1"/>
                </a:solidFill>
                <a:latin typeface="Montserrat"/>
                <a:ea typeface="Montserrat"/>
                <a:cs typeface="Montserrat"/>
                <a:sym typeface="Montserrat"/>
              </a:rPr>
              <a:t>DRIVE</a:t>
            </a:r>
            <a:endParaRPr b="1" sz="2800">
              <a:solidFill>
                <a:schemeClr val="lt1"/>
              </a:solidFill>
              <a:latin typeface="Montserrat"/>
              <a:ea typeface="Montserrat"/>
              <a:cs typeface="Montserrat"/>
              <a:sym typeface="Montserrat"/>
            </a:endParaRPr>
          </a:p>
          <a:p>
            <a:pPr indent="0" lvl="0" marL="0" marR="0" rtl="0" algn="ctr">
              <a:lnSpc>
                <a:spcPct val="115000"/>
              </a:lnSpc>
              <a:spcBef>
                <a:spcPts val="0"/>
              </a:spcBef>
              <a:spcAft>
                <a:spcPts val="0"/>
              </a:spcAft>
              <a:buNone/>
            </a:pPr>
            <a:r>
              <a:t/>
            </a:r>
            <a:endParaRPr b="1" sz="2800">
              <a:solidFill>
                <a:schemeClr val="lt1"/>
              </a:solidFill>
              <a:latin typeface="Montserrat"/>
              <a:ea typeface="Montserrat"/>
              <a:cs typeface="Montserrat"/>
              <a:sym typeface="Montserrat"/>
            </a:endParaRPr>
          </a:p>
        </p:txBody>
      </p:sp>
      <p:cxnSp>
        <p:nvCxnSpPr>
          <p:cNvPr id="538" name="Google Shape;538;p55"/>
          <p:cNvCxnSpPr>
            <a:stCxn id="527" idx="2"/>
            <a:endCxn id="536" idx="3"/>
          </p:cNvCxnSpPr>
          <p:nvPr/>
        </p:nvCxnSpPr>
        <p:spPr>
          <a:xfrm flipH="1" rot="-5400000">
            <a:off x="2815425" y="1374795"/>
            <a:ext cx="823200" cy="2689800"/>
          </a:xfrm>
          <a:prstGeom prst="bentConnector3">
            <a:avLst>
              <a:gd fmla="val 50002" name="adj1"/>
            </a:avLst>
          </a:prstGeom>
          <a:noFill/>
          <a:ln cap="flat" cmpd="sng" w="38100">
            <a:solidFill>
              <a:srgbClr val="000000"/>
            </a:solidFill>
            <a:prstDash val="solid"/>
            <a:round/>
            <a:headEnd len="med" w="med" type="none"/>
            <a:tailEnd len="med" w="med" type="none"/>
          </a:ln>
        </p:spPr>
      </p:cxnSp>
      <p:cxnSp>
        <p:nvCxnSpPr>
          <p:cNvPr id="539" name="Google Shape;539;p55"/>
          <p:cNvCxnSpPr>
            <a:stCxn id="525" idx="2"/>
            <a:endCxn id="536" idx="3"/>
          </p:cNvCxnSpPr>
          <p:nvPr/>
        </p:nvCxnSpPr>
        <p:spPr>
          <a:xfrm rot="5400000">
            <a:off x="5505375" y="1374788"/>
            <a:ext cx="823200" cy="2689800"/>
          </a:xfrm>
          <a:prstGeom prst="bentConnector3">
            <a:avLst>
              <a:gd fmla="val 50002" name="adj1"/>
            </a:avLst>
          </a:prstGeom>
          <a:noFill/>
          <a:ln cap="flat" cmpd="sng" w="38100">
            <a:solidFill>
              <a:srgbClr val="000000"/>
            </a:solidFill>
            <a:prstDash val="solid"/>
            <a:round/>
            <a:headEnd len="med" w="med" type="none"/>
            <a:tailEnd len="med" w="med" type="none"/>
          </a:ln>
        </p:spPr>
      </p:cxnSp>
      <p:cxnSp>
        <p:nvCxnSpPr>
          <p:cNvPr id="540" name="Google Shape;540;p55"/>
          <p:cNvCxnSpPr>
            <a:stCxn id="529" idx="2"/>
            <a:endCxn id="536" idx="3"/>
          </p:cNvCxnSpPr>
          <p:nvPr/>
        </p:nvCxnSpPr>
        <p:spPr>
          <a:xfrm>
            <a:off x="4572000" y="2308100"/>
            <a:ext cx="0" cy="823200"/>
          </a:xfrm>
          <a:prstGeom prst="straightConnector1">
            <a:avLst/>
          </a:prstGeom>
          <a:noFill/>
          <a:ln cap="flat" cmpd="sng" w="38100">
            <a:solidFill>
              <a:srgbClr val="000000"/>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56"/>
          <p:cNvPicPr preferRelativeResize="0"/>
          <p:nvPr/>
        </p:nvPicPr>
        <p:blipFill rotWithShape="1">
          <a:blip r:embed="rId3">
            <a:alphaModFix/>
          </a:blip>
          <a:srcRect b="0" l="0" r="0" t="0"/>
          <a:stretch/>
        </p:blipFill>
        <p:spPr>
          <a:xfrm>
            <a:off x="4615789" y="1693069"/>
            <a:ext cx="4528206" cy="2914259"/>
          </a:xfrm>
          <a:prstGeom prst="rect">
            <a:avLst/>
          </a:prstGeom>
          <a:noFill/>
          <a:ln>
            <a:noFill/>
          </a:ln>
        </p:spPr>
      </p:pic>
      <p:sp>
        <p:nvSpPr>
          <p:cNvPr id="547" name="Google Shape;547;p56"/>
          <p:cNvSpPr txBox="1"/>
          <p:nvPr/>
        </p:nvSpPr>
        <p:spPr>
          <a:xfrm>
            <a:off x="607910" y="1638534"/>
            <a:ext cx="4878600" cy="369300"/>
          </a:xfrm>
          <a:prstGeom prst="rect">
            <a:avLst/>
          </a:prstGeom>
          <a:noFill/>
          <a:ln>
            <a:noFill/>
          </a:ln>
        </p:spPr>
        <p:txBody>
          <a:bodyPr anchorCtr="0" anchor="t" bIns="0" lIns="0" spcFirstLastPara="1" rIns="0" wrap="square" tIns="0">
            <a:spAutoFit/>
          </a:bodyPr>
          <a:lstStyle/>
          <a:p>
            <a:pPr indent="-152400" lvl="0" marL="215900" marR="0" rtl="0" algn="l">
              <a:lnSpc>
                <a:spcPct val="100000"/>
              </a:lnSpc>
              <a:spcBef>
                <a:spcPts val="0"/>
              </a:spcBef>
              <a:spcAft>
                <a:spcPts val="0"/>
              </a:spcAft>
              <a:buClr>
                <a:schemeClr val="dk1"/>
              </a:buClr>
              <a:buSzPts val="1200"/>
              <a:buFont typeface="Arial"/>
              <a:buChar char="•"/>
            </a:pPr>
            <a:r>
              <a:rPr b="0" i="0" lang="en" sz="1200" u="none" cap="none" strike="noStrike">
                <a:solidFill>
                  <a:srgbClr val="000000"/>
                </a:solidFill>
                <a:latin typeface="Montserrat"/>
                <a:ea typeface="Montserrat"/>
                <a:cs typeface="Montserrat"/>
                <a:sym typeface="Montserrat"/>
              </a:rPr>
              <a:t>Involves using a variety of technologies to increase efficiency (converting paper processes to digital ones).</a:t>
            </a:r>
            <a:endParaRPr sz="1100"/>
          </a:p>
        </p:txBody>
      </p:sp>
      <p:sp>
        <p:nvSpPr>
          <p:cNvPr id="548" name="Google Shape;548;p56"/>
          <p:cNvSpPr/>
          <p:nvPr/>
        </p:nvSpPr>
        <p:spPr>
          <a:xfrm>
            <a:off x="607900" y="6080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9" name="Google Shape;549;p56"/>
          <p:cNvSpPr txBox="1"/>
          <p:nvPr/>
        </p:nvSpPr>
        <p:spPr>
          <a:xfrm>
            <a:off x="601109" y="1267422"/>
            <a:ext cx="2842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What is business digitization?</a:t>
            </a:r>
            <a:endParaRPr sz="1100">
              <a:solidFill>
                <a:srgbClr val="E6AF00"/>
              </a:solidFill>
            </a:endParaRPr>
          </a:p>
        </p:txBody>
      </p:sp>
      <p:sp>
        <p:nvSpPr>
          <p:cNvPr id="550" name="Google Shape;550;p56"/>
          <p:cNvSpPr txBox="1"/>
          <p:nvPr/>
        </p:nvSpPr>
        <p:spPr>
          <a:xfrm>
            <a:off x="607910" y="2196618"/>
            <a:ext cx="4149900" cy="11544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10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Ways you can digitize your business:</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Sending electronic invoices</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Promoting your business online</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Signing up for</a:t>
            </a:r>
            <a:r>
              <a:rPr b="0" i="0" lang="en" sz="1200" u="none" cap="none" strike="noStrike">
                <a:solidFill>
                  <a:srgbClr val="3D3D3D"/>
                </a:solidFill>
                <a:latin typeface="Montserrat"/>
                <a:ea typeface="Montserrat"/>
                <a:cs typeface="Montserrat"/>
                <a:sym typeface="Montserrat"/>
              </a:rPr>
              <a:t> </a:t>
            </a:r>
            <a:r>
              <a:rPr b="0" i="0" lang="en" sz="1200" u="none" cap="none" strike="noStrike">
                <a:solidFill>
                  <a:srgbClr val="000000"/>
                </a:solidFill>
                <a:latin typeface="Montserrat"/>
                <a:ea typeface="Montserrat"/>
                <a:cs typeface="Montserrat"/>
                <a:sym typeface="Montserrat"/>
              </a:rPr>
              <a:t>online banking</a:t>
            </a:r>
            <a:endParaRPr sz="1100"/>
          </a:p>
        </p:txBody>
      </p:sp>
      <p:sp>
        <p:nvSpPr>
          <p:cNvPr id="551" name="Google Shape;551;p56"/>
          <p:cNvSpPr txBox="1"/>
          <p:nvPr/>
        </p:nvSpPr>
        <p:spPr>
          <a:xfrm>
            <a:off x="607900" y="580725"/>
            <a:ext cx="2386800" cy="531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7"/>
          <p:cNvSpPr txBox="1"/>
          <p:nvPr/>
        </p:nvSpPr>
        <p:spPr>
          <a:xfrm>
            <a:off x="607910" y="1635920"/>
            <a:ext cx="3964200" cy="2359800"/>
          </a:xfrm>
          <a:prstGeom prst="rect">
            <a:avLst/>
          </a:prstGeom>
          <a:noFill/>
          <a:ln>
            <a:noFill/>
          </a:ln>
        </p:spPr>
        <p:txBody>
          <a:bodyPr anchorCtr="0" anchor="t" bIns="0" lIns="0" spcFirstLastPara="1" rIns="0" wrap="square" tIns="0">
            <a:spAutoFit/>
          </a:bodyPr>
          <a:lstStyle/>
          <a:p>
            <a:pPr indent="-215900" lvl="0" marL="215900" marR="0" rtl="0" algn="l">
              <a:lnSpc>
                <a:spcPct val="11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Helps you reach more customers and increase your earnings.</a:t>
            </a:r>
            <a:endParaRPr b="0" i="0" sz="1200" u="none" cap="none" strike="noStrike">
              <a:solidFill>
                <a:schemeClr val="dk1"/>
              </a:solidFill>
              <a:latin typeface="Montserrat"/>
              <a:ea typeface="Montserrat"/>
              <a:cs typeface="Montserrat"/>
              <a:sym typeface="Montserrat"/>
            </a:endParaRPr>
          </a:p>
          <a:p>
            <a:pPr indent="-215900" lvl="0" marL="215900" marR="0" rtl="0" algn="l">
              <a:lnSpc>
                <a:spcPct val="110000"/>
              </a:lnSpc>
              <a:spcBef>
                <a:spcPts val="9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Could be in the form of a </a:t>
            </a:r>
            <a:r>
              <a:rPr b="1" i="0" lang="en" sz="1200" u="none" cap="none" strike="noStrike">
                <a:solidFill>
                  <a:schemeClr val="dk1"/>
                </a:solidFill>
                <a:latin typeface="Montserrat"/>
                <a:ea typeface="Montserrat"/>
                <a:cs typeface="Montserrat"/>
                <a:sym typeface="Montserrat"/>
              </a:rPr>
              <a:t>website</a:t>
            </a:r>
            <a:r>
              <a:rPr b="0" i="0" lang="en" sz="1200" u="none" cap="none" strike="noStrike">
                <a:solidFill>
                  <a:schemeClr val="dk1"/>
                </a:solidFill>
                <a:latin typeface="Montserrat"/>
                <a:ea typeface="Montserrat"/>
                <a:cs typeface="Montserrat"/>
                <a:sym typeface="Montserrat"/>
              </a:rPr>
              <a:t>, </a:t>
            </a:r>
            <a:r>
              <a:rPr b="1" i="0" lang="en" sz="1200" u="none" cap="none" strike="noStrike">
                <a:solidFill>
                  <a:schemeClr val="dk1"/>
                </a:solidFill>
                <a:latin typeface="Montserrat"/>
                <a:ea typeface="Montserrat"/>
                <a:cs typeface="Montserrat"/>
                <a:sym typeface="Montserrat"/>
              </a:rPr>
              <a:t>digital marketing </a:t>
            </a:r>
            <a:r>
              <a:rPr b="0" i="0" lang="en" sz="1200" u="none" cap="none" strike="noStrike">
                <a:solidFill>
                  <a:schemeClr val="dk1"/>
                </a:solidFill>
                <a:latin typeface="Montserrat"/>
                <a:ea typeface="Montserrat"/>
                <a:cs typeface="Montserrat"/>
                <a:sym typeface="Montserrat"/>
              </a:rPr>
              <a:t>and</a:t>
            </a:r>
            <a:r>
              <a:rPr lang="en" sz="1200">
                <a:solidFill>
                  <a:schemeClr val="dk1"/>
                </a:solidFill>
                <a:latin typeface="Montserrat"/>
                <a:ea typeface="Montserrat"/>
                <a:cs typeface="Montserrat"/>
                <a:sym typeface="Montserrat"/>
              </a:rPr>
              <a:t> social media e.g Instagram</a:t>
            </a:r>
            <a:r>
              <a:rPr b="0" i="0" lang="en"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a:p>
            <a:pPr indent="-215900" lvl="0" marL="215900" marR="0" rtl="0" algn="l">
              <a:lnSpc>
                <a:spcPct val="110000"/>
              </a:lnSpc>
              <a:spcBef>
                <a:spcPts val="9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Try creating different ads and giving each one a unique promotion code, then track the codes that customers use.</a:t>
            </a:r>
            <a:endParaRPr b="0" i="0" sz="1200" u="none" cap="none" strike="noStrike">
              <a:solidFill>
                <a:schemeClr val="dk1"/>
              </a:solidFill>
              <a:latin typeface="Montserrat"/>
              <a:ea typeface="Montserrat"/>
              <a:cs typeface="Montserrat"/>
              <a:sym typeface="Montserrat"/>
            </a:endParaRPr>
          </a:p>
          <a:p>
            <a:pPr indent="-215900" lvl="0" marL="215900" marR="0" rtl="0" algn="l">
              <a:lnSpc>
                <a:spcPct val="110000"/>
              </a:lnSpc>
              <a:spcBef>
                <a:spcPts val="900"/>
              </a:spcBef>
              <a:spcAft>
                <a:spcPts val="90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Digital advertising able to target the specific types of people who are most likely to become your customers.</a:t>
            </a:r>
            <a:endParaRPr b="0" i="0" sz="1200" u="none" cap="none" strike="noStrike">
              <a:solidFill>
                <a:schemeClr val="dk1"/>
              </a:solidFill>
              <a:latin typeface="Montserrat"/>
              <a:ea typeface="Montserrat"/>
              <a:cs typeface="Montserrat"/>
              <a:sym typeface="Montserrat"/>
            </a:endParaRPr>
          </a:p>
        </p:txBody>
      </p:sp>
      <p:pic>
        <p:nvPicPr>
          <p:cNvPr id="558" name="Google Shape;558;p57"/>
          <p:cNvPicPr preferRelativeResize="0"/>
          <p:nvPr/>
        </p:nvPicPr>
        <p:blipFill rotWithShape="1">
          <a:blip r:embed="rId3">
            <a:alphaModFix/>
          </a:blip>
          <a:srcRect b="0" l="0" r="0" t="0"/>
          <a:stretch/>
        </p:blipFill>
        <p:spPr>
          <a:xfrm>
            <a:off x="4970404" y="1635920"/>
            <a:ext cx="3952663" cy="2544634"/>
          </a:xfrm>
          <a:prstGeom prst="rect">
            <a:avLst/>
          </a:prstGeom>
          <a:noFill/>
          <a:ln>
            <a:noFill/>
          </a:ln>
        </p:spPr>
      </p:pic>
      <p:sp>
        <p:nvSpPr>
          <p:cNvPr id="559" name="Google Shape;559;p57"/>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Online promotions</a:t>
            </a:r>
            <a:endParaRPr sz="1100">
              <a:solidFill>
                <a:srgbClr val="E6AF00"/>
              </a:solidFill>
            </a:endParaRPr>
          </a:p>
        </p:txBody>
      </p:sp>
      <p:sp>
        <p:nvSpPr>
          <p:cNvPr id="560" name="Google Shape;560;p57"/>
          <p:cNvSpPr/>
          <p:nvPr/>
        </p:nvSpPr>
        <p:spPr>
          <a:xfrm>
            <a:off x="607900" y="6106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57"/>
          <p:cNvSpPr txBox="1"/>
          <p:nvPr/>
        </p:nvSpPr>
        <p:spPr>
          <a:xfrm>
            <a:off x="607900" y="539225"/>
            <a:ext cx="238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grpSp>
        <p:nvGrpSpPr>
          <p:cNvPr id="182" name="Google Shape;182;p31"/>
          <p:cNvGrpSpPr/>
          <p:nvPr/>
        </p:nvGrpSpPr>
        <p:grpSpPr>
          <a:xfrm>
            <a:off x="459556" y="525557"/>
            <a:ext cx="2475675" cy="398250"/>
            <a:chOff x="612742" y="879413"/>
            <a:chExt cx="3300900" cy="531000"/>
          </a:xfrm>
        </p:grpSpPr>
        <p:sp>
          <p:nvSpPr>
            <p:cNvPr id="183" name="Google Shape;183;p31"/>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84" name="Google Shape;184;p31"/>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Course Outline</a:t>
              </a:r>
              <a:endParaRPr b="1" i="0" sz="900" u="none" cap="none" strike="noStrike">
                <a:solidFill>
                  <a:schemeClr val="lt1"/>
                </a:solidFill>
                <a:latin typeface="Montserrat"/>
                <a:ea typeface="Montserrat"/>
                <a:cs typeface="Montserrat"/>
                <a:sym typeface="Montserrat"/>
              </a:endParaRPr>
            </a:p>
          </p:txBody>
        </p:sp>
      </p:grpSp>
      <p:grpSp>
        <p:nvGrpSpPr>
          <p:cNvPr id="185" name="Google Shape;185;p31"/>
          <p:cNvGrpSpPr/>
          <p:nvPr/>
        </p:nvGrpSpPr>
        <p:grpSpPr>
          <a:xfrm>
            <a:off x="4675280" y="2030831"/>
            <a:ext cx="2756528" cy="1279782"/>
            <a:chOff x="2203179" y="1665038"/>
            <a:chExt cx="3717001" cy="1764000"/>
          </a:xfrm>
        </p:grpSpPr>
        <p:sp>
          <p:nvSpPr>
            <p:cNvPr id="186" name="Google Shape;186;p31">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87" name="Google Shape;187;p31">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88" name="Google Shape;188;p31">
              <a:hlinkClick/>
            </p:cNvPr>
            <p:cNvSpPr txBox="1"/>
            <p:nvPr/>
          </p:nvSpPr>
          <p:spPr>
            <a:xfrm>
              <a:off x="2203180" y="2044621"/>
              <a:ext cx="3717000" cy="73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a:t>
              </a:r>
              <a:r>
                <a:rPr b="1" lang="en" sz="1500">
                  <a:solidFill>
                    <a:schemeClr val="lt1"/>
                  </a:solidFill>
                  <a:latin typeface="Montserrat"/>
                  <a:ea typeface="Montserrat"/>
                  <a:cs typeface="Montserrat"/>
                  <a:sym typeface="Montserrat"/>
                </a:rPr>
                <a:t> 2:</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Starting Up Your Business</a:t>
              </a:r>
              <a:endParaRPr b="1" sz="1500">
                <a:solidFill>
                  <a:schemeClr val="lt1"/>
                </a:solidFill>
                <a:latin typeface="Montserrat"/>
                <a:ea typeface="Montserrat"/>
                <a:cs typeface="Montserrat"/>
                <a:sym typeface="Montserrat"/>
              </a:endParaRPr>
            </a:p>
          </p:txBody>
        </p:sp>
      </p:grpSp>
      <p:grpSp>
        <p:nvGrpSpPr>
          <p:cNvPr id="189" name="Google Shape;189;p31"/>
          <p:cNvGrpSpPr/>
          <p:nvPr/>
        </p:nvGrpSpPr>
        <p:grpSpPr>
          <a:xfrm>
            <a:off x="1575150" y="2030820"/>
            <a:ext cx="2996850" cy="1279782"/>
            <a:chOff x="1924379" y="3103705"/>
            <a:chExt cx="3995800" cy="1764000"/>
          </a:xfrm>
        </p:grpSpPr>
        <p:sp>
          <p:nvSpPr>
            <p:cNvPr id="190" name="Google Shape;190;p31">
              <a:hlinkClick/>
            </p:cNvPr>
            <p:cNvSpPr/>
            <p:nvPr/>
          </p:nvSpPr>
          <p:spPr>
            <a:xfrm>
              <a:off x="2203179" y="3103705"/>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91" name="Google Shape;191;p31"/>
            <p:cNvSpPr txBox="1"/>
            <p:nvPr/>
          </p:nvSpPr>
          <p:spPr>
            <a:xfrm>
              <a:off x="1924379" y="3460546"/>
              <a:ext cx="3717000" cy="1050300"/>
            </a:xfrm>
            <a:prstGeom prst="rect">
              <a:avLst/>
            </a:prstGeom>
            <a:noFill/>
            <a:ln>
              <a:noFill/>
            </a:ln>
          </p:spPr>
          <p:txBody>
            <a:bodyPr anchorCtr="0" anchor="t" bIns="34275" lIns="68575" spcFirstLastPara="1" rIns="68575" wrap="square" tIns="34275">
              <a:spAutoFit/>
            </a:bodyPr>
            <a:lstStyle/>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PART 1:</a:t>
              </a:r>
              <a:endParaRPr b="1" sz="1500">
                <a:solidFill>
                  <a:schemeClr val="lt1"/>
                </a:solidFill>
                <a:latin typeface="Montserrat"/>
                <a:ea typeface="Montserrat"/>
                <a:cs typeface="Montserrat"/>
                <a:sym typeface="Montserrat"/>
              </a:endParaRPr>
            </a:p>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Understanding Your Financial Health </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8"/>
          <p:cNvSpPr txBox="1"/>
          <p:nvPr/>
        </p:nvSpPr>
        <p:spPr>
          <a:xfrm>
            <a:off x="601108" y="1963928"/>
            <a:ext cx="3766200" cy="1359600"/>
          </a:xfrm>
          <a:prstGeom prst="rect">
            <a:avLst/>
          </a:prstGeom>
          <a:noFill/>
          <a:ln>
            <a:noFill/>
          </a:ln>
        </p:spPr>
        <p:txBody>
          <a:bodyPr anchorCtr="0" anchor="t" bIns="68575" lIns="68575" spcFirstLastPara="1" rIns="68575" wrap="square" tIns="68575">
            <a:spAutoFit/>
          </a:bodyPr>
          <a:lstStyle/>
          <a:p>
            <a:pPr indent="-215900" lvl="0" marL="2159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A storage service that functions as a cloud-based external hard-drive.</a:t>
            </a:r>
            <a:endParaRPr sz="1100"/>
          </a:p>
          <a:p>
            <a:pPr indent="-215900" lvl="0" marL="2159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Uploading and downloading files, organizing in intuitive folder structures and sharing with the right people. </a:t>
            </a:r>
            <a:endParaRPr sz="1100"/>
          </a:p>
          <a:p>
            <a:pPr indent="0" lvl="0" marL="342900" marR="0" rtl="0" algn="l">
              <a:lnSpc>
                <a:spcPct val="100000"/>
              </a:lnSpc>
              <a:spcBef>
                <a:spcPts val="500"/>
              </a:spcBef>
              <a:spcAft>
                <a:spcPts val="500"/>
              </a:spcAft>
              <a:buNone/>
            </a:pPr>
            <a:r>
              <a:t/>
            </a:r>
            <a:endParaRPr sz="1100"/>
          </a:p>
        </p:txBody>
      </p:sp>
      <p:pic>
        <p:nvPicPr>
          <p:cNvPr id="568" name="Google Shape;568;p58"/>
          <p:cNvPicPr preferRelativeResize="0"/>
          <p:nvPr/>
        </p:nvPicPr>
        <p:blipFill rotWithShape="1">
          <a:blip r:embed="rId3">
            <a:alphaModFix/>
          </a:blip>
          <a:srcRect b="0" l="0" r="0" t="0"/>
          <a:stretch/>
        </p:blipFill>
        <p:spPr>
          <a:xfrm>
            <a:off x="0" y="3518344"/>
            <a:ext cx="3207544" cy="1625156"/>
          </a:xfrm>
          <a:prstGeom prst="rect">
            <a:avLst/>
          </a:prstGeom>
          <a:noFill/>
          <a:ln>
            <a:noFill/>
          </a:ln>
        </p:spPr>
      </p:pic>
      <p:sp>
        <p:nvSpPr>
          <p:cNvPr id="569" name="Google Shape;569;p58"/>
          <p:cNvSpPr txBox="1"/>
          <p:nvPr/>
        </p:nvSpPr>
        <p:spPr>
          <a:xfrm>
            <a:off x="4776952" y="1963928"/>
            <a:ext cx="3909900" cy="1369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Montserrat"/>
                <a:ea typeface="Montserrat"/>
                <a:cs typeface="Montserrat"/>
                <a:sym typeface="Montserrat"/>
              </a:rPr>
              <a:t>Common ways:</a:t>
            </a:r>
            <a:endParaRPr sz="1100"/>
          </a:p>
          <a:p>
            <a:pPr indent="-215900" lvl="0" marL="215900" marR="0" rtl="0" algn="l">
              <a:lnSpc>
                <a:spcPct val="100000"/>
              </a:lnSpc>
              <a:spcBef>
                <a:spcPts val="5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Storing reports and policy documents</a:t>
            </a:r>
            <a:endParaRPr sz="1100"/>
          </a:p>
          <a:p>
            <a:pPr indent="-215900" lvl="0" marL="215900" marR="0" rtl="0" algn="l">
              <a:lnSpc>
                <a:spcPct val="100000"/>
              </a:lnSpc>
              <a:spcBef>
                <a:spcPts val="5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Sharing media assets, such as photos, logos, and press releases</a:t>
            </a:r>
            <a:endParaRPr sz="1100"/>
          </a:p>
          <a:p>
            <a:pPr indent="-215900" lvl="0" marL="215900" marR="0" rtl="0" algn="l">
              <a:lnSpc>
                <a:spcPct val="100000"/>
              </a:lnSpc>
              <a:spcBef>
                <a:spcPts val="5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Gathering images and other media files to keep handy in the workflow</a:t>
            </a:r>
            <a:endParaRPr sz="1100"/>
          </a:p>
        </p:txBody>
      </p:sp>
      <p:sp>
        <p:nvSpPr>
          <p:cNvPr id="570" name="Google Shape;570;p58"/>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highlight>
                  <a:schemeClr val="lt1"/>
                </a:highlight>
                <a:latin typeface="Montserrat"/>
                <a:ea typeface="Montserrat"/>
                <a:cs typeface="Montserrat"/>
                <a:sym typeface="Montserrat"/>
              </a:rPr>
              <a:t>Google Drive</a:t>
            </a:r>
            <a:endParaRPr sz="1100">
              <a:solidFill>
                <a:srgbClr val="E6AF00"/>
              </a:solidFill>
              <a:highlight>
                <a:schemeClr val="lt1"/>
              </a:highlight>
            </a:endParaRPr>
          </a:p>
        </p:txBody>
      </p:sp>
      <p:sp>
        <p:nvSpPr>
          <p:cNvPr id="571" name="Google Shape;571;p58"/>
          <p:cNvSpPr txBox="1"/>
          <p:nvPr/>
        </p:nvSpPr>
        <p:spPr>
          <a:xfrm>
            <a:off x="601108" y="1583078"/>
            <a:ext cx="3766200" cy="3231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i="0" lang="en" sz="1200" u="none" cap="none" strike="noStrike">
                <a:solidFill>
                  <a:schemeClr val="dk1"/>
                </a:solidFill>
                <a:latin typeface="Montserrat"/>
                <a:ea typeface="Montserrat"/>
                <a:cs typeface="Montserrat"/>
                <a:sym typeface="Montserrat"/>
              </a:rPr>
              <a:t>What is Google Drive?</a:t>
            </a:r>
            <a:endParaRPr sz="1100"/>
          </a:p>
        </p:txBody>
      </p:sp>
      <p:sp>
        <p:nvSpPr>
          <p:cNvPr id="572" name="Google Shape;572;p58"/>
          <p:cNvSpPr txBox="1"/>
          <p:nvPr/>
        </p:nvSpPr>
        <p:spPr>
          <a:xfrm>
            <a:off x="4776952" y="1583078"/>
            <a:ext cx="3766200" cy="3231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i="0" lang="en" sz="1200" u="none" cap="none" strike="noStrike">
                <a:solidFill>
                  <a:schemeClr val="dk1"/>
                </a:solidFill>
                <a:latin typeface="Montserrat"/>
                <a:ea typeface="Montserrat"/>
                <a:cs typeface="Montserrat"/>
                <a:sym typeface="Montserrat"/>
              </a:rPr>
              <a:t>How can a business use Google Drive? </a:t>
            </a:r>
            <a:endParaRPr sz="1100"/>
          </a:p>
        </p:txBody>
      </p:sp>
      <p:sp>
        <p:nvSpPr>
          <p:cNvPr id="573" name="Google Shape;573;p58"/>
          <p:cNvSpPr/>
          <p:nvPr/>
        </p:nvSpPr>
        <p:spPr>
          <a:xfrm>
            <a:off x="601100" y="5913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id="579" name="Google Shape;579;p59"/>
          <p:cNvPicPr preferRelativeResize="0"/>
          <p:nvPr/>
        </p:nvPicPr>
        <p:blipFill rotWithShape="1">
          <a:blip r:embed="rId3">
            <a:alphaModFix/>
          </a:blip>
          <a:srcRect b="0" l="0" r="0" t="0"/>
          <a:stretch/>
        </p:blipFill>
        <p:spPr>
          <a:xfrm>
            <a:off x="4800270" y="994509"/>
            <a:ext cx="3354425" cy="2939270"/>
          </a:xfrm>
          <a:prstGeom prst="rect">
            <a:avLst/>
          </a:prstGeom>
          <a:noFill/>
          <a:ln>
            <a:noFill/>
          </a:ln>
        </p:spPr>
      </p:pic>
      <p:sp>
        <p:nvSpPr>
          <p:cNvPr id="580" name="Google Shape;580;p59"/>
          <p:cNvSpPr txBox="1"/>
          <p:nvPr/>
        </p:nvSpPr>
        <p:spPr>
          <a:xfrm>
            <a:off x="601109" y="1885451"/>
            <a:ext cx="3309300" cy="12801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Also known as income statement, or revenue statement.</a:t>
            </a:r>
            <a:endParaRPr sz="1100"/>
          </a:p>
          <a:p>
            <a:pPr indent="-177800" lvl="0" marL="177800" marR="0" rtl="0" algn="l">
              <a:lnSpc>
                <a:spcPct val="100000"/>
              </a:lnSpc>
              <a:spcBef>
                <a:spcPts val="8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Helps you understand if and how your business is making or losing money, along with the different types of expenses you’re paying.</a:t>
            </a:r>
            <a:endParaRPr sz="1100"/>
          </a:p>
        </p:txBody>
      </p:sp>
      <p:grpSp>
        <p:nvGrpSpPr>
          <p:cNvPr id="581" name="Google Shape;581;p59"/>
          <p:cNvGrpSpPr/>
          <p:nvPr/>
        </p:nvGrpSpPr>
        <p:grpSpPr>
          <a:xfrm>
            <a:off x="601112" y="514657"/>
            <a:ext cx="2606326" cy="532600"/>
            <a:chOff x="801479" y="686209"/>
            <a:chExt cx="2665500" cy="710133"/>
          </a:xfrm>
        </p:grpSpPr>
        <p:sp>
          <p:nvSpPr>
            <p:cNvPr id="582" name="Google Shape;582;p59">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83" name="Google Shape;583;p59">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84" name="Google Shape;584;p59"/>
            <p:cNvSpPr txBox="1"/>
            <p:nvPr/>
          </p:nvSpPr>
          <p:spPr>
            <a:xfrm>
              <a:off x="850684" y="688342"/>
              <a:ext cx="2567100" cy="708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PROFIT AND LOSS STATEMENT</a:t>
              </a:r>
              <a:endParaRPr sz="1100"/>
            </a:p>
          </p:txBody>
        </p:sp>
      </p:grpSp>
      <p:sp>
        <p:nvSpPr>
          <p:cNvPr id="585" name="Google Shape;585;p59"/>
          <p:cNvSpPr txBox="1"/>
          <p:nvPr/>
        </p:nvSpPr>
        <p:spPr>
          <a:xfrm>
            <a:off x="601109" y="1362422"/>
            <a:ext cx="3834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What is a profit and loss statement?</a:t>
            </a:r>
            <a:endParaRPr sz="1100"/>
          </a:p>
        </p:txBody>
      </p:sp>
      <p:grpSp>
        <p:nvGrpSpPr>
          <p:cNvPr id="586" name="Google Shape;586;p59"/>
          <p:cNvGrpSpPr/>
          <p:nvPr/>
        </p:nvGrpSpPr>
        <p:grpSpPr>
          <a:xfrm>
            <a:off x="4275794" y="3926486"/>
            <a:ext cx="4404569" cy="514125"/>
            <a:chOff x="7268107" y="4819821"/>
            <a:chExt cx="4304700" cy="685500"/>
          </a:xfrm>
        </p:grpSpPr>
        <p:sp>
          <p:nvSpPr>
            <p:cNvPr id="587" name="Google Shape;587;p59">
              <a:hlinkClick/>
            </p:cNvPr>
            <p:cNvSpPr/>
            <p:nvPr/>
          </p:nvSpPr>
          <p:spPr>
            <a:xfrm>
              <a:off x="7268107" y="4819821"/>
              <a:ext cx="43047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88" name="Google Shape;588;p59"/>
            <p:cNvSpPr/>
            <p:nvPr/>
          </p:nvSpPr>
          <p:spPr>
            <a:xfrm>
              <a:off x="7347056" y="4936517"/>
              <a:ext cx="4146900" cy="4521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100"/>
                <a:buFont typeface="Arial"/>
                <a:buNone/>
              </a:pPr>
              <a:r>
                <a:rPr b="1" i="0" lang="en" sz="1200" u="none" cap="none" strike="noStrike">
                  <a:solidFill>
                    <a:schemeClr val="lt1"/>
                  </a:solidFill>
                  <a:latin typeface="Montserrat"/>
                  <a:ea typeface="Montserrat"/>
                  <a:cs typeface="Montserrat"/>
                  <a:sym typeface="Montserrat"/>
                </a:rPr>
                <a:t>Profit (Net income) = Income (Revenue) - Expenses</a:t>
              </a:r>
              <a:endParaRPr sz="1100"/>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descr="A group of people sitting at a computer screen&#10;&#10;Description automatically generated with low confidence" id="594" name="Google Shape;594;p60"/>
          <p:cNvPicPr preferRelativeResize="0"/>
          <p:nvPr/>
        </p:nvPicPr>
        <p:blipFill rotWithShape="1">
          <a:blip r:embed="rId3">
            <a:alphaModFix/>
          </a:blip>
          <a:srcRect b="0" l="0" r="0" t="0"/>
          <a:stretch/>
        </p:blipFill>
        <p:spPr>
          <a:xfrm>
            <a:off x="4970302" y="2650324"/>
            <a:ext cx="3937623" cy="2292301"/>
          </a:xfrm>
          <a:prstGeom prst="rect">
            <a:avLst/>
          </a:prstGeom>
          <a:noFill/>
          <a:ln>
            <a:noFill/>
          </a:ln>
        </p:spPr>
      </p:pic>
      <p:sp>
        <p:nvSpPr>
          <p:cNvPr id="595" name="Google Shape;595;p60"/>
          <p:cNvSpPr txBox="1"/>
          <p:nvPr/>
        </p:nvSpPr>
        <p:spPr>
          <a:xfrm>
            <a:off x="582767" y="1595672"/>
            <a:ext cx="40890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Montserrat"/>
                <a:ea typeface="Montserrat"/>
                <a:cs typeface="Montserrat"/>
                <a:sym typeface="Montserrat"/>
              </a:rPr>
              <a:t>Record-keeping is the process of keeping </a:t>
            </a:r>
            <a:r>
              <a:rPr b="1" i="0" lang="en" sz="1200" u="none" cap="none" strike="noStrike">
                <a:solidFill>
                  <a:srgbClr val="000000"/>
                </a:solidFill>
                <a:latin typeface="Montserrat"/>
                <a:ea typeface="Montserrat"/>
                <a:cs typeface="Montserrat"/>
                <a:sym typeface="Montserrat"/>
              </a:rPr>
              <a:t>ALL</a:t>
            </a:r>
            <a:r>
              <a:rPr b="0" i="0" lang="en" sz="1200" u="none" cap="none" strike="noStrike">
                <a:solidFill>
                  <a:srgbClr val="000000"/>
                </a:solidFill>
                <a:latin typeface="Montserrat"/>
                <a:ea typeface="Montserrat"/>
                <a:cs typeface="Montserrat"/>
                <a:sym typeface="Montserrat"/>
              </a:rPr>
              <a:t> records of a business </a:t>
            </a:r>
            <a:endParaRPr sz="1100"/>
          </a:p>
        </p:txBody>
      </p:sp>
      <p:sp>
        <p:nvSpPr>
          <p:cNvPr id="596" name="Google Shape;596;p60"/>
          <p:cNvSpPr txBox="1"/>
          <p:nvPr/>
        </p:nvSpPr>
        <p:spPr>
          <a:xfrm>
            <a:off x="582767" y="1173701"/>
            <a:ext cx="2625000" cy="2847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1800"/>
              <a:buFont typeface="Libre Franklin Medium"/>
              <a:buNone/>
            </a:pPr>
            <a:r>
              <a:rPr b="1" i="0" lang="en" sz="1400" u="none" cap="none" strike="noStrike">
                <a:solidFill>
                  <a:srgbClr val="1DA875"/>
                </a:solidFill>
                <a:latin typeface="Montserrat"/>
                <a:ea typeface="Montserrat"/>
                <a:cs typeface="Montserrat"/>
                <a:sym typeface="Montserrat"/>
              </a:rPr>
              <a:t>What is record-keeping?</a:t>
            </a:r>
            <a:endParaRPr sz="1100"/>
          </a:p>
        </p:txBody>
      </p:sp>
      <p:grpSp>
        <p:nvGrpSpPr>
          <p:cNvPr id="597" name="Google Shape;597;p60"/>
          <p:cNvGrpSpPr/>
          <p:nvPr/>
        </p:nvGrpSpPr>
        <p:grpSpPr>
          <a:xfrm>
            <a:off x="601112" y="514657"/>
            <a:ext cx="2606326" cy="514125"/>
            <a:chOff x="801479" y="686209"/>
            <a:chExt cx="2665500" cy="685500"/>
          </a:xfrm>
        </p:grpSpPr>
        <p:sp>
          <p:nvSpPr>
            <p:cNvPr id="598" name="Google Shape;598;p60">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99" name="Google Shape;599;p60">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00" name="Google Shape;600;p60"/>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RECORD-KEEPING</a:t>
              </a:r>
              <a:endParaRPr sz="1100"/>
            </a:p>
          </p:txBody>
        </p:sp>
      </p:grpSp>
      <p:sp>
        <p:nvSpPr>
          <p:cNvPr id="601" name="Google Shape;601;p60"/>
          <p:cNvSpPr txBox="1"/>
          <p:nvPr/>
        </p:nvSpPr>
        <p:spPr>
          <a:xfrm>
            <a:off x="582775" y="2202454"/>
            <a:ext cx="3876600" cy="307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Libre Franklin Medium"/>
              <a:buNone/>
            </a:pPr>
            <a:r>
              <a:rPr b="1" i="0" lang="en" u="none" cap="none" strike="noStrike">
                <a:solidFill>
                  <a:srgbClr val="1DA875"/>
                </a:solidFill>
                <a:latin typeface="Montserrat"/>
                <a:ea typeface="Montserrat"/>
                <a:cs typeface="Montserrat"/>
                <a:sym typeface="Montserrat"/>
              </a:rPr>
              <a:t>How can record-keeping help you?</a:t>
            </a:r>
            <a:endParaRPr/>
          </a:p>
        </p:txBody>
      </p:sp>
      <p:sp>
        <p:nvSpPr>
          <p:cNvPr id="602" name="Google Shape;602;p60"/>
          <p:cNvSpPr txBox="1"/>
          <p:nvPr/>
        </p:nvSpPr>
        <p:spPr>
          <a:xfrm>
            <a:off x="329050" y="2510250"/>
            <a:ext cx="5707200" cy="1934400"/>
          </a:xfrm>
          <a:prstGeom prst="rect">
            <a:avLst/>
          </a:prstGeom>
          <a:noFill/>
          <a:ln>
            <a:noFill/>
          </a:ln>
        </p:spPr>
        <p:txBody>
          <a:bodyPr anchorCtr="0" anchor="t" bIns="91425" lIns="91425" spcFirstLastPara="1" rIns="91425" wrap="square" tIns="91425">
            <a:spAutoFit/>
          </a:bodyPr>
          <a:lstStyle/>
          <a:p>
            <a:pPr indent="-209550" lvl="0" marL="234950" rtl="0" algn="l">
              <a:spcBef>
                <a:spcPts val="0"/>
              </a:spcBef>
              <a:spcAft>
                <a:spcPts val="0"/>
              </a:spcAft>
              <a:buClr>
                <a:schemeClr val="dk1"/>
              </a:buClr>
              <a:buSzPts val="1200"/>
              <a:buChar char="•"/>
            </a:pPr>
            <a:r>
              <a:rPr lang="en" sz="1200">
                <a:solidFill>
                  <a:schemeClr val="dk1"/>
                </a:solidFill>
                <a:latin typeface="Montserrat"/>
                <a:ea typeface="Montserrat"/>
                <a:cs typeface="Montserrat"/>
                <a:sym typeface="Montserrat"/>
              </a:rPr>
              <a:t>Know how much money to invest to create your product or service</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Set pricing</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Compare budgeted amounts to actual costs</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Track spending</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Make wise decisions about purchases</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Access customer &amp; employee information easily</a:t>
            </a:r>
            <a:endParaRPr sz="12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61"/>
          <p:cNvPicPr preferRelativeResize="0"/>
          <p:nvPr/>
        </p:nvPicPr>
        <p:blipFill>
          <a:blip r:embed="rId3">
            <a:alphaModFix/>
          </a:blip>
          <a:stretch>
            <a:fillRect/>
          </a:stretch>
        </p:blipFill>
        <p:spPr>
          <a:xfrm>
            <a:off x="152400" y="1654550"/>
            <a:ext cx="8839200" cy="2761812"/>
          </a:xfrm>
          <a:prstGeom prst="rect">
            <a:avLst/>
          </a:prstGeom>
          <a:noFill/>
          <a:ln>
            <a:noFill/>
          </a:ln>
        </p:spPr>
      </p:pic>
      <p:sp>
        <p:nvSpPr>
          <p:cNvPr id="608" name="Google Shape;608;p61"/>
          <p:cNvSpPr txBox="1"/>
          <p:nvPr/>
        </p:nvSpPr>
        <p:spPr>
          <a:xfrm>
            <a:off x="601100" y="1307200"/>
            <a:ext cx="6827700" cy="500100"/>
          </a:xfrm>
          <a:prstGeom prst="rect">
            <a:avLst/>
          </a:prstGeom>
          <a:noFill/>
          <a:ln>
            <a:noFill/>
          </a:ln>
        </p:spPr>
        <p:txBody>
          <a:bodyPr anchorCtr="0" anchor="ctr" bIns="34275" lIns="68575" spcFirstLastPara="1" rIns="68575" wrap="square" tIns="34275">
            <a:spAutoFit/>
          </a:bodyPr>
          <a:lstStyle/>
          <a:p>
            <a:pPr indent="0" lvl="0" marL="0" rtl="0" algn="l">
              <a:spcBef>
                <a:spcPts val="0"/>
              </a:spcBef>
              <a:spcAft>
                <a:spcPts val="0"/>
              </a:spcAft>
              <a:buClr>
                <a:schemeClr val="lt1"/>
              </a:buClr>
              <a:buSzPts val="1800"/>
              <a:buFont typeface="Libre Franklin Medium"/>
              <a:buNone/>
            </a:pPr>
            <a:r>
              <a:rPr b="1" lang="en">
                <a:solidFill>
                  <a:srgbClr val="1DA875"/>
                </a:solidFill>
                <a:latin typeface="Montserrat"/>
                <a:ea typeface="Montserrat"/>
                <a:cs typeface="Montserrat"/>
                <a:sym typeface="Montserrat"/>
              </a:rPr>
              <a:t>Example of Record-Keeping of a fashion business</a:t>
            </a:r>
            <a:endParaRPr sz="1100">
              <a:solidFill>
                <a:schemeClr val="dk1"/>
              </a:solidFill>
            </a:endParaRPr>
          </a:p>
          <a:p>
            <a:pPr indent="0" lvl="0" marL="0" marR="0" rtl="0" algn="l">
              <a:lnSpc>
                <a:spcPct val="100000"/>
              </a:lnSpc>
              <a:spcBef>
                <a:spcPts val="0"/>
              </a:spcBef>
              <a:spcAft>
                <a:spcPts val="0"/>
              </a:spcAft>
              <a:buClr>
                <a:schemeClr val="lt1"/>
              </a:buClr>
              <a:buSzPts val="1800"/>
              <a:buFont typeface="Libre Franklin Medium"/>
              <a:buNone/>
            </a:pPr>
            <a:r>
              <a:t/>
            </a:r>
            <a:endParaRPr b="1">
              <a:solidFill>
                <a:srgbClr val="1DA875"/>
              </a:solidFill>
              <a:latin typeface="Montserrat"/>
              <a:ea typeface="Montserrat"/>
              <a:cs typeface="Montserrat"/>
              <a:sym typeface="Montserrat"/>
            </a:endParaRPr>
          </a:p>
        </p:txBody>
      </p:sp>
      <p:grpSp>
        <p:nvGrpSpPr>
          <p:cNvPr id="609" name="Google Shape;609;p61"/>
          <p:cNvGrpSpPr/>
          <p:nvPr/>
        </p:nvGrpSpPr>
        <p:grpSpPr>
          <a:xfrm>
            <a:off x="601112" y="514657"/>
            <a:ext cx="2606326" cy="514125"/>
            <a:chOff x="801479" y="686209"/>
            <a:chExt cx="2665500" cy="685500"/>
          </a:xfrm>
        </p:grpSpPr>
        <p:sp>
          <p:nvSpPr>
            <p:cNvPr id="610" name="Google Shape;610;p61">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11" name="Google Shape;611;p61">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12" name="Google Shape;612;p61"/>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RECORD-KEEPING</a:t>
              </a:r>
              <a:endParaRPr sz="1500">
                <a:latin typeface="Montserrat"/>
                <a:ea typeface="Montserrat"/>
                <a:cs typeface="Montserrat"/>
                <a:sym typeface="Montserrat"/>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2"/>
          <p:cNvSpPr txBox="1"/>
          <p:nvPr/>
        </p:nvSpPr>
        <p:spPr>
          <a:xfrm>
            <a:off x="601108" y="1666877"/>
            <a:ext cx="6656100" cy="2185800"/>
          </a:xfrm>
          <a:prstGeom prst="rect">
            <a:avLst/>
          </a:prstGeom>
          <a:noFill/>
          <a:ln>
            <a:noFill/>
          </a:ln>
        </p:spPr>
        <p:txBody>
          <a:bodyPr anchorCtr="0" anchor="t" bIns="0" lIns="0" spcFirstLastPara="1" rIns="0" wrap="square" tIns="0">
            <a:spAutoFit/>
          </a:bodyPr>
          <a:lstStyle/>
          <a:p>
            <a:pPr indent="-215900" lvl="0" marL="2159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Record products manufactured or purchased, shipped, </a:t>
            </a:r>
            <a:r>
              <a:rPr b="0" i="0" lang="en" sz="1200" u="none" cap="none" strike="noStrike">
                <a:solidFill>
                  <a:schemeClr val="dk1"/>
                </a:solidFill>
                <a:latin typeface="Montserrat"/>
                <a:ea typeface="Montserrat"/>
                <a:cs typeface="Montserrat"/>
                <a:sym typeface="Montserrat"/>
              </a:rPr>
              <a:t>delivered and returned.</a:t>
            </a:r>
            <a:endParaRPr sz="1100"/>
          </a:p>
          <a:p>
            <a:pPr indent="-215900" lvl="0" marL="215900" marR="0" rtl="0" algn="l">
              <a:lnSpc>
                <a:spcPct val="100000"/>
              </a:lnSpc>
              <a:spcBef>
                <a:spcPts val="90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Inventory</a:t>
            </a:r>
            <a:r>
              <a:rPr b="1" i="0" lang="en" sz="1200" u="none" cap="none" strike="noStrike">
                <a:solidFill>
                  <a:schemeClr val="dk1"/>
                </a:solidFill>
                <a:latin typeface="Montserrat"/>
                <a:ea typeface="Montserrat"/>
                <a:cs typeface="Montserrat"/>
                <a:sym typeface="Montserrat"/>
              </a:rPr>
              <a:t> Management Systems: </a:t>
            </a:r>
            <a:endParaRPr sz="1100"/>
          </a:p>
          <a:p>
            <a:pPr indent="-222250" lvl="0" marL="431800" marR="0" rtl="0" algn="l">
              <a:lnSpc>
                <a:spcPct val="100000"/>
              </a:lnSpc>
              <a:spcBef>
                <a:spcPts val="500"/>
              </a:spcBef>
              <a:spcAft>
                <a:spcPts val="0"/>
              </a:spcAft>
              <a:buClr>
                <a:schemeClr val="dk1"/>
              </a:buClr>
              <a:buSzPts val="1100"/>
              <a:buFont typeface="Arial"/>
              <a:buAutoNum type="arabicParenR"/>
            </a:pPr>
            <a:r>
              <a:rPr b="0" i="0" lang="en" sz="1100" u="none" cap="none" strike="noStrike">
                <a:solidFill>
                  <a:schemeClr val="dk1"/>
                </a:solidFill>
                <a:latin typeface="Montserrat"/>
                <a:ea typeface="Montserrat"/>
                <a:cs typeface="Montserrat"/>
                <a:sym typeface="Montserrat"/>
              </a:rPr>
              <a:t>Determine the quantity to order</a:t>
            </a:r>
            <a:endParaRPr sz="1100"/>
          </a:p>
          <a:p>
            <a:pPr indent="-222250" lvl="0" marL="431800" marR="0" rtl="0" algn="l">
              <a:lnSpc>
                <a:spcPct val="100000"/>
              </a:lnSpc>
              <a:spcBef>
                <a:spcPts val="500"/>
              </a:spcBef>
              <a:spcAft>
                <a:spcPts val="0"/>
              </a:spcAft>
              <a:buClr>
                <a:schemeClr val="dk1"/>
              </a:buClr>
              <a:buSzPts val="1100"/>
              <a:buFont typeface="Arial"/>
              <a:buAutoNum type="arabicParenR"/>
            </a:pPr>
            <a:r>
              <a:rPr b="0" i="0" lang="en" sz="1100" u="none" cap="none" strike="noStrike">
                <a:solidFill>
                  <a:schemeClr val="dk1"/>
                </a:solidFill>
                <a:latin typeface="Montserrat"/>
                <a:ea typeface="Montserrat"/>
                <a:cs typeface="Montserrat"/>
                <a:sym typeface="Montserrat"/>
              </a:rPr>
              <a:t>Determine when to order</a:t>
            </a:r>
            <a:endParaRPr sz="1100"/>
          </a:p>
          <a:p>
            <a:pPr indent="-222250" lvl="0" marL="431800" marR="0" rtl="0" algn="l">
              <a:lnSpc>
                <a:spcPct val="100000"/>
              </a:lnSpc>
              <a:spcBef>
                <a:spcPts val="500"/>
              </a:spcBef>
              <a:spcAft>
                <a:spcPts val="0"/>
              </a:spcAft>
              <a:buClr>
                <a:schemeClr val="dk1"/>
              </a:buClr>
              <a:buSzPts val="1100"/>
              <a:buFont typeface="Arial"/>
              <a:buAutoNum type="arabicParenR"/>
            </a:pPr>
            <a:r>
              <a:rPr b="0" i="0" lang="en" sz="1100" u="none" cap="none" strike="noStrike">
                <a:solidFill>
                  <a:schemeClr val="dk1"/>
                </a:solidFill>
                <a:latin typeface="Montserrat"/>
                <a:ea typeface="Montserrat"/>
                <a:cs typeface="Montserrat"/>
                <a:sym typeface="Montserrat"/>
              </a:rPr>
              <a:t>Keep track of the orders</a:t>
            </a:r>
            <a:endParaRPr sz="1100"/>
          </a:p>
          <a:p>
            <a:pPr indent="-222250" lvl="0" marL="431800" marR="0" rtl="0" algn="l">
              <a:lnSpc>
                <a:spcPct val="100000"/>
              </a:lnSpc>
              <a:spcBef>
                <a:spcPts val="500"/>
              </a:spcBef>
              <a:spcAft>
                <a:spcPts val="0"/>
              </a:spcAft>
              <a:buClr>
                <a:schemeClr val="dk1"/>
              </a:buClr>
              <a:buSzPts val="1100"/>
              <a:buFont typeface="Arial"/>
              <a:buAutoNum type="arabicParenR"/>
            </a:pPr>
            <a:r>
              <a:rPr b="0" i="0" lang="en" sz="1100" u="none" cap="none" strike="noStrike">
                <a:solidFill>
                  <a:schemeClr val="dk1"/>
                </a:solidFill>
                <a:latin typeface="Montserrat"/>
                <a:ea typeface="Montserrat"/>
                <a:cs typeface="Montserrat"/>
                <a:sym typeface="Montserrat"/>
              </a:rPr>
              <a:t>Receive, handle, tag, and store the orders</a:t>
            </a:r>
            <a:endParaRPr sz="1100"/>
          </a:p>
          <a:p>
            <a:pPr indent="-215900" lvl="0" marL="215900" marR="0" rtl="0" algn="l">
              <a:lnSpc>
                <a:spcPct val="100000"/>
              </a:lnSpc>
              <a:spcBef>
                <a:spcPts val="90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Focus on TWO decisions: </a:t>
            </a:r>
            <a:endParaRPr sz="1100"/>
          </a:p>
          <a:p>
            <a:pPr indent="-222250" lvl="0" marL="431800" marR="0" rtl="0" algn="l">
              <a:lnSpc>
                <a:spcPct val="100000"/>
              </a:lnSpc>
              <a:spcBef>
                <a:spcPts val="500"/>
              </a:spcBef>
              <a:spcAft>
                <a:spcPts val="0"/>
              </a:spcAft>
              <a:buClr>
                <a:schemeClr val="dk1"/>
              </a:buClr>
              <a:buSzPts val="1100"/>
              <a:buFont typeface="Arial"/>
              <a:buAutoNum type="arabicParenR"/>
            </a:pPr>
            <a:r>
              <a:rPr b="0" i="0" lang="en" sz="1100" u="none" cap="none" strike="noStrike">
                <a:solidFill>
                  <a:schemeClr val="dk1"/>
                </a:solidFill>
                <a:latin typeface="Montserrat"/>
                <a:ea typeface="Montserrat"/>
                <a:cs typeface="Montserrat"/>
                <a:sym typeface="Montserrat"/>
              </a:rPr>
              <a:t>WHEN to order</a:t>
            </a:r>
            <a:endParaRPr sz="1100"/>
          </a:p>
          <a:p>
            <a:pPr indent="-222250" lvl="0" marL="431800" marR="0" rtl="0" algn="l">
              <a:lnSpc>
                <a:spcPct val="100000"/>
              </a:lnSpc>
              <a:spcBef>
                <a:spcPts val="500"/>
              </a:spcBef>
              <a:spcAft>
                <a:spcPts val="0"/>
              </a:spcAft>
              <a:buClr>
                <a:schemeClr val="dk1"/>
              </a:buClr>
              <a:buSzPts val="1100"/>
              <a:buFont typeface="Arial"/>
              <a:buAutoNum type="arabicParenR"/>
            </a:pPr>
            <a:r>
              <a:rPr b="0" i="0" lang="en" sz="1100" u="none" cap="none" strike="noStrike">
                <a:solidFill>
                  <a:schemeClr val="dk1"/>
                </a:solidFill>
                <a:latin typeface="Montserrat"/>
                <a:ea typeface="Montserrat"/>
                <a:cs typeface="Montserrat"/>
                <a:sym typeface="Montserrat"/>
              </a:rPr>
              <a:t>HOW MUCH to order</a:t>
            </a:r>
            <a:endParaRPr b="0" i="0" sz="1100" u="none" cap="none" strike="noStrike">
              <a:solidFill>
                <a:srgbClr val="000000"/>
              </a:solidFill>
              <a:latin typeface="Arial"/>
              <a:ea typeface="Arial"/>
              <a:cs typeface="Arial"/>
              <a:sym typeface="Arial"/>
            </a:endParaRPr>
          </a:p>
        </p:txBody>
      </p:sp>
      <p:pic>
        <p:nvPicPr>
          <p:cNvPr id="619" name="Google Shape;619;p62"/>
          <p:cNvPicPr preferRelativeResize="0"/>
          <p:nvPr/>
        </p:nvPicPr>
        <p:blipFill rotWithShape="1">
          <a:blip r:embed="rId3">
            <a:alphaModFix/>
          </a:blip>
          <a:srcRect b="0" l="0" r="0" t="0"/>
          <a:stretch/>
        </p:blipFill>
        <p:spPr>
          <a:xfrm>
            <a:off x="4033250" y="2251150"/>
            <a:ext cx="5110750" cy="2421250"/>
          </a:xfrm>
          <a:prstGeom prst="rect">
            <a:avLst/>
          </a:prstGeom>
          <a:noFill/>
          <a:ln>
            <a:noFill/>
          </a:ln>
        </p:spPr>
      </p:pic>
      <p:grpSp>
        <p:nvGrpSpPr>
          <p:cNvPr id="620" name="Google Shape;620;p62"/>
          <p:cNvGrpSpPr/>
          <p:nvPr/>
        </p:nvGrpSpPr>
        <p:grpSpPr>
          <a:xfrm>
            <a:off x="601113" y="514657"/>
            <a:ext cx="2735869" cy="514125"/>
            <a:chOff x="801479" y="686209"/>
            <a:chExt cx="2665500" cy="685500"/>
          </a:xfrm>
        </p:grpSpPr>
        <p:sp>
          <p:nvSpPr>
            <p:cNvPr id="621" name="Google Shape;621;p62">
              <a:hlinkClick/>
            </p:cNvPr>
            <p:cNvSpPr/>
            <p:nvPr/>
          </p:nvSpPr>
          <p:spPr>
            <a:xfrm>
              <a:off x="801479" y="686209"/>
              <a:ext cx="2665500" cy="685500"/>
            </a:xfrm>
            <a:prstGeom prst="roundRect">
              <a:avLst>
                <a:gd fmla="val 31259" name="adj"/>
              </a:avLst>
            </a:prstGeom>
            <a:solidFill>
              <a:srgbClr val="0070C0"/>
            </a:solidFill>
            <a:ln cap="flat" cmpd="sng" w="12700">
              <a:solidFill>
                <a:schemeClr val="accent5"/>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22" name="Google Shape;622;p62">
              <a:hlinkClick/>
            </p:cNvPr>
            <p:cNvSpPr/>
            <p:nvPr/>
          </p:nvSpPr>
          <p:spPr>
            <a:xfrm>
              <a:off x="850685" y="741525"/>
              <a:ext cx="2567100" cy="574800"/>
            </a:xfrm>
            <a:prstGeom prst="roundRect">
              <a:avLst>
                <a:gd fmla="val 28267" name="adj"/>
              </a:avLst>
            </a:prstGeom>
            <a:gradFill>
              <a:gsLst>
                <a:gs pos="0">
                  <a:srgbClr val="00D2E9"/>
                </a:gs>
                <a:gs pos="100000">
                  <a:srgbClr val="045962"/>
                </a:gs>
              </a:gsLst>
              <a:lin ang="5400012" scaled="0"/>
            </a:gradFill>
            <a:ln cap="flat" cmpd="sng" w="9525">
              <a:solidFill>
                <a:schemeClr val="accent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623" name="Google Shape;623;p62"/>
            <p:cNvSpPr txBox="1"/>
            <p:nvPr/>
          </p:nvSpPr>
          <p:spPr>
            <a:xfrm>
              <a:off x="850672" y="828842"/>
              <a:ext cx="2567100" cy="400200"/>
            </a:xfrm>
            <a:prstGeom prst="rect">
              <a:avLst/>
            </a:prstGeom>
            <a:noFill/>
            <a:ln cap="flat" cmpd="sng" w="9525">
              <a:solidFill>
                <a:schemeClr val="accent5"/>
              </a:solidFill>
              <a:prstDash val="solid"/>
              <a:round/>
              <a:headEnd len="sm" w="sm" type="none"/>
              <a:tailEnd len="sm" w="sm" type="none"/>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MANAGING INVENTORY</a:t>
              </a:r>
              <a:endParaRPr sz="1100"/>
            </a:p>
          </p:txBody>
        </p:sp>
      </p:grpSp>
      <p:sp>
        <p:nvSpPr>
          <p:cNvPr id="624" name="Google Shape;624;p62"/>
          <p:cNvSpPr txBox="1"/>
          <p:nvPr/>
        </p:nvSpPr>
        <p:spPr>
          <a:xfrm>
            <a:off x="601096" y="1267425"/>
            <a:ext cx="3910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chemeClr val="accent5"/>
                </a:solidFill>
                <a:latin typeface="Montserrat"/>
                <a:ea typeface="Montserrat"/>
                <a:cs typeface="Montserrat"/>
                <a:sym typeface="Montserrat"/>
              </a:rPr>
              <a:t>What is managing inventory?</a:t>
            </a:r>
            <a:endParaRPr sz="1100">
              <a:solidFill>
                <a:schemeClr val="accent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grpSp>
        <p:nvGrpSpPr>
          <p:cNvPr id="629" name="Google Shape;629;p63"/>
          <p:cNvGrpSpPr/>
          <p:nvPr/>
        </p:nvGrpSpPr>
        <p:grpSpPr>
          <a:xfrm>
            <a:off x="459562" y="524714"/>
            <a:ext cx="2472826" cy="398250"/>
            <a:chOff x="612743" y="1020818"/>
            <a:chExt cx="3679800" cy="531000"/>
          </a:xfrm>
        </p:grpSpPr>
        <p:sp>
          <p:nvSpPr>
            <p:cNvPr id="630" name="Google Shape;630;p63"/>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631" name="Google Shape;631;p63"/>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KEY MESSAGES</a:t>
              </a:r>
              <a:endParaRPr b="1" i="0" sz="900" u="none" cap="none" strike="noStrike">
                <a:solidFill>
                  <a:srgbClr val="FFFFFF"/>
                </a:solidFill>
                <a:latin typeface="Montserrat"/>
                <a:ea typeface="Montserrat"/>
                <a:cs typeface="Montserrat"/>
                <a:sym typeface="Montserrat"/>
              </a:endParaRPr>
            </a:p>
          </p:txBody>
        </p:sp>
      </p:grpSp>
      <p:sp>
        <p:nvSpPr>
          <p:cNvPr id="632" name="Google Shape;632;p63"/>
          <p:cNvSpPr/>
          <p:nvPr/>
        </p:nvSpPr>
        <p:spPr>
          <a:xfrm>
            <a:off x="459556" y="1497725"/>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Keeping accurate and organized records is essential for the financial success of your business.</a:t>
            </a:r>
            <a:endParaRPr sz="1100"/>
          </a:p>
          <a:p>
            <a:pPr indent="0" lvl="0" marL="342900" marR="0" rtl="0" algn="l">
              <a:lnSpc>
                <a:spcPct val="120000"/>
              </a:lnSpc>
              <a:spcBef>
                <a:spcPts val="0"/>
              </a:spcBef>
              <a:spcAft>
                <a:spcPts val="0"/>
              </a:spcAft>
              <a:buNone/>
            </a:pPr>
            <a:r>
              <a:t/>
            </a:r>
            <a:endParaRPr sz="1100"/>
          </a:p>
          <a:p>
            <a:pPr indent="-215900" lvl="0" marL="215900" marR="0" rtl="0" algn="l">
              <a:lnSpc>
                <a:spcPct val="120000"/>
              </a:lnSpc>
              <a:spcBef>
                <a:spcPts val="0"/>
              </a:spcBef>
              <a:spcAft>
                <a:spcPts val="0"/>
              </a:spcAft>
              <a:buClr>
                <a:srgbClr val="000000"/>
              </a:buClr>
              <a:buSzPts val="1200"/>
              <a:buFont typeface="Arial"/>
              <a:buChar char="•"/>
            </a:pPr>
            <a:r>
              <a:rPr lang="en" sz="1200">
                <a:latin typeface="Montserrat"/>
                <a:ea typeface="Montserrat"/>
                <a:cs typeface="Montserrat"/>
                <a:sym typeface="Montserrat"/>
              </a:rPr>
              <a:t>Key financial performance measurements help evaluate the company's profitability, efficiency, liquidity, and solvency, aiding in decision-making and monitoring financial health.</a:t>
            </a:r>
            <a:endParaRPr sz="1200">
              <a:latin typeface="Montserrat"/>
              <a:ea typeface="Montserrat"/>
              <a:cs typeface="Montserrat"/>
              <a:sym typeface="Montserrat"/>
            </a:endParaRPr>
          </a:p>
          <a:p>
            <a:pPr indent="0" lvl="0" marL="342900" marR="0" rtl="0" algn="l">
              <a:lnSpc>
                <a:spcPct val="120000"/>
              </a:lnSpc>
              <a:spcBef>
                <a:spcPts val="0"/>
              </a:spcBef>
              <a:spcAft>
                <a:spcPts val="0"/>
              </a:spcAft>
              <a:buNone/>
            </a:pPr>
            <a:r>
              <a:t/>
            </a:r>
            <a:endParaRPr sz="1200">
              <a:latin typeface="Montserrat"/>
              <a:ea typeface="Montserrat"/>
              <a:cs typeface="Montserrat"/>
              <a:sym typeface="Montserrat"/>
            </a:endParaRPr>
          </a:p>
          <a:p>
            <a:pPr indent="-215900" lvl="0" marL="215900" marR="0" rtl="0" algn="l">
              <a:lnSpc>
                <a:spcPct val="120000"/>
              </a:lnSpc>
              <a:spcBef>
                <a:spcPts val="0"/>
              </a:spcBef>
              <a:spcAft>
                <a:spcPts val="0"/>
              </a:spcAft>
              <a:buClr>
                <a:srgbClr val="000000"/>
              </a:buClr>
              <a:buSzPts val="1200"/>
              <a:buFont typeface="Arial"/>
              <a:buChar char="•"/>
            </a:pPr>
            <a:r>
              <a:rPr lang="en" sz="1200">
                <a:latin typeface="Montserrat"/>
                <a:ea typeface="Montserrat"/>
                <a:cs typeface="Montserrat"/>
                <a:sym typeface="Montserrat"/>
              </a:rPr>
              <a:t>Analyzing financial statements informs decision-making and strategic planning for the business.</a:t>
            </a:r>
            <a:endParaRPr sz="1200">
              <a:latin typeface="Montserrat"/>
              <a:ea typeface="Montserrat"/>
              <a:cs typeface="Montserrat"/>
              <a:sym typeface="Montserrat"/>
            </a:endParaRPr>
          </a:p>
        </p:txBody>
      </p:sp>
      <p:pic>
        <p:nvPicPr>
          <p:cNvPr id="633" name="Google Shape;633;p63"/>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3265">
            <a:alpha val="9800"/>
          </a:srgbClr>
        </a:solidFill>
      </p:bgPr>
    </p:bg>
    <p:spTree>
      <p:nvGrpSpPr>
        <p:cNvPr id="637" name="Shape 637"/>
        <p:cNvGrpSpPr/>
        <p:nvPr/>
      </p:nvGrpSpPr>
      <p:grpSpPr>
        <a:xfrm>
          <a:off x="0" y="0"/>
          <a:ext cx="0" cy="0"/>
          <a:chOff x="0" y="0"/>
          <a:chExt cx="0" cy="0"/>
        </a:xfrm>
      </p:grpSpPr>
      <p:pic>
        <p:nvPicPr>
          <p:cNvPr id="638" name="Google Shape;638;p64"/>
          <p:cNvPicPr preferRelativeResize="0"/>
          <p:nvPr/>
        </p:nvPicPr>
        <p:blipFill rotWithShape="1">
          <a:blip r:embed="rId3">
            <a:alphaModFix/>
          </a:blip>
          <a:srcRect b="0" l="0" r="0" t="0"/>
          <a:stretch/>
        </p:blipFill>
        <p:spPr>
          <a:xfrm>
            <a:off x="2877957" y="406573"/>
            <a:ext cx="3388095" cy="3176705"/>
          </a:xfrm>
          <a:prstGeom prst="rect">
            <a:avLst/>
          </a:prstGeom>
          <a:noFill/>
          <a:ln>
            <a:noFill/>
          </a:ln>
        </p:spPr>
      </p:pic>
      <p:sp>
        <p:nvSpPr>
          <p:cNvPr id="639" name="Google Shape;639;p64"/>
          <p:cNvSpPr/>
          <p:nvPr/>
        </p:nvSpPr>
        <p:spPr>
          <a:xfrm>
            <a:off x="0" y="4560600"/>
            <a:ext cx="9144000" cy="58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0" name="Google Shape;640;p64"/>
          <p:cNvPicPr preferRelativeResize="0"/>
          <p:nvPr/>
        </p:nvPicPr>
        <p:blipFill rotWithShape="1">
          <a:blip r:embed="rId4">
            <a:alphaModFix/>
          </a:blip>
          <a:srcRect b="0" l="0" r="0" t="0"/>
          <a:stretch/>
        </p:blipFill>
        <p:spPr>
          <a:xfrm>
            <a:off x="8570750" y="4803900"/>
            <a:ext cx="224726" cy="224704"/>
          </a:xfrm>
          <a:prstGeom prst="rect">
            <a:avLst/>
          </a:prstGeom>
          <a:noFill/>
          <a:ln>
            <a:noFill/>
          </a:ln>
        </p:spPr>
      </p:pic>
      <p:pic>
        <p:nvPicPr>
          <p:cNvPr id="641" name="Google Shape;641;p64"/>
          <p:cNvPicPr preferRelativeResize="0"/>
          <p:nvPr/>
        </p:nvPicPr>
        <p:blipFill rotWithShape="1">
          <a:blip r:embed="rId5">
            <a:alphaModFix/>
          </a:blip>
          <a:srcRect b="0" l="0" r="0" t="0"/>
          <a:stretch/>
        </p:blipFill>
        <p:spPr>
          <a:xfrm>
            <a:off x="7729051" y="4863963"/>
            <a:ext cx="644851" cy="134575"/>
          </a:xfrm>
          <a:prstGeom prst="rect">
            <a:avLst/>
          </a:prstGeom>
          <a:noFill/>
          <a:ln>
            <a:noFill/>
          </a:ln>
        </p:spPr>
      </p:pic>
      <p:sp>
        <p:nvSpPr>
          <p:cNvPr id="642" name="Google Shape;642;p64"/>
          <p:cNvSpPr txBox="1"/>
          <p:nvPr/>
        </p:nvSpPr>
        <p:spPr>
          <a:xfrm>
            <a:off x="6762850" y="4767950"/>
            <a:ext cx="1138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with support from</a:t>
            </a:r>
            <a:endParaRPr b="0" i="0" sz="800" u="none" cap="none" strike="noStrike">
              <a:solidFill>
                <a:srgbClr val="000000"/>
              </a:solidFill>
              <a:latin typeface="Roboto"/>
              <a:ea typeface="Roboto"/>
              <a:cs typeface="Roboto"/>
              <a:sym typeface="Roboto"/>
            </a:endParaRPr>
          </a:p>
        </p:txBody>
      </p:sp>
      <p:cxnSp>
        <p:nvCxnSpPr>
          <p:cNvPr id="643" name="Google Shape;643;p64"/>
          <p:cNvCxnSpPr/>
          <p:nvPr/>
        </p:nvCxnSpPr>
        <p:spPr>
          <a:xfrm flipH="1">
            <a:off x="8490125" y="4796825"/>
            <a:ext cx="6900" cy="276000"/>
          </a:xfrm>
          <a:prstGeom prst="straightConnector1">
            <a:avLst/>
          </a:prstGeom>
          <a:noFill/>
          <a:ln cap="flat" cmpd="sng" w="9525">
            <a:solidFill>
              <a:srgbClr val="BDC1C6"/>
            </a:solidFill>
            <a:prstDash val="solid"/>
            <a:round/>
            <a:headEnd len="sm" w="sm" type="none"/>
            <a:tailEnd len="sm" w="sm" type="none"/>
          </a:ln>
        </p:spPr>
      </p:cxnSp>
      <p:pic>
        <p:nvPicPr>
          <p:cNvPr id="644" name="Google Shape;644;p64"/>
          <p:cNvPicPr preferRelativeResize="0"/>
          <p:nvPr/>
        </p:nvPicPr>
        <p:blipFill>
          <a:blip r:embed="rId6">
            <a:alphaModFix/>
          </a:blip>
          <a:stretch>
            <a:fillRect/>
          </a:stretch>
        </p:blipFill>
        <p:spPr>
          <a:xfrm>
            <a:off x="3378725" y="3846900"/>
            <a:ext cx="600124" cy="450081"/>
          </a:xfrm>
          <a:prstGeom prst="rect">
            <a:avLst/>
          </a:prstGeom>
          <a:noFill/>
          <a:ln>
            <a:noFill/>
          </a:ln>
        </p:spPr>
      </p:pic>
      <p:pic>
        <p:nvPicPr>
          <p:cNvPr id="645" name="Google Shape;645;p64"/>
          <p:cNvPicPr preferRelativeResize="0"/>
          <p:nvPr/>
        </p:nvPicPr>
        <p:blipFill>
          <a:blip r:embed="rId7">
            <a:alphaModFix/>
          </a:blip>
          <a:stretch>
            <a:fillRect/>
          </a:stretch>
        </p:blipFill>
        <p:spPr>
          <a:xfrm>
            <a:off x="6046075" y="3780518"/>
            <a:ext cx="582880" cy="582880"/>
          </a:xfrm>
          <a:prstGeom prst="rect">
            <a:avLst/>
          </a:prstGeom>
          <a:noFill/>
          <a:ln>
            <a:noFill/>
          </a:ln>
        </p:spPr>
      </p:pic>
      <p:sp>
        <p:nvSpPr>
          <p:cNvPr id="646" name="Google Shape;646;p64"/>
          <p:cNvSpPr txBox="1"/>
          <p:nvPr/>
        </p:nvSpPr>
        <p:spPr>
          <a:xfrm>
            <a:off x="3853300" y="3846900"/>
            <a:ext cx="15831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@brlifeagency</a:t>
            </a:r>
            <a:endParaRPr b="1">
              <a:solidFill>
                <a:schemeClr val="dk2"/>
              </a:solidFill>
              <a:latin typeface="Montserrat"/>
              <a:ea typeface="Montserrat"/>
              <a:cs typeface="Montserrat"/>
              <a:sym typeface="Montserrat"/>
            </a:endParaRPr>
          </a:p>
        </p:txBody>
      </p:sp>
      <p:sp>
        <p:nvSpPr>
          <p:cNvPr id="647" name="Google Shape;647;p64"/>
          <p:cNvSpPr txBox="1"/>
          <p:nvPr/>
        </p:nvSpPr>
        <p:spPr>
          <a:xfrm>
            <a:off x="6485800" y="3846900"/>
            <a:ext cx="24150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www.brlifeagency.com</a:t>
            </a:r>
            <a:endParaRPr b="1">
              <a:solidFill>
                <a:schemeClr val="dk2"/>
              </a:solidFill>
              <a:latin typeface="Montserrat"/>
              <a:ea typeface="Montserrat"/>
              <a:cs typeface="Montserrat"/>
              <a:sym typeface="Montserrat"/>
            </a:endParaRPr>
          </a:p>
        </p:txBody>
      </p:sp>
      <p:sp>
        <p:nvSpPr>
          <p:cNvPr id="648" name="Google Shape;648;p64"/>
          <p:cNvSpPr txBox="1"/>
          <p:nvPr/>
        </p:nvSpPr>
        <p:spPr>
          <a:xfrm>
            <a:off x="663300" y="3846900"/>
            <a:ext cx="17145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+673 818 5796</a:t>
            </a:r>
            <a:endParaRPr b="1">
              <a:solidFill>
                <a:schemeClr val="dk2"/>
              </a:solidFill>
              <a:latin typeface="Montserrat"/>
              <a:ea typeface="Montserrat"/>
              <a:cs typeface="Montserrat"/>
              <a:sym typeface="Montserrat"/>
            </a:endParaRPr>
          </a:p>
        </p:txBody>
      </p:sp>
      <p:pic>
        <p:nvPicPr>
          <p:cNvPr id="649" name="Google Shape;649;p64"/>
          <p:cNvPicPr preferRelativeResize="0"/>
          <p:nvPr/>
        </p:nvPicPr>
        <p:blipFill>
          <a:blip r:embed="rId8">
            <a:alphaModFix/>
          </a:blip>
          <a:stretch>
            <a:fillRect/>
          </a:stretch>
        </p:blipFill>
        <p:spPr>
          <a:xfrm>
            <a:off x="280198" y="3846901"/>
            <a:ext cx="450075" cy="45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195" name="Shape 195"/>
        <p:cNvGrpSpPr/>
        <p:nvPr/>
      </p:nvGrpSpPr>
      <p:grpSpPr>
        <a:xfrm>
          <a:off x="0" y="0"/>
          <a:ext cx="0" cy="0"/>
          <a:chOff x="0" y="0"/>
          <a:chExt cx="0" cy="0"/>
        </a:xfrm>
      </p:grpSpPr>
      <p:grpSp>
        <p:nvGrpSpPr>
          <p:cNvPr id="196" name="Google Shape;196;p32"/>
          <p:cNvGrpSpPr/>
          <p:nvPr/>
        </p:nvGrpSpPr>
        <p:grpSpPr>
          <a:xfrm>
            <a:off x="2849854" y="4063485"/>
            <a:ext cx="3444293" cy="711127"/>
            <a:chOff x="612743" y="1020818"/>
            <a:chExt cx="3679800" cy="544800"/>
          </a:xfrm>
        </p:grpSpPr>
        <p:sp>
          <p:nvSpPr>
            <p:cNvPr id="197" name="Google Shape;197;p32"/>
            <p:cNvSpPr/>
            <p:nvPr/>
          </p:nvSpPr>
          <p:spPr>
            <a:xfrm>
              <a:off x="612743" y="1020818"/>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198" name="Google Shape;198;p32"/>
            <p:cNvSpPr txBox="1"/>
            <p:nvPr/>
          </p:nvSpPr>
          <p:spPr>
            <a:xfrm>
              <a:off x="1031849"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UNDERSTANDING YOUR FINANCIAL HEALTH </a:t>
              </a:r>
              <a:endParaRPr b="1" i="0" sz="1500" u="none" cap="none" strike="noStrike">
                <a:solidFill>
                  <a:schemeClr val="lt1"/>
                </a:solidFill>
                <a:latin typeface="Montserrat"/>
                <a:ea typeface="Montserrat"/>
                <a:cs typeface="Montserrat"/>
                <a:sym typeface="Montserrat"/>
              </a:endParaRPr>
            </a:p>
          </p:txBody>
        </p:sp>
      </p:grpSp>
      <p:pic>
        <p:nvPicPr>
          <p:cNvPr id="199" name="Google Shape;199;p32"/>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200" name="Google Shape;200;p32"/>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201" name="Google Shape;201;p32"/>
          <p:cNvGrpSpPr/>
          <p:nvPr/>
        </p:nvGrpSpPr>
        <p:grpSpPr>
          <a:xfrm>
            <a:off x="459562" y="508949"/>
            <a:ext cx="2472826" cy="398250"/>
            <a:chOff x="612743" y="1020818"/>
            <a:chExt cx="3679800" cy="531000"/>
          </a:xfrm>
        </p:grpSpPr>
        <p:sp>
          <p:nvSpPr>
            <p:cNvPr id="202" name="Google Shape;202;p32"/>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203" name="Google Shape;203;p32"/>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 1</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p33"/>
          <p:cNvSpPr/>
          <p:nvPr/>
        </p:nvSpPr>
        <p:spPr>
          <a:xfrm>
            <a:off x="2593181" y="722220"/>
            <a:ext cx="3957600" cy="3957600"/>
          </a:xfrm>
          <a:prstGeom prst="ellipse">
            <a:avLst/>
          </a:prstGeom>
          <a:noFill/>
          <a:ln cap="flat" cmpd="sng" w="12700">
            <a:solidFill>
              <a:srgbClr val="D8D8D8">
                <a:alpha val="20000"/>
              </a:srgb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grpSp>
        <p:nvGrpSpPr>
          <p:cNvPr id="210" name="Google Shape;210;p33"/>
          <p:cNvGrpSpPr/>
          <p:nvPr/>
        </p:nvGrpSpPr>
        <p:grpSpPr>
          <a:xfrm>
            <a:off x="1695247" y="1305929"/>
            <a:ext cx="2787750" cy="1323000"/>
            <a:chOff x="2203179" y="1665038"/>
            <a:chExt cx="3717000" cy="1764000"/>
          </a:xfrm>
        </p:grpSpPr>
        <p:sp>
          <p:nvSpPr>
            <p:cNvPr id="211" name="Google Shape;211;p33">
              <a:hlinkClick/>
            </p:cNvPr>
            <p:cNvSpPr/>
            <p:nvPr/>
          </p:nvSpPr>
          <p:spPr>
            <a:xfrm>
              <a:off x="2203179" y="1665038"/>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2" name="Google Shape;212;p33">
              <a:hlinkClick/>
            </p:cNvPr>
            <p:cNvSpPr/>
            <p:nvPr/>
          </p:nvSpPr>
          <p:spPr>
            <a:xfrm>
              <a:off x="2271793" y="1732973"/>
              <a:ext cx="3579600" cy="1634400"/>
            </a:xfrm>
            <a:prstGeom prst="roundRect">
              <a:avLst>
                <a:gd fmla="val 166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3" name="Google Shape;213;p33"/>
            <p:cNvSpPr txBox="1"/>
            <p:nvPr/>
          </p:nvSpPr>
          <p:spPr>
            <a:xfrm>
              <a:off x="2203179" y="2346984"/>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1. </a:t>
              </a:r>
              <a:r>
                <a:rPr b="1" lang="en" sz="1500">
                  <a:solidFill>
                    <a:srgbClr val="FFFFFF"/>
                  </a:solidFill>
                  <a:latin typeface="Montserrat"/>
                  <a:ea typeface="Montserrat"/>
                  <a:cs typeface="Montserrat"/>
                  <a:sym typeface="Montserrat"/>
                </a:rPr>
                <a:t>BUDGETING</a:t>
              </a:r>
              <a:endParaRPr sz="1100"/>
            </a:p>
          </p:txBody>
        </p:sp>
      </p:grpSp>
      <p:grpSp>
        <p:nvGrpSpPr>
          <p:cNvPr id="214" name="Google Shape;214;p33"/>
          <p:cNvGrpSpPr/>
          <p:nvPr/>
        </p:nvGrpSpPr>
        <p:grpSpPr>
          <a:xfrm>
            <a:off x="3178047" y="2790616"/>
            <a:ext cx="2787825" cy="1323000"/>
            <a:chOff x="2203079" y="1665038"/>
            <a:chExt cx="3717100" cy="1764000"/>
          </a:xfrm>
        </p:grpSpPr>
        <p:sp>
          <p:nvSpPr>
            <p:cNvPr id="215" name="Google Shape;215;p33">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6" name="Google Shape;216;p33">
              <a:hlinkClick/>
            </p:cNvPr>
            <p:cNvSpPr/>
            <p:nvPr/>
          </p:nvSpPr>
          <p:spPr>
            <a:xfrm>
              <a:off x="2271793" y="1732973"/>
              <a:ext cx="3579600" cy="1634400"/>
            </a:xfrm>
            <a:prstGeom prst="roundRect">
              <a:avLst>
                <a:gd fmla="val 166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7" name="Google Shape;217;p33"/>
            <p:cNvSpPr txBox="1"/>
            <p:nvPr/>
          </p:nvSpPr>
          <p:spPr>
            <a:xfrm>
              <a:off x="2203079" y="2039151"/>
              <a:ext cx="3717000" cy="10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3. FINANCIAL HEALTH CHECK </a:t>
              </a:r>
              <a:endParaRPr b="1" sz="15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(FHC)</a:t>
              </a:r>
              <a:endParaRPr b="1" sz="1500">
                <a:solidFill>
                  <a:srgbClr val="FFFFFF"/>
                </a:solidFill>
                <a:latin typeface="Montserrat"/>
                <a:ea typeface="Montserrat"/>
                <a:cs typeface="Montserrat"/>
                <a:sym typeface="Montserrat"/>
              </a:endParaRPr>
            </a:p>
          </p:txBody>
        </p:sp>
      </p:grpSp>
      <p:grpSp>
        <p:nvGrpSpPr>
          <p:cNvPr id="218" name="Google Shape;218;p33"/>
          <p:cNvGrpSpPr/>
          <p:nvPr/>
        </p:nvGrpSpPr>
        <p:grpSpPr>
          <a:xfrm>
            <a:off x="4660983" y="1305928"/>
            <a:ext cx="2787800" cy="1323000"/>
            <a:chOff x="2203112" y="1665038"/>
            <a:chExt cx="3717067" cy="1764000"/>
          </a:xfrm>
        </p:grpSpPr>
        <p:sp>
          <p:nvSpPr>
            <p:cNvPr id="219" name="Google Shape;219;p33">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20" name="Google Shape;220;p33">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21" name="Google Shape;221;p33">
              <a:hlinkClick/>
            </p:cNvPr>
            <p:cNvSpPr txBox="1"/>
            <p:nvPr/>
          </p:nvSpPr>
          <p:spPr>
            <a:xfrm>
              <a:off x="2203112" y="2346941"/>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2. SAVINGS</a:t>
              </a:r>
              <a:endParaRPr sz="1100"/>
            </a:p>
          </p:txBody>
        </p:sp>
      </p:grpSp>
      <p:grpSp>
        <p:nvGrpSpPr>
          <p:cNvPr id="222" name="Google Shape;222;p33"/>
          <p:cNvGrpSpPr/>
          <p:nvPr/>
        </p:nvGrpSpPr>
        <p:grpSpPr>
          <a:xfrm>
            <a:off x="459556" y="525557"/>
            <a:ext cx="2475675" cy="398250"/>
            <a:chOff x="612742" y="879413"/>
            <a:chExt cx="3300900" cy="531000"/>
          </a:xfrm>
        </p:grpSpPr>
        <p:sp>
          <p:nvSpPr>
            <p:cNvPr id="223" name="Google Shape;223;p33"/>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224" name="Google Shape;224;p33"/>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MODULE OUTLINE</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descr="A picture containing clipart, graphics, cartoon&#10;&#10;Description automatically generated" id="230" name="Google Shape;230;p34"/>
          <p:cNvPicPr preferRelativeResize="0"/>
          <p:nvPr/>
        </p:nvPicPr>
        <p:blipFill rotWithShape="1">
          <a:blip r:embed="rId3">
            <a:alphaModFix/>
          </a:blip>
          <a:srcRect b="0" l="0" r="0" t="0"/>
          <a:stretch/>
        </p:blipFill>
        <p:spPr>
          <a:xfrm>
            <a:off x="7786688" y="514657"/>
            <a:ext cx="927136" cy="927136"/>
          </a:xfrm>
          <a:prstGeom prst="rect">
            <a:avLst/>
          </a:prstGeom>
          <a:noFill/>
          <a:ln>
            <a:noFill/>
          </a:ln>
        </p:spPr>
      </p:pic>
      <p:sp>
        <p:nvSpPr>
          <p:cNvPr id="231" name="Google Shape;231;p34"/>
          <p:cNvSpPr txBox="1"/>
          <p:nvPr/>
        </p:nvSpPr>
        <p:spPr>
          <a:xfrm>
            <a:off x="1453355" y="2156100"/>
            <a:ext cx="6237300" cy="1662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Montserrat"/>
                <a:ea typeface="Montserrat"/>
                <a:cs typeface="Montserrat"/>
                <a:sym typeface="Montserrat"/>
              </a:rPr>
              <a:t>“FINANCIAL PLANNING IS THE PROCESS OF MEETING YOUR LIFE GOALS THROUGH THE PROPER MANAGEMENT OF YOUR FINANCES”</a:t>
            </a:r>
            <a:endParaRPr sz="18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8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800">
                <a:solidFill>
                  <a:schemeClr val="dk2"/>
                </a:solidFill>
              </a:rPr>
              <a:t>-CERTIFIED FINANCIAL BOARD OF STANDARDS, INC</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latin typeface="Montserrat"/>
              <a:ea typeface="Montserrat"/>
              <a:cs typeface="Montserrat"/>
              <a:sym typeface="Montserrat"/>
            </a:endParaRPr>
          </a:p>
        </p:txBody>
      </p:sp>
      <p:grpSp>
        <p:nvGrpSpPr>
          <p:cNvPr id="232" name="Google Shape;232;p34"/>
          <p:cNvGrpSpPr/>
          <p:nvPr/>
        </p:nvGrpSpPr>
        <p:grpSpPr>
          <a:xfrm>
            <a:off x="601112" y="514657"/>
            <a:ext cx="2606326" cy="514125"/>
            <a:chOff x="801479" y="686209"/>
            <a:chExt cx="2665500" cy="685500"/>
          </a:xfrm>
        </p:grpSpPr>
        <p:sp>
          <p:nvSpPr>
            <p:cNvPr id="233" name="Google Shape;233;p34">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34" name="Google Shape;234;p34">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35" name="Google Shape;235;p34"/>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FINANCIAL PLANNING</a:t>
              </a:r>
              <a:endParaRPr sz="11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a:hlinkClick action="ppaction://hlinksldjump" r:id="rId3"/>
          </p:cNvPr>
          <p:cNvSpPr/>
          <p:nvPr/>
        </p:nvSpPr>
        <p:spPr>
          <a:xfrm>
            <a:off x="601100" y="1781275"/>
            <a:ext cx="7849200" cy="2646300"/>
          </a:xfrm>
          <a:prstGeom prst="roundRect">
            <a:avLst>
              <a:gd fmla="val 10511" name="adj"/>
            </a:avLst>
          </a:prstGeom>
          <a:solidFill>
            <a:srgbClr val="1DA875">
              <a:alpha val="49800"/>
            </a:srgbClr>
          </a:solidFill>
          <a:ln cap="flat" cmpd="sng" w="25400">
            <a:solidFill>
              <a:srgbClr val="F9EBF5"/>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42" name="Google Shape;242;p35"/>
          <p:cNvSpPr txBox="1"/>
          <p:nvPr/>
        </p:nvSpPr>
        <p:spPr>
          <a:xfrm>
            <a:off x="778995" y="1978760"/>
            <a:ext cx="21351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What is a budget?</a:t>
            </a:r>
            <a:endParaRPr b="0" i="0" sz="1400" u="none" cap="none" strike="noStrike">
              <a:solidFill>
                <a:srgbClr val="000000"/>
              </a:solidFill>
              <a:latin typeface="Montserrat"/>
              <a:ea typeface="Montserrat"/>
              <a:cs typeface="Montserrat"/>
              <a:sym typeface="Montserrat"/>
            </a:endParaRPr>
          </a:p>
        </p:txBody>
      </p:sp>
      <p:sp>
        <p:nvSpPr>
          <p:cNvPr id="243" name="Google Shape;243;p35"/>
          <p:cNvSpPr txBox="1"/>
          <p:nvPr/>
        </p:nvSpPr>
        <p:spPr>
          <a:xfrm>
            <a:off x="779000" y="2322750"/>
            <a:ext cx="7231800" cy="369300"/>
          </a:xfrm>
          <a:prstGeom prst="rect">
            <a:avLst/>
          </a:prstGeom>
          <a:noFill/>
          <a:ln>
            <a:noFill/>
          </a:ln>
        </p:spPr>
        <p:txBody>
          <a:bodyPr anchorCtr="0" anchor="t" bIns="0" lIns="0" spcFirstLastPara="1" rIns="0" wrap="square" tIns="0">
            <a:spAutoFit/>
          </a:bodyPr>
          <a:lstStyle/>
          <a:p>
            <a:pPr indent="-152400" lvl="1" marL="1651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A tool to track </a:t>
            </a:r>
            <a:r>
              <a:rPr b="1" i="0" lang="en" sz="1200" u="none" cap="none" strike="noStrike">
                <a:solidFill>
                  <a:schemeClr val="dk1"/>
                </a:solidFill>
                <a:latin typeface="Montserrat"/>
                <a:ea typeface="Montserrat"/>
                <a:cs typeface="Montserrat"/>
                <a:sym typeface="Montserrat"/>
              </a:rPr>
              <a:t>when and how you earn or spend money</a:t>
            </a:r>
            <a:r>
              <a:rPr b="0" i="0" lang="en" sz="1200" u="none" cap="none" strike="noStrike">
                <a:solidFill>
                  <a:schemeClr val="dk1"/>
                </a:solidFill>
                <a:latin typeface="Montserrat"/>
                <a:ea typeface="Montserrat"/>
                <a:cs typeface="Montserrat"/>
                <a:sym typeface="Montserrat"/>
              </a:rPr>
              <a:t> over a period of time </a:t>
            </a:r>
            <a:r>
              <a:rPr lang="en" sz="1200">
                <a:solidFill>
                  <a:schemeClr val="dk1"/>
                </a:solidFill>
                <a:latin typeface="Montserrat"/>
                <a:ea typeface="Montserrat"/>
                <a:cs typeface="Montserrat"/>
                <a:sym typeface="Montserrat"/>
              </a:rPr>
              <a:t>which is an ongoing process. Recommended to revisit and rework your budget monthly.</a:t>
            </a:r>
            <a:r>
              <a:rPr b="0" i="0" lang="en"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p:txBody>
      </p:sp>
      <p:pic>
        <p:nvPicPr>
          <p:cNvPr descr="A picture containing clipart, graphics, cartoon&#10;&#10;Description automatically generated" id="244" name="Google Shape;244;p35"/>
          <p:cNvPicPr preferRelativeResize="0"/>
          <p:nvPr/>
        </p:nvPicPr>
        <p:blipFill rotWithShape="1">
          <a:blip r:embed="rId4">
            <a:alphaModFix/>
          </a:blip>
          <a:srcRect b="0" l="0" r="0" t="0"/>
          <a:stretch/>
        </p:blipFill>
        <p:spPr>
          <a:xfrm>
            <a:off x="7786688" y="514657"/>
            <a:ext cx="927136" cy="927136"/>
          </a:xfrm>
          <a:prstGeom prst="rect">
            <a:avLst/>
          </a:prstGeom>
          <a:noFill/>
          <a:ln>
            <a:noFill/>
          </a:ln>
        </p:spPr>
      </p:pic>
      <p:sp>
        <p:nvSpPr>
          <p:cNvPr id="245" name="Google Shape;245;p35"/>
          <p:cNvSpPr txBox="1"/>
          <p:nvPr/>
        </p:nvSpPr>
        <p:spPr>
          <a:xfrm>
            <a:off x="601095" y="1362425"/>
            <a:ext cx="32379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Libre Franklin Medium"/>
              <a:buNone/>
            </a:pPr>
            <a:r>
              <a:rPr b="1" i="0" lang="en" sz="1400" u="none" cap="none" strike="noStrike">
                <a:solidFill>
                  <a:srgbClr val="1DA875"/>
                </a:solidFill>
                <a:latin typeface="Montserrat"/>
                <a:ea typeface="Montserrat"/>
                <a:cs typeface="Montserrat"/>
                <a:sym typeface="Montserrat"/>
              </a:rPr>
              <a:t>Definition and benefits</a:t>
            </a:r>
            <a:endParaRPr sz="1100"/>
          </a:p>
        </p:txBody>
      </p:sp>
      <p:grpSp>
        <p:nvGrpSpPr>
          <p:cNvPr id="246" name="Google Shape;246;p35"/>
          <p:cNvGrpSpPr/>
          <p:nvPr/>
        </p:nvGrpSpPr>
        <p:grpSpPr>
          <a:xfrm>
            <a:off x="601112" y="514657"/>
            <a:ext cx="2606326" cy="514125"/>
            <a:chOff x="801479" y="686209"/>
            <a:chExt cx="2665500" cy="685500"/>
          </a:xfrm>
        </p:grpSpPr>
        <p:sp>
          <p:nvSpPr>
            <p:cNvPr id="247" name="Google Shape;247;p35">
              <a:hlinkClick action="ppaction://hlinksldjump" r:id="rId5"/>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48" name="Google Shape;248;p35">
              <a:hlinkClick action="ppaction://hlinksldjump" r:id="rId6"/>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49" name="Google Shape;249;p35"/>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BUDGETING</a:t>
              </a:r>
              <a:endParaRPr sz="1100"/>
            </a:p>
          </p:txBody>
        </p:sp>
      </p:grpSp>
      <p:sp>
        <p:nvSpPr>
          <p:cNvPr id="250" name="Google Shape;250;p35"/>
          <p:cNvSpPr txBox="1"/>
          <p:nvPr/>
        </p:nvSpPr>
        <p:spPr>
          <a:xfrm>
            <a:off x="779008" y="3005460"/>
            <a:ext cx="32379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A budget can help you:</a:t>
            </a:r>
            <a:endParaRPr b="0" i="0" sz="1400" u="none" cap="none" strike="noStrike">
              <a:solidFill>
                <a:srgbClr val="000000"/>
              </a:solidFill>
              <a:latin typeface="Montserrat"/>
              <a:ea typeface="Montserrat"/>
              <a:cs typeface="Montserrat"/>
              <a:sym typeface="Montserrat"/>
            </a:endParaRPr>
          </a:p>
        </p:txBody>
      </p:sp>
      <p:sp>
        <p:nvSpPr>
          <p:cNvPr id="251" name="Google Shape;251;p35"/>
          <p:cNvSpPr txBox="1"/>
          <p:nvPr/>
        </p:nvSpPr>
        <p:spPr>
          <a:xfrm>
            <a:off x="778993" y="3349450"/>
            <a:ext cx="6088800" cy="931200"/>
          </a:xfrm>
          <a:prstGeom prst="rect">
            <a:avLst/>
          </a:prstGeom>
          <a:noFill/>
          <a:ln>
            <a:noFill/>
          </a:ln>
        </p:spPr>
        <p:txBody>
          <a:bodyPr anchorCtr="0" anchor="t" bIns="0" lIns="0" spcFirstLastPara="1" rIns="0" wrap="square" tIns="0">
            <a:spAutoFit/>
          </a:bodyPr>
          <a:lstStyle/>
          <a:p>
            <a:pPr indent="-165100" lvl="0" marL="2032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Set short- and long-term goals for business growth.</a:t>
            </a:r>
            <a:endParaRPr b="0" i="0" sz="1200" u="none" cap="none" strike="noStrike">
              <a:solidFill>
                <a:schemeClr val="dk1"/>
              </a:solidFill>
              <a:latin typeface="Montserrat"/>
              <a:ea typeface="Montserrat"/>
              <a:cs typeface="Montserrat"/>
              <a:sym typeface="Montserrat"/>
            </a:endParaRPr>
          </a:p>
          <a:p>
            <a:pPr indent="-165100" lvl="0" marL="2032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Track revenue, expenses and cash flow.</a:t>
            </a:r>
            <a:endParaRPr b="0" i="0" sz="1200" u="none" cap="none" strike="noStrike">
              <a:solidFill>
                <a:schemeClr val="dk1"/>
              </a:solidFill>
              <a:latin typeface="Montserrat"/>
              <a:ea typeface="Montserrat"/>
              <a:cs typeface="Montserrat"/>
              <a:sym typeface="Montserrat"/>
            </a:endParaRPr>
          </a:p>
          <a:p>
            <a:pPr indent="-165100" lvl="0" marL="2032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Trim costs to avoid overspending.</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500"/>
              </a:spcBef>
              <a:spcAft>
                <a:spcPts val="0"/>
              </a:spcAft>
              <a:buNone/>
            </a:pPr>
            <a:r>
              <a:t/>
            </a:r>
            <a:endParaRPr b="0" i="0"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6" name="Shape 256"/>
        <p:cNvGrpSpPr/>
        <p:nvPr/>
      </p:nvGrpSpPr>
      <p:grpSpPr>
        <a:xfrm>
          <a:off x="0" y="0"/>
          <a:ext cx="0" cy="0"/>
          <a:chOff x="0" y="0"/>
          <a:chExt cx="0" cy="0"/>
        </a:xfrm>
      </p:grpSpPr>
      <p:grpSp>
        <p:nvGrpSpPr>
          <p:cNvPr id="257" name="Google Shape;257;p36"/>
          <p:cNvGrpSpPr/>
          <p:nvPr/>
        </p:nvGrpSpPr>
        <p:grpSpPr>
          <a:xfrm>
            <a:off x="601112" y="522232"/>
            <a:ext cx="2606326" cy="514125"/>
            <a:chOff x="801479" y="686209"/>
            <a:chExt cx="2665500" cy="685500"/>
          </a:xfrm>
        </p:grpSpPr>
        <p:sp>
          <p:nvSpPr>
            <p:cNvPr id="258" name="Google Shape;258;p36">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59" name="Google Shape;259;p36">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0" name="Google Shape;260;p36"/>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SAVINGS</a:t>
              </a:r>
              <a:endParaRPr sz="1100"/>
            </a:p>
          </p:txBody>
        </p:sp>
      </p:grpSp>
      <p:sp>
        <p:nvSpPr>
          <p:cNvPr id="261" name="Google Shape;261;p36"/>
          <p:cNvSpPr/>
          <p:nvPr/>
        </p:nvSpPr>
        <p:spPr>
          <a:xfrm>
            <a:off x="1151178" y="2202280"/>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2" name="Google Shape;262;p36"/>
          <p:cNvSpPr txBox="1"/>
          <p:nvPr/>
        </p:nvSpPr>
        <p:spPr>
          <a:xfrm>
            <a:off x="1299328" y="2369397"/>
            <a:ext cx="1702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Create a budget and stick to it</a:t>
            </a:r>
            <a:endParaRPr sz="1100"/>
          </a:p>
        </p:txBody>
      </p:sp>
      <p:sp>
        <p:nvSpPr>
          <p:cNvPr id="263" name="Google Shape;263;p36"/>
          <p:cNvSpPr/>
          <p:nvPr/>
        </p:nvSpPr>
        <p:spPr>
          <a:xfrm>
            <a:off x="3567875" y="2202280"/>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4" name="Google Shape;264;p36"/>
          <p:cNvSpPr txBox="1"/>
          <p:nvPr/>
        </p:nvSpPr>
        <p:spPr>
          <a:xfrm>
            <a:off x="3720724" y="2477097"/>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Pay yourself first</a:t>
            </a:r>
            <a:endParaRPr sz="1100"/>
          </a:p>
        </p:txBody>
      </p:sp>
      <p:sp>
        <p:nvSpPr>
          <p:cNvPr id="265" name="Google Shape;265;p36"/>
          <p:cNvSpPr/>
          <p:nvPr/>
        </p:nvSpPr>
        <p:spPr>
          <a:xfrm>
            <a:off x="5984571" y="2154592"/>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6" name="Google Shape;266;p36"/>
          <p:cNvSpPr txBox="1"/>
          <p:nvPr/>
        </p:nvSpPr>
        <p:spPr>
          <a:xfrm>
            <a:off x="6142121" y="2429409"/>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Save wisely</a:t>
            </a:r>
            <a:endParaRPr sz="1100"/>
          </a:p>
        </p:txBody>
      </p:sp>
      <p:sp>
        <p:nvSpPr>
          <p:cNvPr id="267" name="Google Shape;267;p36"/>
          <p:cNvSpPr/>
          <p:nvPr/>
        </p:nvSpPr>
        <p:spPr>
          <a:xfrm>
            <a:off x="2354826" y="3365692"/>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8" name="Google Shape;268;p36"/>
          <p:cNvSpPr txBox="1"/>
          <p:nvPr/>
        </p:nvSpPr>
        <p:spPr>
          <a:xfrm>
            <a:off x="2507676" y="3532797"/>
            <a:ext cx="1702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Be ready for the unknown</a:t>
            </a:r>
            <a:endParaRPr sz="1100"/>
          </a:p>
        </p:txBody>
      </p:sp>
      <p:sp>
        <p:nvSpPr>
          <p:cNvPr id="269" name="Google Shape;269;p36"/>
          <p:cNvSpPr/>
          <p:nvPr/>
        </p:nvSpPr>
        <p:spPr>
          <a:xfrm>
            <a:off x="4741623" y="3365692"/>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70" name="Google Shape;270;p36"/>
          <p:cNvSpPr txBox="1"/>
          <p:nvPr/>
        </p:nvSpPr>
        <p:spPr>
          <a:xfrm>
            <a:off x="4806416" y="3532812"/>
            <a:ext cx="18789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Set financial goals to stay on track</a:t>
            </a:r>
            <a:endParaRPr sz="1100"/>
          </a:p>
        </p:txBody>
      </p:sp>
      <p:pic>
        <p:nvPicPr>
          <p:cNvPr id="271" name="Google Shape;271;p36"/>
          <p:cNvPicPr preferRelativeResize="0"/>
          <p:nvPr/>
        </p:nvPicPr>
        <p:blipFill rotWithShape="1">
          <a:blip r:embed="rId3">
            <a:alphaModFix/>
          </a:blip>
          <a:srcRect b="0" l="0" r="0" t="0"/>
          <a:stretch/>
        </p:blipFill>
        <p:spPr>
          <a:xfrm>
            <a:off x="7764600" y="217425"/>
            <a:ext cx="967400" cy="967400"/>
          </a:xfrm>
          <a:prstGeom prst="rect">
            <a:avLst/>
          </a:prstGeom>
          <a:noFill/>
          <a:ln>
            <a:noFill/>
          </a:ln>
          <a:effectLst>
            <a:outerShdw blurRad="76200" rotWithShape="0" algn="ctr" dir="2700000" dist="50800">
              <a:srgbClr val="000000">
                <a:alpha val="24710"/>
              </a:srgbClr>
            </a:outerShdw>
          </a:effectLst>
        </p:spPr>
      </p:pic>
      <p:sp>
        <p:nvSpPr>
          <p:cNvPr id="272" name="Google Shape;272;p36"/>
          <p:cNvSpPr txBox="1"/>
          <p:nvPr/>
        </p:nvSpPr>
        <p:spPr>
          <a:xfrm>
            <a:off x="601109" y="1452147"/>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E6AF00"/>
                </a:solidFill>
                <a:latin typeface="Montserrat"/>
                <a:ea typeface="Montserrat"/>
                <a:cs typeface="Montserrat"/>
                <a:sym typeface="Montserrat"/>
              </a:rPr>
              <a:t>What is savings?</a:t>
            </a:r>
            <a:endParaRPr sz="1100"/>
          </a:p>
        </p:txBody>
      </p:sp>
      <p:sp>
        <p:nvSpPr>
          <p:cNvPr id="273" name="Google Shape;273;p36"/>
          <p:cNvSpPr txBox="1"/>
          <p:nvPr/>
        </p:nvSpPr>
        <p:spPr>
          <a:xfrm>
            <a:off x="601100" y="1629238"/>
            <a:ext cx="7102200" cy="369300"/>
          </a:xfrm>
          <a:prstGeom prst="rect">
            <a:avLst/>
          </a:prstGeom>
          <a:noFill/>
          <a:ln>
            <a:noFill/>
          </a:ln>
        </p:spPr>
        <p:txBody>
          <a:bodyPr anchorCtr="0" anchor="t" bIns="91425" lIns="91425" spcFirstLastPara="1" rIns="91425" wrap="square" tIns="91425">
            <a:spAutoFit/>
          </a:bodyPr>
          <a:lstStyle/>
          <a:p>
            <a:pPr indent="-201612" lvl="1" marL="227012" rtl="0" algn="l">
              <a:spcBef>
                <a:spcPts val="0"/>
              </a:spcBef>
              <a:spcAft>
                <a:spcPts val="0"/>
              </a:spcAft>
              <a:buClr>
                <a:schemeClr val="dk1"/>
              </a:buClr>
              <a:buSzPts val="1200"/>
              <a:buChar char="•"/>
            </a:pPr>
            <a:r>
              <a:rPr b="1" lang="en" sz="1200">
                <a:solidFill>
                  <a:schemeClr val="dk1"/>
                </a:solidFill>
                <a:latin typeface="Montserrat"/>
                <a:ea typeface="Montserrat"/>
                <a:cs typeface="Montserrat"/>
                <a:sym typeface="Montserrat"/>
              </a:rPr>
              <a:t>Money you set aside to cover future planned or unexpected expenses</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p:nvPr/>
        </p:nvSpPr>
        <p:spPr>
          <a:xfrm>
            <a:off x="1008008" y="4259283"/>
            <a:ext cx="607361" cy="891826"/>
          </a:xfrm>
          <a:custGeom>
            <a:rect b="b" l="l" r="r" t="t"/>
            <a:pathLst>
              <a:path extrusionOk="0" h="1189101" w="809815">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0" name="Google Shape;280;p37"/>
          <p:cNvSpPr/>
          <p:nvPr/>
        </p:nvSpPr>
        <p:spPr>
          <a:xfrm>
            <a:off x="2441939" y="4261991"/>
            <a:ext cx="1002022" cy="879829"/>
          </a:xfrm>
          <a:custGeom>
            <a:rect b="b" l="l" r="r" t="t"/>
            <a:pathLst>
              <a:path extrusionOk="0" h="1173106" w="133603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1" name="Google Shape;281;p37"/>
          <p:cNvSpPr/>
          <p:nvPr/>
        </p:nvSpPr>
        <p:spPr>
          <a:xfrm>
            <a:off x="4120157" y="4260067"/>
            <a:ext cx="904660" cy="892993"/>
          </a:xfrm>
          <a:custGeom>
            <a:rect b="b" l="l" r="r" t="t"/>
            <a:pathLst>
              <a:path extrusionOk="0" h="1190657" w="1206214">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2" name="Google Shape;282;p37"/>
          <p:cNvSpPr/>
          <p:nvPr/>
        </p:nvSpPr>
        <p:spPr>
          <a:xfrm>
            <a:off x="7518287" y="4258115"/>
            <a:ext cx="677131" cy="893407"/>
          </a:xfrm>
          <a:custGeom>
            <a:rect b="b" l="l" r="r" t="t"/>
            <a:pathLst>
              <a:path extrusionOk="0" h="1996440" w="1513141">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3" name="Google Shape;283;p37"/>
          <p:cNvSpPr/>
          <p:nvPr/>
        </p:nvSpPr>
        <p:spPr>
          <a:xfrm>
            <a:off x="5837868" y="4258115"/>
            <a:ext cx="765704" cy="893407"/>
          </a:xfrm>
          <a:custGeom>
            <a:rect b="b" l="l" r="r" t="t"/>
            <a:pathLst>
              <a:path extrusionOk="0" h="1996440" w="1711071">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4" name="Google Shape;284;p37"/>
          <p:cNvSpPr txBox="1"/>
          <p:nvPr/>
        </p:nvSpPr>
        <p:spPr>
          <a:xfrm>
            <a:off x="591239" y="1660587"/>
            <a:ext cx="6866700" cy="721200"/>
          </a:xfrm>
          <a:prstGeom prst="rect">
            <a:avLst/>
          </a:prstGeom>
          <a:noFill/>
          <a:ln>
            <a:noFill/>
          </a:ln>
        </p:spPr>
        <p:txBody>
          <a:bodyPr anchorCtr="0" anchor="t" bIns="0" lIns="0" spcFirstLastPara="1" rIns="0" wrap="square" tIns="0">
            <a:noAutofit/>
          </a:bodyPr>
          <a:lstStyle/>
          <a:p>
            <a:pPr indent="-196850" lvl="0" marL="203200" marR="0" rtl="0" algn="l">
              <a:lnSpc>
                <a:spcPct val="100000"/>
              </a:lnSpc>
              <a:spcBef>
                <a:spcPts val="0"/>
              </a:spcBef>
              <a:spcAft>
                <a:spcPts val="0"/>
              </a:spcAft>
              <a:buClr>
                <a:srgbClr val="FF0000"/>
              </a:buClr>
              <a:buSzPts val="1500"/>
              <a:buChar char="•"/>
            </a:pPr>
            <a:r>
              <a:rPr b="1" i="0" lang="en" sz="1200" u="none" cap="none" strike="noStrike">
                <a:solidFill>
                  <a:srgbClr val="FF0000"/>
                </a:solidFill>
                <a:latin typeface="Montserrat"/>
                <a:ea typeface="Montserrat"/>
                <a:cs typeface="Montserrat"/>
                <a:sym typeface="Montserrat"/>
              </a:rPr>
              <a:t>Determine a reason to save.</a:t>
            </a:r>
            <a:endParaRPr b="1" sz="1100">
              <a:solidFill>
                <a:srgbClr val="FF0000"/>
              </a:solidFill>
            </a:endParaRPr>
          </a:p>
          <a:p>
            <a:pPr indent="-196850" lvl="0" marL="203200" marR="0" rtl="0" algn="l">
              <a:lnSpc>
                <a:spcPct val="100000"/>
              </a:lnSpc>
              <a:spcBef>
                <a:spcPts val="900"/>
              </a:spcBef>
              <a:spcAft>
                <a:spcPts val="900"/>
              </a:spcAft>
              <a:buClr>
                <a:srgbClr val="000000"/>
              </a:buClr>
              <a:buSzPts val="1500"/>
              <a:buFont typeface="Arial"/>
              <a:buChar char="•"/>
            </a:pPr>
            <a:r>
              <a:rPr b="0" i="0" lang="en" sz="1200" u="none" cap="none" strike="noStrike">
                <a:solidFill>
                  <a:srgbClr val="000000"/>
                </a:solidFill>
                <a:latin typeface="Montserrat"/>
                <a:ea typeface="Montserrat"/>
                <a:cs typeface="Montserrat"/>
                <a:sym typeface="Montserrat"/>
              </a:rPr>
              <a:t>Think about </a:t>
            </a:r>
            <a:r>
              <a:rPr b="1" i="0" lang="en" sz="1200" u="none" cap="none" strike="noStrike">
                <a:solidFill>
                  <a:srgbClr val="000000"/>
                </a:solidFill>
                <a:latin typeface="Montserrat"/>
                <a:ea typeface="Montserrat"/>
                <a:cs typeface="Montserrat"/>
                <a:sym typeface="Montserrat"/>
              </a:rPr>
              <a:t>short-term goals</a:t>
            </a:r>
            <a:r>
              <a:rPr b="1" lang="en" sz="1200">
                <a:latin typeface="Montserrat"/>
                <a:ea typeface="Montserrat"/>
                <a:cs typeface="Montserrat"/>
                <a:sym typeface="Montserrat"/>
              </a:rPr>
              <a:t> </a:t>
            </a:r>
            <a:r>
              <a:rPr b="1" i="0" lang="en" sz="1200" u="none" cap="none" strike="noStrike">
                <a:solidFill>
                  <a:srgbClr val="000000"/>
                </a:solidFill>
                <a:latin typeface="Montserrat"/>
                <a:ea typeface="Montserrat"/>
                <a:cs typeface="Montserrat"/>
                <a:sym typeface="Montserrat"/>
              </a:rPr>
              <a:t>and long-term objectives</a:t>
            </a:r>
            <a:r>
              <a:rPr b="0" i="0" lang="en" sz="1200" u="none" cap="none" strike="noStrike">
                <a:solidFill>
                  <a:srgbClr val="000000"/>
                </a:solidFill>
                <a:latin typeface="Montserrat"/>
                <a:ea typeface="Montserrat"/>
                <a:cs typeface="Montserrat"/>
                <a:sym typeface="Montserrat"/>
              </a:rPr>
              <a:t> (for important events and big expenses) using this SMART goals guideline:</a:t>
            </a:r>
            <a:endParaRPr sz="1100"/>
          </a:p>
        </p:txBody>
      </p:sp>
      <p:grpSp>
        <p:nvGrpSpPr>
          <p:cNvPr id="285" name="Google Shape;285;p37"/>
          <p:cNvGrpSpPr/>
          <p:nvPr/>
        </p:nvGrpSpPr>
        <p:grpSpPr>
          <a:xfrm>
            <a:off x="601112" y="514657"/>
            <a:ext cx="2606326" cy="514125"/>
            <a:chOff x="801479" y="686209"/>
            <a:chExt cx="2665500" cy="685500"/>
          </a:xfrm>
        </p:grpSpPr>
        <p:sp>
          <p:nvSpPr>
            <p:cNvPr id="286" name="Google Shape;286;p37">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87" name="Google Shape;287;p37">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88" name="Google Shape;288;p37"/>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a:t>
              </a:r>
              <a:r>
                <a:rPr b="1" lang="en" sz="1500">
                  <a:solidFill>
                    <a:schemeClr val="lt1"/>
                  </a:solidFill>
                  <a:latin typeface="Montserrat"/>
                  <a:ea typeface="Montserrat"/>
                  <a:cs typeface="Montserrat"/>
                  <a:sym typeface="Montserrat"/>
                </a:rPr>
                <a:t>S</a:t>
              </a:r>
              <a:endParaRPr sz="1100"/>
            </a:p>
          </p:txBody>
        </p:sp>
      </p:grpSp>
      <p:sp>
        <p:nvSpPr>
          <p:cNvPr id="289" name="Google Shape;289;p37"/>
          <p:cNvSpPr txBox="1"/>
          <p:nvPr/>
        </p:nvSpPr>
        <p:spPr>
          <a:xfrm>
            <a:off x="601109" y="1362422"/>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Set saving goals</a:t>
            </a:r>
            <a:endParaRPr sz="1100"/>
          </a:p>
        </p:txBody>
      </p:sp>
      <p:sp>
        <p:nvSpPr>
          <p:cNvPr id="290" name="Google Shape;290;p37"/>
          <p:cNvSpPr/>
          <p:nvPr/>
        </p:nvSpPr>
        <p:spPr>
          <a:xfrm>
            <a:off x="591239"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1" name="Google Shape;291;p37"/>
          <p:cNvSpPr txBox="1"/>
          <p:nvPr/>
        </p:nvSpPr>
        <p:spPr>
          <a:xfrm>
            <a:off x="591238"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S</a:t>
            </a:r>
            <a:r>
              <a:rPr b="0" i="0" lang="en" sz="1500" u="sng" cap="none" strike="noStrike">
                <a:solidFill>
                  <a:srgbClr val="262626"/>
                </a:solidFill>
                <a:latin typeface="Montserrat"/>
                <a:ea typeface="Montserrat"/>
                <a:cs typeface="Montserrat"/>
                <a:sym typeface="Montserrat"/>
              </a:rPr>
              <a:t>pecific</a:t>
            </a:r>
            <a:endParaRPr b="0" i="0" sz="1500" u="none" cap="none" strike="noStrike">
              <a:solidFill>
                <a:srgbClr val="262626"/>
              </a:solidFill>
              <a:latin typeface="Montserrat"/>
              <a:ea typeface="Montserrat"/>
              <a:cs typeface="Montserrat"/>
              <a:sym typeface="Montserrat"/>
            </a:endParaRPr>
          </a:p>
        </p:txBody>
      </p:sp>
      <p:sp>
        <p:nvSpPr>
          <p:cNvPr id="292" name="Google Shape;292;p37"/>
          <p:cNvSpPr txBox="1"/>
          <p:nvPr/>
        </p:nvSpPr>
        <p:spPr>
          <a:xfrm>
            <a:off x="688208"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Clear goal with specific outcomes</a:t>
            </a:r>
            <a:endParaRPr b="0" i="0" sz="1200" u="none" cap="none" strike="noStrike">
              <a:solidFill>
                <a:srgbClr val="000000"/>
              </a:solidFill>
              <a:latin typeface="Montserrat"/>
              <a:ea typeface="Montserrat"/>
              <a:cs typeface="Montserrat"/>
              <a:sym typeface="Montserrat"/>
            </a:endParaRPr>
          </a:p>
        </p:txBody>
      </p:sp>
      <p:sp>
        <p:nvSpPr>
          <p:cNvPr id="293" name="Google Shape;293;p37"/>
          <p:cNvSpPr/>
          <p:nvPr/>
        </p:nvSpPr>
        <p:spPr>
          <a:xfrm>
            <a:off x="2227393"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4" name="Google Shape;294;p37"/>
          <p:cNvSpPr txBox="1"/>
          <p:nvPr/>
        </p:nvSpPr>
        <p:spPr>
          <a:xfrm>
            <a:off x="2227392"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M</a:t>
            </a:r>
            <a:r>
              <a:rPr b="0" i="0" lang="en" sz="1500" u="sng" cap="none" strike="noStrike">
                <a:solidFill>
                  <a:srgbClr val="262626"/>
                </a:solidFill>
                <a:latin typeface="Montserrat"/>
                <a:ea typeface="Montserrat"/>
                <a:cs typeface="Montserrat"/>
                <a:sym typeface="Montserrat"/>
              </a:rPr>
              <a:t>easurable</a:t>
            </a:r>
            <a:endParaRPr b="0" i="0" sz="1500" u="none" cap="none" strike="noStrike">
              <a:solidFill>
                <a:srgbClr val="262626"/>
              </a:solidFill>
              <a:latin typeface="Montserrat"/>
              <a:ea typeface="Montserrat"/>
              <a:cs typeface="Montserrat"/>
              <a:sym typeface="Montserrat"/>
            </a:endParaRPr>
          </a:p>
        </p:txBody>
      </p:sp>
      <p:sp>
        <p:nvSpPr>
          <p:cNvPr id="295" name="Google Shape;295;p37"/>
          <p:cNvSpPr txBox="1"/>
          <p:nvPr/>
        </p:nvSpPr>
        <p:spPr>
          <a:xfrm>
            <a:off x="2324362"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Can measure your progress along the way</a:t>
            </a:r>
            <a:endParaRPr b="0" i="0" sz="1200" u="none" cap="none" strike="noStrike">
              <a:solidFill>
                <a:srgbClr val="000000"/>
              </a:solidFill>
              <a:latin typeface="Montserrat"/>
              <a:ea typeface="Montserrat"/>
              <a:cs typeface="Montserrat"/>
              <a:sym typeface="Montserrat"/>
            </a:endParaRPr>
          </a:p>
        </p:txBody>
      </p:sp>
      <p:sp>
        <p:nvSpPr>
          <p:cNvPr id="296" name="Google Shape;296;p37"/>
          <p:cNvSpPr/>
          <p:nvPr/>
        </p:nvSpPr>
        <p:spPr>
          <a:xfrm>
            <a:off x="3863546"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7" name="Google Shape;297;p37"/>
          <p:cNvSpPr txBox="1"/>
          <p:nvPr/>
        </p:nvSpPr>
        <p:spPr>
          <a:xfrm>
            <a:off x="3863546"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A</a:t>
            </a:r>
            <a:r>
              <a:rPr b="0" i="0" lang="en" sz="1500" u="sng" cap="none" strike="noStrike">
                <a:solidFill>
                  <a:srgbClr val="262626"/>
                </a:solidFill>
                <a:latin typeface="Montserrat"/>
                <a:ea typeface="Montserrat"/>
                <a:cs typeface="Montserrat"/>
                <a:sym typeface="Montserrat"/>
              </a:rPr>
              <a:t>ttainable</a:t>
            </a:r>
            <a:endParaRPr b="0" i="0" sz="1500" u="none" cap="none" strike="noStrike">
              <a:solidFill>
                <a:srgbClr val="262626"/>
              </a:solidFill>
              <a:latin typeface="Montserrat"/>
              <a:ea typeface="Montserrat"/>
              <a:cs typeface="Montserrat"/>
              <a:sym typeface="Montserrat"/>
            </a:endParaRPr>
          </a:p>
        </p:txBody>
      </p:sp>
      <p:sp>
        <p:nvSpPr>
          <p:cNvPr id="298" name="Google Shape;298;p37"/>
          <p:cNvSpPr txBox="1"/>
          <p:nvPr/>
        </p:nvSpPr>
        <p:spPr>
          <a:xfrm>
            <a:off x="3960515"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Ensure it is within your reach</a:t>
            </a:r>
            <a:endParaRPr b="0" i="0" sz="1200" u="none" cap="none" strike="noStrike">
              <a:solidFill>
                <a:srgbClr val="000000"/>
              </a:solidFill>
              <a:latin typeface="Montserrat"/>
              <a:ea typeface="Montserrat"/>
              <a:cs typeface="Montserrat"/>
              <a:sym typeface="Montserrat"/>
            </a:endParaRPr>
          </a:p>
        </p:txBody>
      </p:sp>
      <p:sp>
        <p:nvSpPr>
          <p:cNvPr id="299" name="Google Shape;299;p37"/>
          <p:cNvSpPr/>
          <p:nvPr/>
        </p:nvSpPr>
        <p:spPr>
          <a:xfrm>
            <a:off x="5499700"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00" name="Google Shape;300;p37"/>
          <p:cNvSpPr txBox="1"/>
          <p:nvPr/>
        </p:nvSpPr>
        <p:spPr>
          <a:xfrm>
            <a:off x="5499699"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R</a:t>
            </a:r>
            <a:r>
              <a:rPr b="0" i="0" lang="en" sz="1500" u="sng" cap="none" strike="noStrike">
                <a:solidFill>
                  <a:srgbClr val="262626"/>
                </a:solidFill>
                <a:latin typeface="Montserrat"/>
                <a:ea typeface="Montserrat"/>
                <a:cs typeface="Montserrat"/>
                <a:sym typeface="Montserrat"/>
              </a:rPr>
              <a:t>elevant</a:t>
            </a:r>
            <a:endParaRPr b="0" i="0" sz="1500" u="none" cap="none" strike="noStrike">
              <a:solidFill>
                <a:srgbClr val="262626"/>
              </a:solidFill>
              <a:latin typeface="Montserrat"/>
              <a:ea typeface="Montserrat"/>
              <a:cs typeface="Montserrat"/>
              <a:sym typeface="Montserrat"/>
            </a:endParaRPr>
          </a:p>
        </p:txBody>
      </p:sp>
      <p:sp>
        <p:nvSpPr>
          <p:cNvPr id="301" name="Google Shape;301;p37"/>
          <p:cNvSpPr txBox="1"/>
          <p:nvPr/>
        </p:nvSpPr>
        <p:spPr>
          <a:xfrm>
            <a:off x="5596669"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Set a goal only if you know it will be meaningful</a:t>
            </a:r>
            <a:endParaRPr b="0" i="0" sz="1200" u="none" cap="none" strike="noStrike">
              <a:solidFill>
                <a:srgbClr val="000000"/>
              </a:solidFill>
              <a:latin typeface="Montserrat"/>
              <a:ea typeface="Montserrat"/>
              <a:cs typeface="Montserrat"/>
              <a:sym typeface="Montserrat"/>
            </a:endParaRPr>
          </a:p>
        </p:txBody>
      </p:sp>
      <p:sp>
        <p:nvSpPr>
          <p:cNvPr id="302" name="Google Shape;302;p37"/>
          <p:cNvSpPr/>
          <p:nvPr/>
        </p:nvSpPr>
        <p:spPr>
          <a:xfrm>
            <a:off x="7135853"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03" name="Google Shape;303;p37"/>
          <p:cNvSpPr txBox="1"/>
          <p:nvPr/>
        </p:nvSpPr>
        <p:spPr>
          <a:xfrm>
            <a:off x="7135852"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T</a:t>
            </a:r>
            <a:r>
              <a:rPr b="0" i="0" lang="en" sz="1500" u="sng" cap="none" strike="noStrike">
                <a:solidFill>
                  <a:srgbClr val="262626"/>
                </a:solidFill>
                <a:latin typeface="Montserrat"/>
                <a:ea typeface="Montserrat"/>
                <a:cs typeface="Montserrat"/>
                <a:sym typeface="Montserrat"/>
              </a:rPr>
              <a:t>ime-bound</a:t>
            </a:r>
            <a:endParaRPr b="0" i="0" sz="1500" u="none" cap="none" strike="noStrike">
              <a:solidFill>
                <a:srgbClr val="262626"/>
              </a:solidFill>
              <a:latin typeface="Montserrat"/>
              <a:ea typeface="Montserrat"/>
              <a:cs typeface="Montserrat"/>
              <a:sym typeface="Montserrat"/>
            </a:endParaRPr>
          </a:p>
        </p:txBody>
      </p:sp>
      <p:sp>
        <p:nvSpPr>
          <p:cNvPr id="304" name="Google Shape;304;p37"/>
          <p:cNvSpPr txBox="1"/>
          <p:nvPr/>
        </p:nvSpPr>
        <p:spPr>
          <a:xfrm>
            <a:off x="7232822"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Set a time frame for your goal</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