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Calibri" pitchFamily="34" charset="0"/>
      <p:regular r:id="rId31"/>
      <p:bold r:id="rId32"/>
      <p:italic r:id="rId33"/>
      <p:boldItalic r:id="rId34"/>
    </p:embeddedFont>
    <p:embeddedFont>
      <p:font typeface="Open Sans" charset="0"/>
      <p:regular r:id="rId35"/>
      <p:bold r:id="rId36"/>
      <p:italic r:id="rId37"/>
      <p:boldItalic r:id="rId38"/>
    </p:embeddedFont>
    <p:embeddedFont>
      <p:font typeface="Montserrat" charset="0"/>
      <p:regular r:id="rId39"/>
      <p:bold r:id="rId40"/>
      <p:italic r:id="rId41"/>
      <p:boldItalic r:id="rId42"/>
    </p:embeddedFont>
    <p:embeddedFont>
      <p:font typeface="Montserrat Black" charset="0"/>
      <p:bold r:id="rId43"/>
      <p:boldItalic r:id="rId44"/>
    </p:embeddedFont>
    <p:embeddedFont>
      <p:font typeface="League Gothic" charset="0"/>
      <p:regular r:id="rId45"/>
    </p:embeddedFont>
    <p:embeddedFont>
      <p:font typeface="Saira Black" charset="0"/>
      <p:bold r:id="rId46"/>
      <p:boldItalic r:id="rId47"/>
    </p:embeddedFont>
    <p:embeddedFont>
      <p:font typeface="Saira" charset="0"/>
      <p:bold r:id="rId48"/>
      <p:boldItalic r:id="rId49"/>
    </p:embeddedFont>
    <p:embeddedFont>
      <p:font typeface="Roboto"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5" d="100"/>
          <a:sy n="85" d="100"/>
        </p:scale>
        <p:origin x="-736" y="-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9b857efcb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29b857efc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ac2e952cc7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ac2e952cc7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4" name="Google Shape;244;g2ac2e952cc7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rPr>
              <a:pPr marL="0" lvl="0" indent="0" algn="r" rtl="0">
                <a:lnSpc>
                  <a:spcPct val="100000"/>
                </a:lnSpc>
                <a:spcBef>
                  <a:spcPts val="0"/>
                </a:spcBef>
                <a:spcAft>
                  <a:spcPts val="0"/>
                </a:spcAft>
                <a:buNone/>
              </a:pPr>
              <a:t>10</a:t>
            </a:fld>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9e4119eda4_9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74151"/>
                </a:solidFill>
                <a:latin typeface="Roboto"/>
                <a:ea typeface="Roboto"/>
                <a:cs typeface="Roboto"/>
                <a:sym typeface="Roboto"/>
              </a:rPr>
              <a:t>financial advisors or planners, often assist individuals or organizations in conducting comprehensive financial health checks.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8" name="Google Shape;278;g29e4119eda4_9_18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a1b5ab5cc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4" name="Google Shape;284;g2a1b5ab5cc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9e4119eda4_9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“components of FHC”.</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Knowing your assets </a:t>
            </a:r>
            <a:endParaRPr/>
          </a:p>
          <a:p>
            <a:pPr marL="457200" lvl="0" indent="-298450" algn="l" rtl="0">
              <a:spcBef>
                <a:spcPts val="0"/>
              </a:spcBef>
              <a:spcAft>
                <a:spcPts val="0"/>
              </a:spcAft>
              <a:buSzPts val="1100"/>
              <a:buChar char="-"/>
            </a:pPr>
            <a:r>
              <a:rPr lang="en"/>
              <a:t>Knowing your liabilities. </a:t>
            </a:r>
            <a:endParaRPr/>
          </a:p>
        </p:txBody>
      </p:sp>
      <p:sp>
        <p:nvSpPr>
          <p:cNvPr id="292" name="Google Shape;292;g29e4119eda4_9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ac2e952cc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2ac2e952cc7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ac2e952cc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2ac2e952cc7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9e4119eda4_9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29e4119eda4_9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1fe07c18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2a1fe07c18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a1b5ab5cc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6" name="Google Shape;366;g2a1b5ab5cc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a1b5ab5cce_0_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2a1b5ab5cce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e4119eda4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9e4119eda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a6e64e2e89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2a6e64e2e89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87" name="Google Shape;387;g2a6e64e2e89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rPr>
              <a:pPr marL="0" lvl="0" indent="0" algn="r" rtl="0">
                <a:lnSpc>
                  <a:spcPct val="100000"/>
                </a:lnSpc>
                <a:spcBef>
                  <a:spcPts val="0"/>
                </a:spcBef>
                <a:spcAft>
                  <a:spcPts val="0"/>
                </a:spcAft>
                <a:buNone/>
              </a:pPr>
              <a:t>20</a:t>
            </a:fld>
            <a:endParaRPr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9e4119eda4_2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29e4119eda4_2_2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Clr>
                <a:srgbClr val="000000"/>
              </a:buClr>
              <a:buSzPts val="1400"/>
              <a:buFont typeface="Arial"/>
              <a:buNone/>
            </a:pPr>
            <a:endParaRPr sz="1100" b="1">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Self-funding</a:t>
            </a:r>
            <a:endParaRPr sz="1100"/>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Friends &amp; Family</a:t>
            </a:r>
            <a:endParaRPr sz="1100" b="1"/>
          </a:p>
          <a:p>
            <a:pPr marL="0" marR="0" lvl="0" indent="0" algn="l" rtl="0">
              <a:lnSpc>
                <a:spcPct val="100000"/>
              </a:lnSpc>
              <a:spcBef>
                <a:spcPts val="0"/>
              </a:spcBef>
              <a:spcAft>
                <a:spcPts val="0"/>
              </a:spcAft>
              <a:buClr>
                <a:schemeClr val="dk1"/>
              </a:buClr>
              <a:buSzPts val="1800"/>
              <a:buFont typeface="Arial"/>
              <a:buNone/>
            </a:pPr>
            <a:r>
              <a:rPr lang="en" sz="1100" b="0" i="0" u="none" strike="noStrike">
                <a:solidFill>
                  <a:schemeClr val="dk1"/>
                </a:solidFill>
                <a:latin typeface="Montserrat"/>
                <a:ea typeface="Montserrat"/>
                <a:cs typeface="Montserrat"/>
                <a:sym typeface="Montserrat"/>
              </a:rPr>
              <a:t>These investors know you, the skills you bring, and your passion for the business.</a:t>
            </a:r>
            <a:endParaRPr/>
          </a:p>
          <a:p>
            <a:pPr marL="0" marR="0" lvl="0" indent="0" algn="l" rtl="0">
              <a:lnSpc>
                <a:spcPct val="100000"/>
              </a:lnSpc>
              <a:spcBef>
                <a:spcPts val="0"/>
              </a:spcBef>
              <a:spcAft>
                <a:spcPts val="0"/>
              </a:spcAft>
              <a:buClr>
                <a:schemeClr val="dk1"/>
              </a:buClr>
              <a:buSzPts val="1800"/>
              <a:buFont typeface="Arial"/>
              <a:buNone/>
            </a:pPr>
            <a:r>
              <a:rPr lang="en" sz="1100" b="0" i="0" u="none" strike="noStrike">
                <a:solidFill>
                  <a:schemeClr val="dk1"/>
                </a:solidFill>
                <a:latin typeface="Montserrat"/>
                <a:ea typeface="Montserrat"/>
                <a:cs typeface="Montserrat"/>
                <a:sym typeface="Montserrat"/>
              </a:rPr>
              <a:t>Be sure to thoroughly explain the risk they’re taking by supplying funds.</a:t>
            </a:r>
            <a:endParaRPr sz="11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Loans</a:t>
            </a:r>
            <a:endParaRPr sz="1100" b="1">
              <a:latin typeface="Montserrat"/>
              <a:ea typeface="Montserrat"/>
              <a:cs typeface="Montserrat"/>
              <a:sym typeface="Montserrat"/>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Compare interest rates, repayment lengths and potential loan amounts among financial institutions.</a:t>
            </a:r>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Require you to show your business plan and a financial documents.</a:t>
            </a:r>
            <a:endParaRPr sz="11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Investors</a:t>
            </a:r>
            <a:endParaRPr sz="1100" b="1">
              <a:latin typeface="Montserrat"/>
              <a:ea typeface="Montserrat"/>
              <a:cs typeface="Montserrat"/>
              <a:sym typeface="Montserrat"/>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Venture capitalists: offer larger loans to established businesses in exchange for partial ownership and an active role in the company.</a:t>
            </a:r>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Angel investors: focus on helping businesses that are just starting out with small investments.</a:t>
            </a:r>
            <a:endParaRPr/>
          </a:p>
          <a:p>
            <a:pPr marL="0" marR="0" lvl="0" indent="0" algn="l" rtl="0">
              <a:lnSpc>
                <a:spcPct val="100000"/>
              </a:lnSpc>
              <a:spcBef>
                <a:spcPts val="0"/>
              </a:spcBef>
              <a:spcAft>
                <a:spcPts val="0"/>
              </a:spcAft>
              <a:buClr>
                <a:srgbClr val="000000"/>
              </a:buClr>
              <a:buSzPts val="1400"/>
              <a:buFont typeface="Arial"/>
              <a:buNone/>
            </a:pPr>
            <a:endParaRPr sz="110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Seller financing</a:t>
            </a:r>
            <a:endParaRPr/>
          </a:p>
          <a:p>
            <a:pPr marL="0" marR="0" lvl="0" indent="0" algn="l" rtl="0">
              <a:lnSpc>
                <a:spcPct val="100000"/>
              </a:lnSpc>
              <a:spcBef>
                <a:spcPts val="0"/>
              </a:spcBef>
              <a:spcAft>
                <a:spcPts val="0"/>
              </a:spcAft>
              <a:buClr>
                <a:srgbClr val="000000"/>
              </a:buClr>
              <a:buSzPts val="1400"/>
              <a:buFont typeface="Arial"/>
              <a:buNone/>
            </a:pPr>
            <a:r>
              <a:rPr lang="en" sz="1100" b="0" i="0" u="none" strike="noStrike">
                <a:solidFill>
                  <a:schemeClr val="dk1"/>
                </a:solidFill>
                <a:latin typeface="Montserrat"/>
                <a:ea typeface="Montserrat"/>
                <a:cs typeface="Montserrat"/>
                <a:sym typeface="Montserrat"/>
              </a:rPr>
              <a:t>You pay for a portion of the purchase upfront (down payment) and borrow the rest of the money from the seller. Then repay the loan, plus interest, over time.</a:t>
            </a:r>
            <a:endParaRPr sz="1100" b="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10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Crowdfunding</a:t>
            </a:r>
            <a:endParaRPr sz="1100" b="1">
              <a:latin typeface="Montserrat"/>
              <a:ea typeface="Montserrat"/>
              <a:cs typeface="Montserrat"/>
              <a:sym typeface="Montserrat"/>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3 basic types: Donations, Rewards &amp; Equity.</a:t>
            </a:r>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A great way to increase awareness and exposure, there are risks associated with it as well.</a:t>
            </a:r>
            <a:endParaRPr sz="11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sz="1100"/>
          </a:p>
        </p:txBody>
      </p:sp>
      <p:sp>
        <p:nvSpPr>
          <p:cNvPr id="402" name="Google Shape;402;g29e4119eda4_2_2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rPr>
              <a:pPr marL="0" lvl="0" indent="0" algn="r" rtl="0">
                <a:lnSpc>
                  <a:spcPct val="100000"/>
                </a:lnSpc>
                <a:spcBef>
                  <a:spcPts val="0"/>
                </a:spcBef>
                <a:spcAft>
                  <a:spcPts val="0"/>
                </a:spcAft>
                <a:buNone/>
              </a:pPr>
              <a:t>21</a:t>
            </a:fld>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ac2e952c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ac2e952c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Loan - where we can get loans - credibility (credit score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f557f8d2215983e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3f557f8d2215983e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Clr>
                <a:srgbClr val="000000"/>
              </a:buClr>
              <a:buSzPts val="1400"/>
              <a:buFont typeface="Arial"/>
              <a:buNone/>
            </a:pPr>
            <a:endParaRPr sz="1100" b="1">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Self-funding</a:t>
            </a:r>
            <a:endParaRPr sz="1100"/>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Friends &amp; Family</a:t>
            </a:r>
            <a:endParaRPr sz="1100" b="1"/>
          </a:p>
          <a:p>
            <a:pPr marL="0" marR="0" lvl="0" indent="0" algn="l" rtl="0">
              <a:lnSpc>
                <a:spcPct val="100000"/>
              </a:lnSpc>
              <a:spcBef>
                <a:spcPts val="0"/>
              </a:spcBef>
              <a:spcAft>
                <a:spcPts val="0"/>
              </a:spcAft>
              <a:buClr>
                <a:schemeClr val="dk1"/>
              </a:buClr>
              <a:buSzPts val="1800"/>
              <a:buFont typeface="Arial"/>
              <a:buNone/>
            </a:pPr>
            <a:r>
              <a:rPr lang="en" sz="1100" b="0" i="0" u="none" strike="noStrike">
                <a:solidFill>
                  <a:schemeClr val="dk1"/>
                </a:solidFill>
                <a:latin typeface="Montserrat"/>
                <a:ea typeface="Montserrat"/>
                <a:cs typeface="Montserrat"/>
                <a:sym typeface="Montserrat"/>
              </a:rPr>
              <a:t>These investors know you, the skills you bring, and your passion for the business.</a:t>
            </a:r>
            <a:endParaRPr/>
          </a:p>
          <a:p>
            <a:pPr marL="0" marR="0" lvl="0" indent="0" algn="l" rtl="0">
              <a:lnSpc>
                <a:spcPct val="100000"/>
              </a:lnSpc>
              <a:spcBef>
                <a:spcPts val="0"/>
              </a:spcBef>
              <a:spcAft>
                <a:spcPts val="0"/>
              </a:spcAft>
              <a:buClr>
                <a:schemeClr val="dk1"/>
              </a:buClr>
              <a:buSzPts val="1800"/>
              <a:buFont typeface="Arial"/>
              <a:buNone/>
            </a:pPr>
            <a:r>
              <a:rPr lang="en" sz="1100" b="0" i="0" u="none" strike="noStrike">
                <a:solidFill>
                  <a:schemeClr val="dk1"/>
                </a:solidFill>
                <a:latin typeface="Montserrat"/>
                <a:ea typeface="Montserrat"/>
                <a:cs typeface="Montserrat"/>
                <a:sym typeface="Montserrat"/>
              </a:rPr>
              <a:t>Be sure to thoroughly explain the risk they’re taking by supplying funds.</a:t>
            </a:r>
            <a:endParaRPr sz="11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Loans</a:t>
            </a:r>
            <a:endParaRPr sz="1100" b="1">
              <a:latin typeface="Montserrat"/>
              <a:ea typeface="Montserrat"/>
              <a:cs typeface="Montserrat"/>
              <a:sym typeface="Montserrat"/>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Compare interest rates, repayment lengths and potential loan amounts among financial institutions.</a:t>
            </a:r>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Require you to show your business plan and a financial documents.</a:t>
            </a:r>
            <a:endParaRPr sz="11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Investors</a:t>
            </a:r>
            <a:endParaRPr sz="1100" b="1">
              <a:latin typeface="Montserrat"/>
              <a:ea typeface="Montserrat"/>
              <a:cs typeface="Montserrat"/>
              <a:sym typeface="Montserrat"/>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Venture capitalists: offer larger loans to established businesses in exchange for partial ownership and an active role in the company.</a:t>
            </a:r>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Angel investors: focus on helping businesses that are just starting out with small investments.</a:t>
            </a:r>
            <a:endParaRPr/>
          </a:p>
          <a:p>
            <a:pPr marL="0" marR="0" lvl="0" indent="0" algn="l" rtl="0">
              <a:lnSpc>
                <a:spcPct val="100000"/>
              </a:lnSpc>
              <a:spcBef>
                <a:spcPts val="0"/>
              </a:spcBef>
              <a:spcAft>
                <a:spcPts val="0"/>
              </a:spcAft>
              <a:buClr>
                <a:srgbClr val="000000"/>
              </a:buClr>
              <a:buSzPts val="1400"/>
              <a:buFont typeface="Arial"/>
              <a:buNone/>
            </a:pPr>
            <a:endParaRPr sz="110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Seller financing</a:t>
            </a:r>
            <a:endParaRPr/>
          </a:p>
          <a:p>
            <a:pPr marL="0" marR="0" lvl="0" indent="0" algn="l" rtl="0">
              <a:lnSpc>
                <a:spcPct val="100000"/>
              </a:lnSpc>
              <a:spcBef>
                <a:spcPts val="0"/>
              </a:spcBef>
              <a:spcAft>
                <a:spcPts val="0"/>
              </a:spcAft>
              <a:buClr>
                <a:srgbClr val="000000"/>
              </a:buClr>
              <a:buSzPts val="1400"/>
              <a:buFont typeface="Arial"/>
              <a:buNone/>
            </a:pPr>
            <a:r>
              <a:rPr lang="en" sz="1100" b="0" i="0" u="none" strike="noStrike">
                <a:solidFill>
                  <a:schemeClr val="dk1"/>
                </a:solidFill>
                <a:latin typeface="Montserrat"/>
                <a:ea typeface="Montserrat"/>
                <a:cs typeface="Montserrat"/>
                <a:sym typeface="Montserrat"/>
              </a:rPr>
              <a:t>You pay for a portion of the purchase upfront (down payment) and borrow the rest of the money from the seller. Then repay the loan, plus interest, over time.</a:t>
            </a:r>
            <a:endParaRPr sz="1100" b="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10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100" b="1">
                <a:solidFill>
                  <a:schemeClr val="lt1"/>
                </a:solidFill>
                <a:latin typeface="Montserrat"/>
                <a:ea typeface="Montserrat"/>
                <a:cs typeface="Montserrat"/>
                <a:sym typeface="Montserrat"/>
              </a:rPr>
              <a:t>Crowdfunding</a:t>
            </a:r>
            <a:endParaRPr sz="1100" b="1">
              <a:latin typeface="Montserrat"/>
              <a:ea typeface="Montserrat"/>
              <a:cs typeface="Montserrat"/>
              <a:sym typeface="Montserrat"/>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3 basic types: Donations, Rewards &amp; Equity.</a:t>
            </a:r>
            <a:endParaRPr/>
          </a:p>
          <a:p>
            <a:pPr marL="0" marR="0" lvl="0" indent="0" algn="l" rtl="0">
              <a:lnSpc>
                <a:spcPct val="100000"/>
              </a:lnSpc>
              <a:spcBef>
                <a:spcPts val="0"/>
              </a:spcBef>
              <a:spcAft>
                <a:spcPts val="0"/>
              </a:spcAft>
              <a:buSzPts val="1400"/>
              <a:buNone/>
            </a:pPr>
            <a:r>
              <a:rPr lang="en" sz="1100" b="0" i="0" u="none" strike="noStrike">
                <a:solidFill>
                  <a:schemeClr val="dk1"/>
                </a:solidFill>
                <a:latin typeface="Montserrat"/>
                <a:ea typeface="Montserrat"/>
                <a:cs typeface="Montserrat"/>
                <a:sym typeface="Montserrat"/>
              </a:rPr>
              <a:t>A great way to increase awareness and exposure, there are risks associated with it as well.</a:t>
            </a:r>
            <a:endParaRPr sz="11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sz="1100"/>
          </a:p>
        </p:txBody>
      </p:sp>
      <p:sp>
        <p:nvSpPr>
          <p:cNvPr id="429" name="Google Shape;429;g3f557f8d2215983e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rPr>
              <a:pPr marL="0" lvl="0" indent="0" algn="r" rtl="0">
                <a:lnSpc>
                  <a:spcPct val="100000"/>
                </a:lnSpc>
                <a:spcBef>
                  <a:spcPts val="0"/>
                </a:spcBef>
                <a:spcAft>
                  <a:spcPts val="0"/>
                </a:spcAft>
                <a:buNone/>
              </a:pPr>
              <a:t>23</a:t>
            </a:fld>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833bcbe658be7a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833bcbe658be7a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Loan - where we can get loans - credibility (credit score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9e4119eda4_2_3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g29e4119eda4_2_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a1b5ab5cce_0_1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g2a1b5ab5cce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9b857efcbe_0_10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g29b857efcbe_0_10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e4119eda4_2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29e4119eda4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e4119eda4_2_5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29e4119eda4_2_5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a6e64e2e8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a6e64e2e8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93" name="Google Shape;193;g2a6e64e2e8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rPr>
              <a:pPr marL="0" lvl="0" indent="0" algn="r" rtl="0">
                <a:lnSpc>
                  <a:spcPct val="100000"/>
                </a:lnSpc>
                <a:spcBef>
                  <a:spcPts val="0"/>
                </a:spcBef>
                <a:spcAft>
                  <a:spcPts val="0"/>
                </a:spcAft>
                <a:buNone/>
              </a:pPr>
              <a:t>5</a:t>
            </a:fld>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a1b5ab5cc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a1b5ab5cc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r>
              <a:rPr lang="en" sz="1100" b="1">
                <a:latin typeface="Montserrat"/>
                <a:ea typeface="Montserrat"/>
                <a:cs typeface="Montserrat"/>
                <a:sym typeface="Montserrat"/>
              </a:rPr>
              <a:t>What is a budget and why is it important?</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A budget is a tool to track when and how you earn or spend money over a period of </a:t>
            </a:r>
            <a:r>
              <a:rPr lang="en" sz="1100" u="none">
                <a:latin typeface="Montserrat"/>
                <a:ea typeface="Montserrat"/>
                <a:cs typeface="Montserrat"/>
                <a:sym typeface="Montserrat"/>
              </a:rPr>
              <a:t>time. Creating a budget </a:t>
            </a:r>
            <a:r>
              <a:rPr lang="en" sz="1100">
                <a:latin typeface="Montserrat"/>
                <a:ea typeface="Montserrat"/>
                <a:cs typeface="Montserrat"/>
                <a:sym typeface="Montserrat"/>
              </a:rPr>
              <a:t>is an important pillar of your overall success. It allows you to oversee and better understand whether your business has enough revenue (incoming money) to pay its expenses. Using a budget can help you make more fast and accurate financial decisions.</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For example, if you know how much money you earned and spent every week for the last several months, you’ll know how much you can afford to spend if you want to hire a new employee.</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Budgeting is an ongoing process rather than a one-time exercise because your business revenue and expenses could change at any time. Revisit and rework your budget monthly, quarterly or after changes to your business, such as big expenses, occur. This will help you stay on track to achieve your goals.</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endParaRPr sz="1100" b="1">
              <a:latin typeface="Montserrat"/>
              <a:ea typeface="Montserrat"/>
              <a:cs typeface="Montserrat"/>
              <a:sym typeface="Montserrat"/>
            </a:endParaRPr>
          </a:p>
          <a:p>
            <a:pPr marL="0" marR="0" lvl="0" indent="0" algn="l" rtl="0">
              <a:lnSpc>
                <a:spcPct val="107000"/>
              </a:lnSpc>
              <a:spcBef>
                <a:spcPts val="800"/>
              </a:spcBef>
              <a:spcAft>
                <a:spcPts val="0"/>
              </a:spcAft>
              <a:buSzPts val="1400"/>
              <a:buNone/>
            </a:pPr>
            <a:r>
              <a:rPr lang="en" sz="1100" b="1">
                <a:latin typeface="Montserrat"/>
                <a:ea typeface="Montserrat"/>
                <a:cs typeface="Montserrat"/>
                <a:sym typeface="Montserrat"/>
              </a:rPr>
              <a:t>A budget can help you:</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Set short- and long-term goals for business growth</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Track revenue, expenses and cash flow</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Trim costs to avoid overspending</a:t>
            </a:r>
            <a:r>
              <a:rPr lang="en">
                <a:latin typeface="Calibri"/>
                <a:ea typeface="Calibri"/>
                <a:cs typeface="Calibri"/>
                <a:sym typeface="Calibri"/>
              </a:rPr>
              <a:t> </a:t>
            </a:r>
            <a:endParaRPr>
              <a:latin typeface="Calibri"/>
              <a:ea typeface="Calibri"/>
              <a:cs typeface="Calibri"/>
              <a:sym typeface="Calibri"/>
            </a:endParaRPr>
          </a:p>
          <a:p>
            <a:pPr marL="0" lvl="0" indent="0" algn="l" rtl="0">
              <a:lnSpc>
                <a:spcPct val="107000"/>
              </a:lnSpc>
              <a:spcBef>
                <a:spcPts val="800"/>
              </a:spcBef>
              <a:spcAft>
                <a:spcPts val="0"/>
              </a:spcAft>
              <a:buNone/>
            </a:pPr>
            <a:r>
              <a:rPr lang="en" b="1" i="1">
                <a:solidFill>
                  <a:schemeClr val="dk1"/>
                </a:solidFill>
                <a:latin typeface="Montserrat"/>
                <a:ea typeface="Montserrat"/>
                <a:cs typeface="Montserrat"/>
                <a:sym typeface="Montserrat"/>
              </a:rPr>
              <a:t>Revenue</a:t>
            </a:r>
            <a:r>
              <a:rPr lang="en" i="1">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The actual amount of money received through business activities, including selling products, investments, interest on savings, dividends and other sources.</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b="1" i="1">
                <a:solidFill>
                  <a:schemeClr val="dk1"/>
                </a:solidFill>
                <a:latin typeface="Montserrat"/>
                <a:ea typeface="Montserrat"/>
                <a:cs typeface="Montserrat"/>
                <a:sym typeface="Montserrat"/>
              </a:rPr>
              <a:t>Expenses</a:t>
            </a:r>
            <a:r>
              <a:rPr lang="en" i="1">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All costs associated with running a business, including direct costs (materials or supplies), recurring expenses (rent or electricity), long-term assets that will help your business for years, but are harder to sell (buildings or equipment), and financial expenses, such as loan or interest payments. Expenses can be categorized in two groups:</a:t>
            </a:r>
            <a:endParaRPr>
              <a:solidFill>
                <a:schemeClr val="dk1"/>
              </a:solidFill>
              <a:latin typeface="Calibri"/>
              <a:ea typeface="Calibri"/>
              <a:cs typeface="Calibri"/>
              <a:sym typeface="Calibri"/>
            </a:endParaRPr>
          </a:p>
          <a:p>
            <a:pPr marL="342900" lvl="0" indent="-342900" algn="l" rtl="0">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Fixed expenses, which stay the same from month to month, such as rent, salaries, insurance and accounting services.</a:t>
            </a:r>
            <a:endParaRPr>
              <a:solidFill>
                <a:schemeClr val="dk1"/>
              </a:solidFill>
              <a:latin typeface="Calibri"/>
              <a:ea typeface="Calibri"/>
              <a:cs typeface="Calibri"/>
              <a:sym typeface="Calibri"/>
            </a:endParaRPr>
          </a:p>
          <a:p>
            <a:pPr marL="342900" lvl="0" indent="-342900" algn="l" rtl="0">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Flexible expenses, which change from month to month, such as material expenses, inventory expenses, maintenance and repairs expenses.</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b="1">
                <a:solidFill>
                  <a:schemeClr val="dk1"/>
                </a:solidFill>
                <a:latin typeface="Montserrat"/>
                <a:ea typeface="Montserrat"/>
                <a:cs typeface="Montserrat"/>
                <a:sym typeface="Montserrat"/>
              </a:rPr>
              <a:t>Profit or Income</a:t>
            </a:r>
            <a:r>
              <a:rPr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The amount remaining after you subtract revenue from expenses.</a:t>
            </a:r>
            <a:endParaRPr>
              <a:latin typeface="Calibri"/>
              <a:ea typeface="Calibri"/>
              <a:cs typeface="Calibri"/>
              <a:sym typeface="Calibri"/>
            </a:endParaRPr>
          </a:p>
        </p:txBody>
      </p:sp>
      <p:sp>
        <p:nvSpPr>
          <p:cNvPr id="214" name="Google Shape;214;g2a1b5ab5cc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rPr>
              <a:pPr marL="0" lvl="0" indent="0" algn="r" rtl="0">
                <a:lnSpc>
                  <a:spcPct val="100000"/>
                </a:lnSpc>
                <a:spcBef>
                  <a:spcPts val="0"/>
                </a:spcBef>
                <a:spcAft>
                  <a:spcPts val="0"/>
                </a:spcAft>
                <a:buNone/>
              </a:pPr>
              <a:t>6</a:t>
            </a:fld>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833bcbe658be7a7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833bcbe658be7a7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r>
              <a:rPr lang="en" sz="1100" b="1">
                <a:latin typeface="Montserrat"/>
                <a:ea typeface="Montserrat"/>
                <a:cs typeface="Montserrat"/>
                <a:sym typeface="Montserrat"/>
              </a:rPr>
              <a:t>What is a budget and why is it important?</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A budget is a tool to track when and how you earn or spend money over a period of </a:t>
            </a:r>
            <a:r>
              <a:rPr lang="en" sz="1100" u="none">
                <a:latin typeface="Montserrat"/>
                <a:ea typeface="Montserrat"/>
                <a:cs typeface="Montserrat"/>
                <a:sym typeface="Montserrat"/>
              </a:rPr>
              <a:t>time. Creating a budget </a:t>
            </a:r>
            <a:r>
              <a:rPr lang="en" sz="1100">
                <a:latin typeface="Montserrat"/>
                <a:ea typeface="Montserrat"/>
                <a:cs typeface="Montserrat"/>
                <a:sym typeface="Montserrat"/>
              </a:rPr>
              <a:t>is an important pillar of your overall success. It allows you to oversee and better understand whether your business has enough revenue (incoming money) to pay its expenses. Using a budget can help you make more fast and accurate financial decisions.</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For example, if you know how much money you earned and spent every week for the last several months, you’ll know how much you can afford to spend if you want to hire a new employee.</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Budgeting is an ongoing process rather than a one-time exercise because your business revenue and expenses could change at any time. Revisit and rework your budget monthly, quarterly or after changes to your business, such as big expenses, occur. This will help you stay on track to achieve your goals.</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endParaRPr sz="1100" b="1">
              <a:latin typeface="Montserrat"/>
              <a:ea typeface="Montserrat"/>
              <a:cs typeface="Montserrat"/>
              <a:sym typeface="Montserrat"/>
            </a:endParaRPr>
          </a:p>
          <a:p>
            <a:pPr marL="0" marR="0" lvl="0" indent="0" algn="l" rtl="0">
              <a:lnSpc>
                <a:spcPct val="107000"/>
              </a:lnSpc>
              <a:spcBef>
                <a:spcPts val="800"/>
              </a:spcBef>
              <a:spcAft>
                <a:spcPts val="0"/>
              </a:spcAft>
              <a:buSzPts val="1400"/>
              <a:buNone/>
            </a:pPr>
            <a:r>
              <a:rPr lang="en" sz="1100" b="1">
                <a:latin typeface="Montserrat"/>
                <a:ea typeface="Montserrat"/>
                <a:cs typeface="Montserrat"/>
                <a:sym typeface="Montserrat"/>
              </a:rPr>
              <a:t>A budget can help you:</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Set short- and long-term goals for business growth</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Track revenue, expenses and cash flow</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Trim costs to avoid overspending</a:t>
            </a:r>
            <a:r>
              <a:rPr lang="en">
                <a:latin typeface="Calibri"/>
                <a:ea typeface="Calibri"/>
                <a:cs typeface="Calibri"/>
                <a:sym typeface="Calibri"/>
              </a:rPr>
              <a:t> </a:t>
            </a:r>
            <a:endParaRPr>
              <a:latin typeface="Calibri"/>
              <a:ea typeface="Calibri"/>
              <a:cs typeface="Calibri"/>
              <a:sym typeface="Calibri"/>
            </a:endParaRPr>
          </a:p>
          <a:p>
            <a:pPr marL="0" lvl="0" indent="0" algn="l" rtl="0">
              <a:lnSpc>
                <a:spcPct val="107000"/>
              </a:lnSpc>
              <a:spcBef>
                <a:spcPts val="800"/>
              </a:spcBef>
              <a:spcAft>
                <a:spcPts val="0"/>
              </a:spcAft>
              <a:buNone/>
            </a:pPr>
            <a:r>
              <a:rPr lang="en" b="1" i="1">
                <a:solidFill>
                  <a:schemeClr val="dk1"/>
                </a:solidFill>
                <a:latin typeface="Montserrat"/>
                <a:ea typeface="Montserrat"/>
                <a:cs typeface="Montserrat"/>
                <a:sym typeface="Montserrat"/>
              </a:rPr>
              <a:t>Revenue</a:t>
            </a:r>
            <a:r>
              <a:rPr lang="en" i="1">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The actual amount of money received through business activities, including selling products, investments, interest on savings, dividends and other sources.</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b="1" i="1">
                <a:solidFill>
                  <a:schemeClr val="dk1"/>
                </a:solidFill>
                <a:latin typeface="Montserrat"/>
                <a:ea typeface="Montserrat"/>
                <a:cs typeface="Montserrat"/>
                <a:sym typeface="Montserrat"/>
              </a:rPr>
              <a:t>Expenses</a:t>
            </a:r>
            <a:r>
              <a:rPr lang="en" i="1">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All costs associated with running a business, including direct costs (materials or supplies), recurring expenses (rent or electricity), long-term assets that will help your business for years, but are harder to sell (buildings or equipment), and financial expenses, such as loan or interest payments. Expenses can be categorized in two groups:</a:t>
            </a:r>
            <a:endParaRPr>
              <a:solidFill>
                <a:schemeClr val="dk1"/>
              </a:solidFill>
              <a:latin typeface="Calibri"/>
              <a:ea typeface="Calibri"/>
              <a:cs typeface="Calibri"/>
              <a:sym typeface="Calibri"/>
            </a:endParaRPr>
          </a:p>
          <a:p>
            <a:pPr marL="342900" lvl="0" indent="-342900" algn="l" rtl="0">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Fixed expenses, which stay the same from month to month, such as rent, salaries, insurance and accounting services.</a:t>
            </a:r>
            <a:endParaRPr>
              <a:solidFill>
                <a:schemeClr val="dk1"/>
              </a:solidFill>
              <a:latin typeface="Calibri"/>
              <a:ea typeface="Calibri"/>
              <a:cs typeface="Calibri"/>
              <a:sym typeface="Calibri"/>
            </a:endParaRPr>
          </a:p>
          <a:p>
            <a:pPr marL="342900" lvl="0" indent="-342900" algn="l" rtl="0">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Flexible expenses, which change from month to month, such as material expenses, inventory expenses, maintenance and repairs expenses.</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b="1">
                <a:solidFill>
                  <a:schemeClr val="dk1"/>
                </a:solidFill>
                <a:latin typeface="Montserrat"/>
                <a:ea typeface="Montserrat"/>
                <a:cs typeface="Montserrat"/>
                <a:sym typeface="Montserrat"/>
              </a:rPr>
              <a:t>Profit or Income</a:t>
            </a:r>
            <a:r>
              <a:rPr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The amount remaining after you subtract revenue from expenses.</a:t>
            </a:r>
            <a:endParaRPr>
              <a:latin typeface="Calibri"/>
              <a:ea typeface="Calibri"/>
              <a:cs typeface="Calibri"/>
              <a:sym typeface="Calibri"/>
            </a:endParaRPr>
          </a:p>
        </p:txBody>
      </p:sp>
      <p:sp>
        <p:nvSpPr>
          <p:cNvPr id="224" name="Google Shape;224;g1833bcbe658be7a7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rPr>
              <a:pPr marL="0" lvl="0" indent="0" algn="r" rtl="0">
                <a:lnSpc>
                  <a:spcPct val="100000"/>
                </a:lnSpc>
                <a:spcBef>
                  <a:spcPts val="0"/>
                </a:spcBef>
                <a:spcAft>
                  <a:spcPts val="0"/>
                </a:spcAft>
                <a:buNone/>
              </a:pPr>
              <a:t>7</a:t>
            </a:fld>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833bcbe658be7a7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1833bcbe658be7a7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r>
              <a:rPr lang="en" sz="1100" b="1">
                <a:latin typeface="Montserrat"/>
                <a:ea typeface="Montserrat"/>
                <a:cs typeface="Montserrat"/>
                <a:sym typeface="Montserrat"/>
              </a:rPr>
              <a:t>What is a budget and why is it important?</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A budget is a tool to track when and how you earn or spend money over a period of </a:t>
            </a:r>
            <a:r>
              <a:rPr lang="en" sz="1100" u="none">
                <a:latin typeface="Montserrat"/>
                <a:ea typeface="Montserrat"/>
                <a:cs typeface="Montserrat"/>
                <a:sym typeface="Montserrat"/>
              </a:rPr>
              <a:t>time. Creating a budget </a:t>
            </a:r>
            <a:r>
              <a:rPr lang="en" sz="1100">
                <a:latin typeface="Montserrat"/>
                <a:ea typeface="Montserrat"/>
                <a:cs typeface="Montserrat"/>
                <a:sym typeface="Montserrat"/>
              </a:rPr>
              <a:t>is an important pillar of your overall success. It allows you to oversee and better understand whether your business has enough revenue (incoming money) to pay its expenses. Using a budget can help you make more fast and accurate financial decisions.</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For example, if you know how much money you earned and spent every week for the last several months, you’ll know how much you can afford to spend if you want to hire a new employee.</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Budgeting is an ongoing process rather than a one-time exercise because your business revenue and expenses could change at any time. Revisit and rework your budget monthly, quarterly or after changes to your business, such as big expenses, occur. This will help you stay on track to achieve your goals.</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endParaRPr sz="1100" b="1">
              <a:latin typeface="Montserrat"/>
              <a:ea typeface="Montserrat"/>
              <a:cs typeface="Montserrat"/>
              <a:sym typeface="Montserrat"/>
            </a:endParaRPr>
          </a:p>
          <a:p>
            <a:pPr marL="0" marR="0" lvl="0" indent="0" algn="l" rtl="0">
              <a:lnSpc>
                <a:spcPct val="107000"/>
              </a:lnSpc>
              <a:spcBef>
                <a:spcPts val="800"/>
              </a:spcBef>
              <a:spcAft>
                <a:spcPts val="0"/>
              </a:spcAft>
              <a:buSzPts val="1400"/>
              <a:buNone/>
            </a:pPr>
            <a:r>
              <a:rPr lang="en" sz="1100" b="1">
                <a:latin typeface="Montserrat"/>
                <a:ea typeface="Montserrat"/>
                <a:cs typeface="Montserrat"/>
                <a:sym typeface="Montserrat"/>
              </a:rPr>
              <a:t>A budget can help you:</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Set short- and long-term goals for business growth</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Track revenue, expenses and cash flow</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Trim costs to avoid overspending</a:t>
            </a:r>
            <a:r>
              <a:rPr lang="en">
                <a:latin typeface="Calibri"/>
                <a:ea typeface="Calibri"/>
                <a:cs typeface="Calibri"/>
                <a:sym typeface="Calibri"/>
              </a:rPr>
              <a:t> </a:t>
            </a:r>
            <a:endParaRPr>
              <a:latin typeface="Calibri"/>
              <a:ea typeface="Calibri"/>
              <a:cs typeface="Calibri"/>
              <a:sym typeface="Calibri"/>
            </a:endParaRPr>
          </a:p>
          <a:p>
            <a:pPr marL="0" lvl="0" indent="0" algn="l" rtl="0">
              <a:lnSpc>
                <a:spcPct val="107000"/>
              </a:lnSpc>
              <a:spcBef>
                <a:spcPts val="800"/>
              </a:spcBef>
              <a:spcAft>
                <a:spcPts val="0"/>
              </a:spcAft>
              <a:buNone/>
            </a:pPr>
            <a:r>
              <a:rPr lang="en" b="1" i="1">
                <a:solidFill>
                  <a:schemeClr val="dk1"/>
                </a:solidFill>
                <a:latin typeface="Montserrat"/>
                <a:ea typeface="Montserrat"/>
                <a:cs typeface="Montserrat"/>
                <a:sym typeface="Montserrat"/>
              </a:rPr>
              <a:t>Revenue</a:t>
            </a:r>
            <a:r>
              <a:rPr lang="en" i="1">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The actual amount of money received through business activities, including selling products, investments, interest on savings, dividends and other sources.</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b="1" i="1">
                <a:solidFill>
                  <a:schemeClr val="dk1"/>
                </a:solidFill>
                <a:latin typeface="Montserrat"/>
                <a:ea typeface="Montserrat"/>
                <a:cs typeface="Montserrat"/>
                <a:sym typeface="Montserrat"/>
              </a:rPr>
              <a:t>Expenses</a:t>
            </a:r>
            <a:r>
              <a:rPr lang="en" i="1">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All costs associated with running a business, including direct costs (materials or supplies), recurring expenses (rent or electricity), long-term assets that will help your business for years, but are harder to sell (buildings or equipment), and financial expenses, such as loan or interest payments. Expenses can be categorized in two groups:</a:t>
            </a:r>
            <a:endParaRPr>
              <a:solidFill>
                <a:schemeClr val="dk1"/>
              </a:solidFill>
              <a:latin typeface="Calibri"/>
              <a:ea typeface="Calibri"/>
              <a:cs typeface="Calibri"/>
              <a:sym typeface="Calibri"/>
            </a:endParaRPr>
          </a:p>
          <a:p>
            <a:pPr marL="342900" lvl="0" indent="-342900" algn="l" rtl="0">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Fixed expenses, which stay the same from month to month, such as rent, salaries, insurance and accounting services.</a:t>
            </a:r>
            <a:endParaRPr>
              <a:solidFill>
                <a:schemeClr val="dk1"/>
              </a:solidFill>
              <a:latin typeface="Calibri"/>
              <a:ea typeface="Calibri"/>
              <a:cs typeface="Calibri"/>
              <a:sym typeface="Calibri"/>
            </a:endParaRPr>
          </a:p>
          <a:p>
            <a:pPr marL="342900" lvl="0" indent="-342900" algn="l" rtl="0">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Flexible expenses, which change from month to month, such as material expenses, inventory expenses, maintenance and repairs expenses.</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b="1">
                <a:solidFill>
                  <a:schemeClr val="dk1"/>
                </a:solidFill>
                <a:latin typeface="Montserrat"/>
                <a:ea typeface="Montserrat"/>
                <a:cs typeface="Montserrat"/>
                <a:sym typeface="Montserrat"/>
              </a:rPr>
              <a:t>Profit or Income</a:t>
            </a:r>
            <a:r>
              <a:rPr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The amount remaining after you subtract revenue from expenses.</a:t>
            </a:r>
            <a:endParaRPr>
              <a:latin typeface="Calibri"/>
              <a:ea typeface="Calibri"/>
              <a:cs typeface="Calibri"/>
              <a:sym typeface="Calibri"/>
            </a:endParaRPr>
          </a:p>
        </p:txBody>
      </p:sp>
      <p:sp>
        <p:nvSpPr>
          <p:cNvPr id="231" name="Google Shape;231;g1833bcbe658be7a7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rPr>
              <a:pPr marL="0" lvl="0" indent="0" algn="r" rtl="0">
                <a:lnSpc>
                  <a:spcPct val="100000"/>
                </a:lnSpc>
                <a:spcBef>
                  <a:spcPts val="0"/>
                </a:spcBef>
                <a:spcAft>
                  <a:spcPts val="0"/>
                </a:spcAft>
                <a:buNone/>
              </a:pPr>
              <a:t>8</a:t>
            </a:fld>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833bcbe658be7a7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833bcbe658be7a7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r>
              <a:rPr lang="en" sz="1100" b="1">
                <a:latin typeface="Montserrat"/>
                <a:ea typeface="Montserrat"/>
                <a:cs typeface="Montserrat"/>
                <a:sym typeface="Montserrat"/>
              </a:rPr>
              <a:t>What is a budget and why is it important?</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A budget is a tool to track when and how you earn or spend money over a period of </a:t>
            </a:r>
            <a:r>
              <a:rPr lang="en" sz="1100" u="none">
                <a:latin typeface="Montserrat"/>
                <a:ea typeface="Montserrat"/>
                <a:cs typeface="Montserrat"/>
                <a:sym typeface="Montserrat"/>
              </a:rPr>
              <a:t>time. Creating a budget </a:t>
            </a:r>
            <a:r>
              <a:rPr lang="en" sz="1100">
                <a:latin typeface="Montserrat"/>
                <a:ea typeface="Montserrat"/>
                <a:cs typeface="Montserrat"/>
                <a:sym typeface="Montserrat"/>
              </a:rPr>
              <a:t>is an important pillar of your overall success. It allows you to oversee and better understand whether your business has enough revenue (incoming money) to pay its expenses. Using a budget can help you make more fast and accurate financial decisions.</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For example, if you know how much money you earned and spent every week for the last several months, you’ll know how much you can afford to spend if you want to hire a new employee.</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 sz="1100">
                <a:latin typeface="Montserrat"/>
                <a:ea typeface="Montserrat"/>
                <a:cs typeface="Montserrat"/>
                <a:sym typeface="Montserrat"/>
              </a:rPr>
              <a:t>Budgeting is an ongoing process rather than a one-time exercise because your business revenue and expenses could change at any time. Revisit and rework your budget monthly, quarterly or after changes to your business, such as big expenses, occur. This will help you stay on track to achieve your goals.</a:t>
            </a:r>
            <a:endParaRPr sz="1100">
              <a:latin typeface="Calibri"/>
              <a:ea typeface="Calibri"/>
              <a:cs typeface="Calibri"/>
              <a:sym typeface="Calibri"/>
            </a:endParaRPr>
          </a:p>
          <a:p>
            <a:pPr marL="0" marR="0" lvl="0" indent="0" algn="l" rtl="0">
              <a:lnSpc>
                <a:spcPct val="107000"/>
              </a:lnSpc>
              <a:spcBef>
                <a:spcPts val="800"/>
              </a:spcBef>
              <a:spcAft>
                <a:spcPts val="0"/>
              </a:spcAft>
              <a:buSzPts val="1400"/>
              <a:buNone/>
            </a:pPr>
            <a:endParaRPr sz="1100" b="1">
              <a:latin typeface="Montserrat"/>
              <a:ea typeface="Montserrat"/>
              <a:cs typeface="Montserrat"/>
              <a:sym typeface="Montserrat"/>
            </a:endParaRPr>
          </a:p>
          <a:p>
            <a:pPr marL="0" marR="0" lvl="0" indent="0" algn="l" rtl="0">
              <a:lnSpc>
                <a:spcPct val="107000"/>
              </a:lnSpc>
              <a:spcBef>
                <a:spcPts val="800"/>
              </a:spcBef>
              <a:spcAft>
                <a:spcPts val="0"/>
              </a:spcAft>
              <a:buSzPts val="1400"/>
              <a:buNone/>
            </a:pPr>
            <a:r>
              <a:rPr lang="en" sz="1100" b="1">
                <a:latin typeface="Montserrat"/>
                <a:ea typeface="Montserrat"/>
                <a:cs typeface="Montserrat"/>
                <a:sym typeface="Montserrat"/>
              </a:rPr>
              <a:t>A budget can help you:</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Set short- and long-term goals for business growth</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Track revenue, expenses and cash flow</a:t>
            </a:r>
            <a:endParaRPr sz="1100">
              <a:latin typeface="Calibri"/>
              <a:ea typeface="Calibri"/>
              <a:cs typeface="Calibri"/>
              <a:sym typeface="Calibri"/>
            </a:endParaRPr>
          </a:p>
          <a:p>
            <a:pPr marL="742950" marR="0" lvl="1" indent="-285750" algn="l" rtl="0">
              <a:lnSpc>
                <a:spcPct val="107000"/>
              </a:lnSpc>
              <a:spcBef>
                <a:spcPts val="800"/>
              </a:spcBef>
              <a:spcAft>
                <a:spcPts val="0"/>
              </a:spcAft>
              <a:buSzPts val="1400"/>
              <a:buFont typeface="Arial"/>
              <a:buChar char="•"/>
            </a:pPr>
            <a:r>
              <a:rPr lang="en" sz="1100">
                <a:latin typeface="Montserrat"/>
                <a:ea typeface="Montserrat"/>
                <a:cs typeface="Montserrat"/>
                <a:sym typeface="Montserrat"/>
              </a:rPr>
              <a:t>Trim costs to avoid overspending</a:t>
            </a:r>
            <a:r>
              <a:rPr lang="en">
                <a:latin typeface="Calibri"/>
                <a:ea typeface="Calibri"/>
                <a:cs typeface="Calibri"/>
                <a:sym typeface="Calibri"/>
              </a:rPr>
              <a:t> </a:t>
            </a:r>
            <a:endParaRPr>
              <a:latin typeface="Calibri"/>
              <a:ea typeface="Calibri"/>
              <a:cs typeface="Calibri"/>
              <a:sym typeface="Calibri"/>
            </a:endParaRPr>
          </a:p>
          <a:p>
            <a:pPr marL="0" lvl="0" indent="0" algn="l" rtl="0">
              <a:lnSpc>
                <a:spcPct val="107000"/>
              </a:lnSpc>
              <a:spcBef>
                <a:spcPts val="800"/>
              </a:spcBef>
              <a:spcAft>
                <a:spcPts val="0"/>
              </a:spcAft>
              <a:buNone/>
            </a:pPr>
            <a:r>
              <a:rPr lang="en" b="1" i="1">
                <a:solidFill>
                  <a:schemeClr val="dk1"/>
                </a:solidFill>
                <a:latin typeface="Montserrat"/>
                <a:ea typeface="Montserrat"/>
                <a:cs typeface="Montserrat"/>
                <a:sym typeface="Montserrat"/>
              </a:rPr>
              <a:t>Revenue</a:t>
            </a:r>
            <a:r>
              <a:rPr lang="en" i="1">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The actual amount of money received through business activities, including selling products, investments, interest on savings, dividends and other sources.</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b="1" i="1">
                <a:solidFill>
                  <a:schemeClr val="dk1"/>
                </a:solidFill>
                <a:latin typeface="Montserrat"/>
                <a:ea typeface="Montserrat"/>
                <a:cs typeface="Montserrat"/>
                <a:sym typeface="Montserrat"/>
              </a:rPr>
              <a:t>Expenses</a:t>
            </a:r>
            <a:r>
              <a:rPr lang="en" i="1">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All costs associated with running a business, including direct costs (materials or supplies), recurring expenses (rent or electricity), long-term assets that will help your business for years, but are harder to sell (buildings or equipment), and financial expenses, such as loan or interest payments. Expenses can be categorized in two groups:</a:t>
            </a:r>
            <a:endParaRPr>
              <a:solidFill>
                <a:schemeClr val="dk1"/>
              </a:solidFill>
              <a:latin typeface="Calibri"/>
              <a:ea typeface="Calibri"/>
              <a:cs typeface="Calibri"/>
              <a:sym typeface="Calibri"/>
            </a:endParaRPr>
          </a:p>
          <a:p>
            <a:pPr marL="342900" lvl="0" indent="-342900" algn="l" rtl="0">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Fixed expenses, which stay the same from month to month, such as rent, salaries, insurance and accounting services.</a:t>
            </a:r>
            <a:endParaRPr>
              <a:solidFill>
                <a:schemeClr val="dk1"/>
              </a:solidFill>
              <a:latin typeface="Calibri"/>
              <a:ea typeface="Calibri"/>
              <a:cs typeface="Calibri"/>
              <a:sym typeface="Calibri"/>
            </a:endParaRPr>
          </a:p>
          <a:p>
            <a:pPr marL="342900" lvl="0" indent="-342900" algn="l" rtl="0">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Flexible expenses, which change from month to month, such as material expenses, inventory expenses, maintenance and repairs expenses.</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b="1">
                <a:solidFill>
                  <a:schemeClr val="dk1"/>
                </a:solidFill>
                <a:latin typeface="Montserrat"/>
                <a:ea typeface="Montserrat"/>
                <a:cs typeface="Montserrat"/>
                <a:sym typeface="Montserrat"/>
              </a:rPr>
              <a:t>Profit or Income</a:t>
            </a:r>
            <a:r>
              <a:rPr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
                <a:solidFill>
                  <a:schemeClr val="dk1"/>
                </a:solidFill>
                <a:latin typeface="Montserrat"/>
                <a:ea typeface="Montserrat"/>
                <a:cs typeface="Montserrat"/>
                <a:sym typeface="Montserrat"/>
              </a:rPr>
              <a:t>The amount remaining after you subtract revenue from expenses.</a:t>
            </a:r>
            <a:endParaRPr>
              <a:latin typeface="Calibri"/>
              <a:ea typeface="Calibri"/>
              <a:cs typeface="Calibri"/>
              <a:sym typeface="Calibri"/>
            </a:endParaRPr>
          </a:p>
        </p:txBody>
      </p:sp>
      <p:sp>
        <p:nvSpPr>
          <p:cNvPr id="238" name="Google Shape;238;g1833bcbe658be7a7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rPr>
              <a:pPr marL="0" lvl="0" indent="0" algn="r" rtl="0">
                <a:lnSpc>
                  <a:spcPct val="100000"/>
                </a:lnSpc>
                <a:spcBef>
                  <a:spcPts val="0"/>
                </a:spcBef>
                <a:spcAft>
                  <a:spcPts val="0"/>
                </a:spcAft>
                <a:buNone/>
              </a:pPr>
              <a:t>9</a:t>
            </a:fld>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50"/>
        <p:cNvGrpSpPr/>
        <p:nvPr/>
      </p:nvGrpSpPr>
      <p:grpSpPr>
        <a:xfrm>
          <a:off x="0" y="0"/>
          <a:ext cx="0" cy="0"/>
          <a:chOff x="0" y="0"/>
          <a:chExt cx="0" cy="0"/>
        </a:xfrm>
      </p:grpSpPr>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oogle Cover Slide">
  <p:cSld name="Google Cover Slide">
    <p:bg>
      <p:bgPr>
        <a:solidFill>
          <a:srgbClr val="FFFFFF"/>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sldNum" idx="12"/>
          </p:nvPr>
        </p:nvSpPr>
        <p:spPr>
          <a:xfrm>
            <a:off x="8556784" y="4749851"/>
            <a:ext cx="548700" cy="393600"/>
          </a:xfrm>
          <a:prstGeom prst="rect">
            <a:avLst/>
          </a:prstGeom>
          <a:noFill/>
          <a:ln>
            <a:noFill/>
          </a:ln>
        </p:spPr>
        <p:txBody>
          <a:bodyPr spcFirstLastPara="1" wrap="square" lIns="68575" tIns="68575" rIns="68575" bIns="68575" anchor="t"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53" name="Google Shape;53;p14"/>
          <p:cNvGrpSpPr/>
          <p:nvPr/>
        </p:nvGrpSpPr>
        <p:grpSpPr>
          <a:xfrm>
            <a:off x="522581" y="319550"/>
            <a:ext cx="1968246" cy="271125"/>
            <a:chOff x="522575" y="1097292"/>
            <a:chExt cx="2624328" cy="361500"/>
          </a:xfrm>
        </p:grpSpPr>
        <p:pic>
          <p:nvPicPr>
            <p:cNvPr id="54" name="Google Shape;54;p14"/>
            <p:cNvPicPr preferRelativeResize="0"/>
            <p:nvPr/>
          </p:nvPicPr>
          <p:blipFill rotWithShape="1">
            <a:blip r:embed="rId2">
              <a:alphaModFix/>
            </a:blip>
            <a:srcRect r="-4482"/>
            <a:stretch/>
          </p:blipFill>
          <p:spPr>
            <a:xfrm>
              <a:off x="522575" y="1118022"/>
              <a:ext cx="1040600" cy="320040"/>
            </a:xfrm>
            <a:prstGeom prst="rect">
              <a:avLst/>
            </a:prstGeom>
            <a:noFill/>
            <a:ln>
              <a:noFill/>
            </a:ln>
          </p:spPr>
        </p:pic>
        <p:pic>
          <p:nvPicPr>
            <p:cNvPr id="55" name="Google Shape;55;p14"/>
            <p:cNvPicPr preferRelativeResize="0"/>
            <p:nvPr/>
          </p:nvPicPr>
          <p:blipFill rotWithShape="1">
            <a:blip r:embed="rId3">
              <a:alphaModFix/>
            </a:blip>
            <a:srcRect/>
            <a:stretch/>
          </p:blipFill>
          <p:spPr>
            <a:xfrm>
              <a:off x="1979276" y="1168375"/>
              <a:ext cx="1167627" cy="219334"/>
            </a:xfrm>
            <a:prstGeom prst="rect">
              <a:avLst/>
            </a:prstGeom>
            <a:noFill/>
            <a:ln>
              <a:noFill/>
            </a:ln>
          </p:spPr>
        </p:pic>
        <p:cxnSp>
          <p:nvCxnSpPr>
            <p:cNvPr id="56" name="Google Shape;56;p14"/>
            <p:cNvCxnSpPr/>
            <p:nvPr/>
          </p:nvCxnSpPr>
          <p:spPr>
            <a:xfrm>
              <a:off x="1771226" y="1097292"/>
              <a:ext cx="0" cy="361500"/>
            </a:xfrm>
            <a:prstGeom prst="straightConnector1">
              <a:avLst/>
            </a:prstGeom>
            <a:noFill/>
            <a:ln w="9525" cap="flat" cmpd="sng">
              <a:solidFill>
                <a:srgbClr val="5F6368"/>
              </a:solidFill>
              <a:prstDash val="solid"/>
              <a:round/>
              <a:headEnd type="none" w="sm" len="sm"/>
              <a:tailEnd type="none" w="sm" len="sm"/>
            </a:ln>
          </p:spPr>
        </p:cxnSp>
      </p:grpSp>
      <p:cxnSp>
        <p:nvCxnSpPr>
          <p:cNvPr id="57" name="Google Shape;57;p14"/>
          <p:cNvCxnSpPr/>
          <p:nvPr/>
        </p:nvCxnSpPr>
        <p:spPr>
          <a:xfrm>
            <a:off x="6233948" y="4879750"/>
            <a:ext cx="0" cy="126300"/>
          </a:xfrm>
          <a:prstGeom prst="straightConnector1">
            <a:avLst/>
          </a:prstGeom>
          <a:noFill/>
          <a:ln w="9525" cap="flat" cmpd="sng">
            <a:solidFill>
              <a:srgbClr val="999999"/>
            </a:solidFill>
            <a:prstDash val="solid"/>
            <a:round/>
            <a:headEnd type="none" w="sm" len="sm"/>
            <a:tailEnd type="none" w="sm" len="sm"/>
          </a:ln>
        </p:spPr>
      </p:cxnSp>
      <p:pic>
        <p:nvPicPr>
          <p:cNvPr id="58" name="Google Shape;58;p14"/>
          <p:cNvPicPr preferRelativeResize="0"/>
          <p:nvPr/>
        </p:nvPicPr>
        <p:blipFill rotWithShape="1">
          <a:blip r:embed="rId4">
            <a:alphaModFix/>
          </a:blip>
          <a:srcRect l="406" r="416"/>
          <a:stretch/>
        </p:blipFill>
        <p:spPr>
          <a:xfrm>
            <a:off x="5712032" y="4900595"/>
            <a:ext cx="486869" cy="92110"/>
          </a:xfrm>
          <a:prstGeom prst="rect">
            <a:avLst/>
          </a:prstGeom>
          <a:noFill/>
          <a:ln>
            <a:noFill/>
          </a:ln>
        </p:spPr>
      </p:pic>
      <p:pic>
        <p:nvPicPr>
          <p:cNvPr id="59" name="Google Shape;59;p14"/>
          <p:cNvPicPr preferRelativeResize="0"/>
          <p:nvPr/>
        </p:nvPicPr>
        <p:blipFill rotWithShape="1">
          <a:blip r:embed="rId5">
            <a:alphaModFix/>
          </a:blip>
          <a:srcRect/>
          <a:stretch/>
        </p:blipFill>
        <p:spPr>
          <a:xfrm>
            <a:off x="7931876" y="4877254"/>
            <a:ext cx="548701" cy="114499"/>
          </a:xfrm>
          <a:prstGeom prst="rect">
            <a:avLst/>
          </a:prstGeom>
          <a:noFill/>
          <a:ln>
            <a:noFill/>
          </a:ln>
        </p:spPr>
      </p:pic>
      <p:pic>
        <p:nvPicPr>
          <p:cNvPr id="60" name="Google Shape;60;p14"/>
          <p:cNvPicPr preferRelativeResize="0"/>
          <p:nvPr/>
        </p:nvPicPr>
        <p:blipFill rotWithShape="1">
          <a:blip r:embed="rId6">
            <a:alphaModFix/>
          </a:blip>
          <a:srcRect l="51590"/>
          <a:stretch/>
        </p:blipFill>
        <p:spPr>
          <a:xfrm>
            <a:off x="6244051" y="4687312"/>
            <a:ext cx="989901" cy="511178"/>
          </a:xfrm>
          <a:prstGeom prst="rect">
            <a:avLst/>
          </a:prstGeom>
          <a:noFill/>
          <a:ln>
            <a:noFill/>
          </a:ln>
        </p:spPr>
      </p:pic>
      <p:cxnSp>
        <p:nvCxnSpPr>
          <p:cNvPr id="61" name="Google Shape;61;p14"/>
          <p:cNvCxnSpPr/>
          <p:nvPr/>
        </p:nvCxnSpPr>
        <p:spPr>
          <a:xfrm>
            <a:off x="7244048" y="4871350"/>
            <a:ext cx="0" cy="126300"/>
          </a:xfrm>
          <a:prstGeom prst="straightConnector1">
            <a:avLst/>
          </a:prstGeom>
          <a:noFill/>
          <a:ln w="9525" cap="flat" cmpd="sng">
            <a:solidFill>
              <a:srgbClr val="999999"/>
            </a:solidFill>
            <a:prstDash val="solid"/>
            <a:round/>
            <a:headEnd type="none" w="sm" len="sm"/>
            <a:tailEnd type="none" w="sm" len="sm"/>
          </a:ln>
        </p:spPr>
      </p:cxnSp>
      <p:sp>
        <p:nvSpPr>
          <p:cNvPr id="62" name="Google Shape;62;p14"/>
          <p:cNvSpPr txBox="1"/>
          <p:nvPr/>
        </p:nvSpPr>
        <p:spPr>
          <a:xfrm>
            <a:off x="7184775" y="4796051"/>
            <a:ext cx="846000" cy="27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with support from</a:t>
            </a:r>
            <a:endParaRPr sz="600" b="0" i="0" u="none" strike="noStrike" cap="none">
              <a:solidFill>
                <a:srgbClr val="000000"/>
              </a:solidFill>
              <a:latin typeface="Arial"/>
              <a:ea typeface="Arial"/>
              <a:cs typeface="Arial"/>
              <a:sym typeface="Arial"/>
            </a:endParaRPr>
          </a:p>
        </p:txBody>
      </p:sp>
      <p:pic>
        <p:nvPicPr>
          <p:cNvPr id="63" name="Google Shape;63;p14"/>
          <p:cNvPicPr preferRelativeResize="0"/>
          <p:nvPr/>
        </p:nvPicPr>
        <p:blipFill rotWithShape="1">
          <a:blip r:embed="rId7">
            <a:alphaModFix/>
          </a:blip>
          <a:srcRect/>
          <a:stretch/>
        </p:blipFill>
        <p:spPr>
          <a:xfrm>
            <a:off x="8610575" y="4845650"/>
            <a:ext cx="177700" cy="177700"/>
          </a:xfrm>
          <a:prstGeom prst="rect">
            <a:avLst/>
          </a:prstGeom>
          <a:noFill/>
          <a:ln>
            <a:noFill/>
          </a:ln>
        </p:spPr>
      </p:pic>
      <p:cxnSp>
        <p:nvCxnSpPr>
          <p:cNvPr id="64" name="Google Shape;64;p14"/>
          <p:cNvCxnSpPr/>
          <p:nvPr/>
        </p:nvCxnSpPr>
        <p:spPr>
          <a:xfrm>
            <a:off x="8545573" y="4871350"/>
            <a:ext cx="0" cy="126300"/>
          </a:xfrm>
          <a:prstGeom prst="straightConnector1">
            <a:avLst/>
          </a:prstGeom>
          <a:noFill/>
          <a:ln w="9525" cap="flat" cmpd="sng">
            <a:solidFill>
              <a:srgbClr val="999999"/>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3" name="Google Shape;73;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4" name="Google Shape;74;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sp>
        <p:nvSpPr>
          <p:cNvPr id="76" name="Google Shape;76;p17"/>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7" name="Google Shape;77;p17"/>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78" name="Google Shape;78;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9" name="Google Shape;79;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0" name="Google Shape;80;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3" name="Google Shape;83;p18"/>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84" name="Google Shape;84;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5" name="Google Shape;85;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6" name="Google Shape;86;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9" name="Google Shape;89;p19"/>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90" name="Google Shape;90;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1" name="Google Shape;91;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5" name="Google Shape;95;p20"/>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96" name="Google Shape;96;p20"/>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97" name="Google Shape;97;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8" name="Google Shape;98;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9" name="Google Shape;99;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2" name="Google Shape;102;p21"/>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103" name="Google Shape;103;p21"/>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104" name="Google Shape;104;p21"/>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105" name="Google Shape;105;p21"/>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106" name="Google Shape;106;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7" name="Google Shape;107;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8" name="Google Shape;108;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1" name="Google Shape;111;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2" name="Google Shape;112;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3" name="Google Shape;113;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6" name="Google Shape;116;p23"/>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17" name="Google Shape;117;p23"/>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18" name="Google Shape;118;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9" name="Google Shape;119;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0" name="Google Shape;120;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3" name="Google Shape;123;p24"/>
          <p:cNvSpPr>
            <a:spLocks noGrp="1"/>
          </p:cNvSpPr>
          <p:nvPr>
            <p:ph type="pic" idx="2"/>
          </p:nvPr>
        </p:nvSpPr>
        <p:spPr>
          <a:xfrm>
            <a:off x="896144" y="306388"/>
            <a:ext cx="2743200" cy="2057400"/>
          </a:xfrm>
          <a:prstGeom prst="rect">
            <a:avLst/>
          </a:prstGeom>
          <a:noFill/>
          <a:ln>
            <a:noFill/>
          </a:ln>
        </p:spPr>
      </p:sp>
      <p:sp>
        <p:nvSpPr>
          <p:cNvPr id="124" name="Google Shape;124;p24"/>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25" name="Google Shape;125;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6" name="Google Shape;126;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7" name="Google Shape;127;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30" name="Google Shape;130;p25"/>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31" name="Google Shape;131;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2" name="Google Shape;132;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3" name="Google Shape;133;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36" name="Google Shape;136;p26"/>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37" name="Google Shape;137;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8" name="Google Shape;138;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9" name="Google Shape;139;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40"/>
        <p:cNvGrpSpPr/>
        <p:nvPr/>
      </p:nvGrpSpPr>
      <p:grpSpPr>
        <a:xfrm>
          <a:off x="0" y="0"/>
          <a:ext cx="0" cy="0"/>
          <a:chOff x="0" y="0"/>
          <a:chExt cx="0" cy="0"/>
        </a:xfrm>
      </p:grpSpPr>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67" name="Google Shape;67;p1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ctrTitle"/>
          </p:nvPr>
        </p:nvSpPr>
        <p:spPr>
          <a:xfrm>
            <a:off x="233781" y="558431"/>
            <a:ext cx="6390600" cy="1539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endParaRPr/>
          </a:p>
        </p:txBody>
      </p:sp>
      <p:sp>
        <p:nvSpPr>
          <p:cNvPr id="146" name="Google Shape;146;p28"/>
          <p:cNvSpPr txBox="1">
            <a:spLocks noGrp="1"/>
          </p:cNvSpPr>
          <p:nvPr>
            <p:ph type="subTitle" idx="1"/>
          </p:nvPr>
        </p:nvSpPr>
        <p:spPr>
          <a:xfrm>
            <a:off x="233775" y="2125594"/>
            <a:ext cx="6390600" cy="5946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endParaRPr/>
          </a:p>
        </p:txBody>
      </p:sp>
      <p:sp>
        <p:nvSpPr>
          <p:cNvPr id="147" name="Google Shape;147;p28"/>
          <p:cNvSpPr/>
          <p:nvPr/>
        </p:nvSpPr>
        <p:spPr>
          <a:xfrm>
            <a:off x="345000" y="2704735"/>
            <a:ext cx="4218900" cy="1626000"/>
          </a:xfrm>
          <a:prstGeom prst="rect">
            <a:avLst/>
          </a:prstGeom>
          <a:noFill/>
          <a:ln>
            <a:noFill/>
          </a:ln>
        </p:spPr>
        <p:txBody>
          <a:bodyPr spcFirstLastPara="1" wrap="square" lIns="19050" tIns="19050" rIns="19050" bIns="19050" anchor="t" anchorCtr="0">
            <a:noAutofit/>
          </a:bodyPr>
          <a:lstStyle/>
          <a:p>
            <a:pPr marL="0" marR="0" lvl="0" indent="0" algn="l" rtl="0">
              <a:lnSpc>
                <a:spcPct val="115000"/>
              </a:lnSpc>
              <a:spcBef>
                <a:spcPts val="0"/>
              </a:spcBef>
              <a:spcAft>
                <a:spcPts val="0"/>
              </a:spcAft>
              <a:buNone/>
            </a:pPr>
            <a:r>
              <a:rPr lang="en" sz="2400" b="0" i="0" u="none" strike="noStrike" cap="none">
                <a:solidFill>
                  <a:srgbClr val="FFFFFF"/>
                </a:solidFill>
                <a:latin typeface="Open Sans"/>
                <a:ea typeface="Open Sans"/>
                <a:cs typeface="Open Sans"/>
                <a:sym typeface="Open Sans"/>
              </a:rPr>
              <a:t>[TITLE HERE]</a:t>
            </a:r>
            <a:endParaRPr sz="2400" b="0" i="0" u="none" strike="noStrike" cap="none">
              <a:solidFill>
                <a:srgbClr val="FFFFFF"/>
              </a:solidFill>
              <a:latin typeface="Open Sans"/>
              <a:ea typeface="Open Sans"/>
              <a:cs typeface="Open Sans"/>
              <a:sym typeface="Open Sans"/>
            </a:endParaRPr>
          </a:p>
        </p:txBody>
      </p:sp>
      <p:pic>
        <p:nvPicPr>
          <p:cNvPr id="148" name="Google Shape;148;p28" descr="A picture containing graphics, font, graphic design, screenshot&#10;&#10;Description automatically generated"/>
          <p:cNvPicPr preferRelativeResize="0"/>
          <p:nvPr/>
        </p:nvPicPr>
        <p:blipFill rotWithShape="1">
          <a:blip r:embed="rId3">
            <a:alphaModFix/>
          </a:blip>
          <a:srcRect/>
          <a:stretch/>
        </p:blipFill>
        <p:spPr>
          <a:xfrm>
            <a:off x="243029" y="160362"/>
            <a:ext cx="2327607" cy="497031"/>
          </a:xfrm>
          <a:prstGeom prst="rect">
            <a:avLst/>
          </a:prstGeom>
          <a:noFill/>
          <a:ln>
            <a:noFill/>
          </a:ln>
        </p:spPr>
      </p:pic>
      <p:pic>
        <p:nvPicPr>
          <p:cNvPr id="149" name="Google Shape;149;p28" descr="A picture containing screenshot, text, graphics, graphic design&#10;&#10;Description automatically generated"/>
          <p:cNvPicPr preferRelativeResize="0"/>
          <p:nvPr/>
        </p:nvPicPr>
        <p:blipFill rotWithShape="1">
          <a:blip r:embed="rId4">
            <a:alphaModFix/>
          </a:blip>
          <a:srcRect l="8937" t="35161" r="9589" b="52585"/>
          <a:stretch/>
        </p:blipFill>
        <p:spPr>
          <a:xfrm>
            <a:off x="5774776" y="185421"/>
            <a:ext cx="3159761" cy="398413"/>
          </a:xfrm>
          <a:prstGeom prst="rect">
            <a:avLst/>
          </a:prstGeom>
          <a:noFill/>
          <a:ln>
            <a:noFill/>
          </a:ln>
        </p:spPr>
      </p:pic>
      <p:pic>
        <p:nvPicPr>
          <p:cNvPr id="150" name="Google Shape;150;p28"/>
          <p:cNvPicPr preferRelativeResize="0"/>
          <p:nvPr/>
        </p:nvPicPr>
        <p:blipFill rotWithShape="1">
          <a:blip r:embed="rId5">
            <a:alphaModFix/>
          </a:blip>
          <a:srcRect l="7652" t="5514" r="10941" b="23057"/>
          <a:stretch/>
        </p:blipFill>
        <p:spPr>
          <a:xfrm>
            <a:off x="1" y="783772"/>
            <a:ext cx="9148031" cy="4391420"/>
          </a:xfrm>
          <a:prstGeom prst="rect">
            <a:avLst/>
          </a:prstGeom>
          <a:noFill/>
          <a:ln>
            <a:noFill/>
          </a:ln>
        </p:spPr>
      </p:pic>
      <p:sp>
        <p:nvSpPr>
          <p:cNvPr id="151" name="Google Shape;151;p28"/>
          <p:cNvSpPr/>
          <p:nvPr/>
        </p:nvSpPr>
        <p:spPr>
          <a:xfrm>
            <a:off x="-56746" y="784394"/>
            <a:ext cx="9144000" cy="4390200"/>
          </a:xfrm>
          <a:prstGeom prst="rect">
            <a:avLst/>
          </a:prstGeom>
          <a:solidFill>
            <a:srgbClr val="000000">
              <a:alpha val="4353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8"/>
          <p:cNvSpPr/>
          <p:nvPr/>
        </p:nvSpPr>
        <p:spPr>
          <a:xfrm>
            <a:off x="459300" y="2421247"/>
            <a:ext cx="4218900" cy="1626000"/>
          </a:xfrm>
          <a:prstGeom prst="rect">
            <a:avLst/>
          </a:prstGeom>
          <a:noFill/>
          <a:ln>
            <a:noFill/>
          </a:ln>
        </p:spPr>
        <p:txBody>
          <a:bodyPr spcFirstLastPara="1" wrap="square" lIns="19050" tIns="19050" rIns="19050" bIns="19050" anchor="t" anchorCtr="0">
            <a:noAutofit/>
          </a:bodyPr>
          <a:lstStyle/>
          <a:p>
            <a:pPr marL="0" marR="0" lvl="0" indent="0" algn="l" rtl="0">
              <a:lnSpc>
                <a:spcPct val="115000"/>
              </a:lnSpc>
              <a:spcBef>
                <a:spcPts val="0"/>
              </a:spcBef>
              <a:spcAft>
                <a:spcPts val="0"/>
              </a:spcAft>
              <a:buNone/>
            </a:pPr>
            <a:endParaRPr sz="2400" b="0" i="0" u="none" strike="noStrike" cap="none">
              <a:solidFill>
                <a:srgbClr val="FFFFFF"/>
              </a:solidFill>
              <a:latin typeface="Open Sans"/>
              <a:ea typeface="Open Sans"/>
              <a:cs typeface="Open Sans"/>
              <a:sym typeface="Open Sans"/>
            </a:endParaRPr>
          </a:p>
        </p:txBody>
      </p:sp>
      <p:pic>
        <p:nvPicPr>
          <p:cNvPr id="153" name="Google Shape;153;p28"/>
          <p:cNvPicPr preferRelativeResize="0"/>
          <p:nvPr/>
        </p:nvPicPr>
        <p:blipFill rotWithShape="1">
          <a:blip r:embed="rId6">
            <a:alphaModFix/>
          </a:blip>
          <a:srcRect b="15124"/>
          <a:stretch/>
        </p:blipFill>
        <p:spPr>
          <a:xfrm>
            <a:off x="590200" y="2496087"/>
            <a:ext cx="3263676" cy="1476300"/>
          </a:xfrm>
          <a:prstGeom prst="rect">
            <a:avLst/>
          </a:prstGeom>
          <a:noFill/>
          <a:ln>
            <a:noFill/>
          </a:ln>
        </p:spPr>
      </p:pic>
      <p:sp>
        <p:nvSpPr>
          <p:cNvPr id="154" name="Google Shape;154;p28"/>
          <p:cNvSpPr/>
          <p:nvPr/>
        </p:nvSpPr>
        <p:spPr>
          <a:xfrm>
            <a:off x="560425" y="3972383"/>
            <a:ext cx="11080500" cy="1233900"/>
          </a:xfrm>
          <a:prstGeom prst="rect">
            <a:avLst/>
          </a:prstGeom>
          <a:noFill/>
          <a:ln>
            <a:noFill/>
          </a:ln>
        </p:spPr>
        <p:txBody>
          <a:bodyPr spcFirstLastPara="1" wrap="square" lIns="25400" tIns="25400" rIns="25400" bIns="25400" anchor="t" anchorCtr="0">
            <a:noAutofit/>
          </a:bodyPr>
          <a:lstStyle/>
          <a:p>
            <a:pPr marL="0" marR="0" lvl="0" indent="0" algn="l" rtl="0">
              <a:lnSpc>
                <a:spcPct val="100000"/>
              </a:lnSpc>
              <a:spcBef>
                <a:spcPts val="0"/>
              </a:spcBef>
              <a:spcAft>
                <a:spcPts val="0"/>
              </a:spcAft>
              <a:buNone/>
            </a:pPr>
            <a:r>
              <a:rPr lang="en" sz="2100" b="1">
                <a:solidFill>
                  <a:schemeClr val="lt1"/>
                </a:solidFill>
                <a:latin typeface="Montserrat"/>
                <a:ea typeface="Montserrat"/>
                <a:cs typeface="Montserrat"/>
                <a:sym typeface="Montserrat"/>
              </a:rPr>
              <a:t>Literasi Kewangan disampaikan oleh BR-LIFE AIA</a:t>
            </a:r>
            <a:endParaRPr sz="3300">
              <a:solidFill>
                <a:schemeClr val="lt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None/>
            </a:pPr>
            <a:endParaRPr sz="180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p:nvPr/>
        </p:nvSpPr>
        <p:spPr>
          <a:xfrm>
            <a:off x="1008008" y="4259283"/>
            <a:ext cx="607361" cy="891826"/>
          </a:xfrm>
          <a:custGeom>
            <a:avLst/>
            <a:gdLst/>
            <a:ahLst/>
            <a:cxnLst/>
            <a:rect l="l" t="t" r="r" b="b"/>
            <a:pathLst>
              <a:path w="809815" h="1189101" extrusionOk="0">
                <a:moveTo>
                  <a:pt x="809737" y="821703"/>
                </a:moveTo>
                <a:cubicBezTo>
                  <a:pt x="809737" y="893412"/>
                  <a:pt x="791550" y="957084"/>
                  <a:pt x="755183" y="1012725"/>
                </a:cubicBezTo>
                <a:cubicBezTo>
                  <a:pt x="718815" y="1068365"/>
                  <a:pt x="666357" y="1111667"/>
                  <a:pt x="597809" y="1142628"/>
                </a:cubicBezTo>
                <a:cubicBezTo>
                  <a:pt x="529228" y="1173480"/>
                  <a:pt x="448820" y="1188908"/>
                  <a:pt x="356591" y="1188908"/>
                </a:cubicBezTo>
                <a:cubicBezTo>
                  <a:pt x="279625" y="1188908"/>
                  <a:pt x="215048" y="1183503"/>
                  <a:pt x="162866" y="1172691"/>
                </a:cubicBezTo>
                <a:cubicBezTo>
                  <a:pt x="106483" y="1160440"/>
                  <a:pt x="51776" y="1141453"/>
                  <a:pt x="-79" y="1116151"/>
                </a:cubicBezTo>
                <a:lnTo>
                  <a:pt x="-79" y="837534"/>
                </a:lnTo>
                <a:cubicBezTo>
                  <a:pt x="59119" y="868027"/>
                  <a:pt x="121424" y="892066"/>
                  <a:pt x="185758" y="909243"/>
                </a:cubicBezTo>
                <a:cubicBezTo>
                  <a:pt x="243461" y="925422"/>
                  <a:pt x="303013" y="934065"/>
                  <a:pt x="362934" y="934948"/>
                </a:cubicBezTo>
                <a:cubicBezTo>
                  <a:pt x="409341" y="934948"/>
                  <a:pt x="443342" y="926895"/>
                  <a:pt x="464927" y="910788"/>
                </a:cubicBezTo>
                <a:cubicBezTo>
                  <a:pt x="485457" y="896848"/>
                  <a:pt x="497637" y="873549"/>
                  <a:pt x="497361" y="848732"/>
                </a:cubicBezTo>
                <a:cubicBezTo>
                  <a:pt x="497648" y="833838"/>
                  <a:pt x="493081" y="819259"/>
                  <a:pt x="484343" y="807196"/>
                </a:cubicBezTo>
                <a:cubicBezTo>
                  <a:pt x="472677" y="792754"/>
                  <a:pt x="458473" y="780564"/>
                  <a:pt x="442421" y="771231"/>
                </a:cubicBezTo>
                <a:cubicBezTo>
                  <a:pt x="423153" y="759095"/>
                  <a:pt x="371870" y="734312"/>
                  <a:pt x="288577" y="696874"/>
                </a:cubicBezTo>
                <a:cubicBezTo>
                  <a:pt x="213189" y="662603"/>
                  <a:pt x="156649" y="629396"/>
                  <a:pt x="118958" y="597254"/>
                </a:cubicBezTo>
                <a:cubicBezTo>
                  <a:pt x="82847" y="567174"/>
                  <a:pt x="54157" y="529180"/>
                  <a:pt x="35114" y="486215"/>
                </a:cubicBezTo>
                <a:cubicBezTo>
                  <a:pt x="16727" y="444585"/>
                  <a:pt x="7643" y="395293"/>
                  <a:pt x="7864" y="338329"/>
                </a:cubicBezTo>
                <a:cubicBezTo>
                  <a:pt x="7864" y="231686"/>
                  <a:pt x="46605" y="148631"/>
                  <a:pt x="124088" y="89168"/>
                </a:cubicBezTo>
                <a:cubicBezTo>
                  <a:pt x="201572" y="29704"/>
                  <a:pt x="308066" y="-83"/>
                  <a:pt x="443579" y="-193"/>
                </a:cubicBezTo>
                <a:cubicBezTo>
                  <a:pt x="563278" y="-193"/>
                  <a:pt x="685333" y="27498"/>
                  <a:pt x="809737" y="82879"/>
                </a:cubicBezTo>
                <a:lnTo>
                  <a:pt x="714033" y="324097"/>
                </a:lnTo>
                <a:cubicBezTo>
                  <a:pt x="605956" y="274491"/>
                  <a:pt x="512641" y="249702"/>
                  <a:pt x="434092" y="249741"/>
                </a:cubicBezTo>
                <a:cubicBezTo>
                  <a:pt x="393642" y="249741"/>
                  <a:pt x="364109" y="256856"/>
                  <a:pt x="345503" y="271088"/>
                </a:cubicBezTo>
                <a:cubicBezTo>
                  <a:pt x="328205" y="283196"/>
                  <a:pt x="317907" y="302982"/>
                  <a:pt x="317923" y="324097"/>
                </a:cubicBezTo>
                <a:cubicBezTo>
                  <a:pt x="317923" y="346752"/>
                  <a:pt x="329656" y="366974"/>
                  <a:pt x="353116" y="384774"/>
                </a:cubicBezTo>
                <a:cubicBezTo>
                  <a:pt x="376576" y="402575"/>
                  <a:pt x="440231" y="435246"/>
                  <a:pt x="544082" y="482795"/>
                </a:cubicBezTo>
                <a:cubicBezTo>
                  <a:pt x="643703" y="527624"/>
                  <a:pt x="712891" y="575741"/>
                  <a:pt x="751653" y="627151"/>
                </a:cubicBezTo>
                <a:cubicBezTo>
                  <a:pt x="790414" y="678561"/>
                  <a:pt x="809776" y="743413"/>
                  <a:pt x="809737" y="821703"/>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47" name="Google Shape;247;p37"/>
          <p:cNvSpPr/>
          <p:nvPr/>
        </p:nvSpPr>
        <p:spPr>
          <a:xfrm>
            <a:off x="2441939" y="4261991"/>
            <a:ext cx="1002022" cy="879829"/>
          </a:xfrm>
          <a:custGeom>
            <a:avLst/>
            <a:gdLst/>
            <a:ahLst/>
            <a:cxnLst/>
            <a:rect l="l" t="t" r="r" b="b"/>
            <a:pathLst>
              <a:path w="1336030" h="1173106" extrusionOk="0">
                <a:moveTo>
                  <a:pt x="510950" y="1172910"/>
                </a:moveTo>
                <a:lnTo>
                  <a:pt x="271012" y="327781"/>
                </a:lnTo>
                <a:lnTo>
                  <a:pt x="263792" y="327781"/>
                </a:lnTo>
                <a:cubicBezTo>
                  <a:pt x="274985" y="471733"/>
                  <a:pt x="280582" y="583542"/>
                  <a:pt x="280582" y="663202"/>
                </a:cubicBezTo>
                <a:lnTo>
                  <a:pt x="280582" y="1172519"/>
                </a:lnTo>
                <a:lnTo>
                  <a:pt x="-213" y="1172519"/>
                </a:lnTo>
                <a:lnTo>
                  <a:pt x="-213" y="-196"/>
                </a:lnTo>
                <a:lnTo>
                  <a:pt x="421848" y="-196"/>
                </a:lnTo>
                <a:lnTo>
                  <a:pt x="666599" y="832676"/>
                </a:lnTo>
                <a:lnTo>
                  <a:pt x="673035" y="832676"/>
                </a:lnTo>
                <a:lnTo>
                  <a:pt x="912974" y="-196"/>
                </a:lnTo>
                <a:lnTo>
                  <a:pt x="1335818" y="-196"/>
                </a:lnTo>
                <a:lnTo>
                  <a:pt x="1335818" y="1172910"/>
                </a:lnTo>
                <a:lnTo>
                  <a:pt x="1044780" y="1172910"/>
                </a:lnTo>
                <a:lnTo>
                  <a:pt x="1044780" y="658557"/>
                </a:lnTo>
                <a:cubicBezTo>
                  <a:pt x="1044780" y="631804"/>
                  <a:pt x="1045172" y="602124"/>
                  <a:pt x="1045956" y="569511"/>
                </a:cubicBezTo>
                <a:cubicBezTo>
                  <a:pt x="1046739" y="536898"/>
                  <a:pt x="1050360" y="456918"/>
                  <a:pt x="1056814" y="329572"/>
                </a:cubicBezTo>
                <a:lnTo>
                  <a:pt x="1049593" y="329572"/>
                </a:lnTo>
                <a:lnTo>
                  <a:pt x="812846" y="1172910"/>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48" name="Google Shape;248;p37"/>
          <p:cNvSpPr/>
          <p:nvPr/>
        </p:nvSpPr>
        <p:spPr>
          <a:xfrm>
            <a:off x="4120157" y="4260067"/>
            <a:ext cx="904660" cy="892993"/>
          </a:xfrm>
          <a:custGeom>
            <a:avLst/>
            <a:gdLst/>
            <a:ahLst/>
            <a:cxnLst/>
            <a:rect l="l" t="t" r="r" b="b"/>
            <a:pathLst>
              <a:path w="1206214" h="1190657" extrusionOk="0">
                <a:moveTo>
                  <a:pt x="855055" y="1190462"/>
                </a:moveTo>
                <a:lnTo>
                  <a:pt x="796789" y="968261"/>
                </a:lnTo>
                <a:lnTo>
                  <a:pt x="411556" y="968261"/>
                </a:lnTo>
                <a:lnTo>
                  <a:pt x="351593" y="1190462"/>
                </a:lnTo>
                <a:lnTo>
                  <a:pt x="-434" y="1190462"/>
                </a:lnTo>
                <a:lnTo>
                  <a:pt x="386440" y="-195"/>
                </a:lnTo>
                <a:lnTo>
                  <a:pt x="813816" y="-195"/>
                </a:lnTo>
                <a:lnTo>
                  <a:pt x="1205780" y="1190462"/>
                </a:lnTo>
                <a:close/>
                <a:moveTo>
                  <a:pt x="730603" y="705499"/>
                </a:moveTo>
                <a:lnTo>
                  <a:pt x="679692" y="510846"/>
                </a:lnTo>
                <a:cubicBezTo>
                  <a:pt x="667812" y="467588"/>
                  <a:pt x="653348" y="411625"/>
                  <a:pt x="636304" y="342951"/>
                </a:cubicBezTo>
                <a:cubicBezTo>
                  <a:pt x="619259" y="274276"/>
                  <a:pt x="607946" y="225078"/>
                  <a:pt x="602362" y="195363"/>
                </a:cubicBezTo>
                <a:cubicBezTo>
                  <a:pt x="597497" y="222929"/>
                  <a:pt x="587920" y="268336"/>
                  <a:pt x="573625" y="331580"/>
                </a:cubicBezTo>
                <a:cubicBezTo>
                  <a:pt x="559331" y="394824"/>
                  <a:pt x="527561" y="519462"/>
                  <a:pt x="478307" y="705499"/>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49" name="Google Shape;249;p37"/>
          <p:cNvSpPr/>
          <p:nvPr/>
        </p:nvSpPr>
        <p:spPr>
          <a:xfrm>
            <a:off x="7518287" y="4258115"/>
            <a:ext cx="677131" cy="893407"/>
          </a:xfrm>
          <a:custGeom>
            <a:avLst/>
            <a:gdLst/>
            <a:ahLst/>
            <a:cxnLst/>
            <a:rect l="l" t="t" r="r" b="b"/>
            <a:pathLst>
              <a:path w="1513141" h="1996440" extrusionOk="0">
                <a:moveTo>
                  <a:pt x="1026362" y="1996244"/>
                </a:moveTo>
                <a:lnTo>
                  <a:pt x="486770" y="1996244"/>
                </a:lnTo>
                <a:lnTo>
                  <a:pt x="486770" y="440812"/>
                </a:lnTo>
                <a:lnTo>
                  <a:pt x="-624" y="440812"/>
                </a:lnTo>
                <a:lnTo>
                  <a:pt x="-624" y="-196"/>
                </a:lnTo>
                <a:lnTo>
                  <a:pt x="1512518" y="-196"/>
                </a:lnTo>
                <a:lnTo>
                  <a:pt x="1512518" y="440812"/>
                </a:lnTo>
                <a:lnTo>
                  <a:pt x="1026743" y="440812"/>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50" name="Google Shape;250;p37"/>
          <p:cNvSpPr/>
          <p:nvPr/>
        </p:nvSpPr>
        <p:spPr>
          <a:xfrm>
            <a:off x="5837868" y="4258115"/>
            <a:ext cx="765704" cy="893407"/>
          </a:xfrm>
          <a:custGeom>
            <a:avLst/>
            <a:gdLst/>
            <a:ahLst/>
            <a:cxnLst/>
            <a:rect l="l" t="t" r="r" b="b"/>
            <a:pathLst>
              <a:path w="1711071" h="1996440" extrusionOk="0">
                <a:moveTo>
                  <a:pt x="538777" y="1269772"/>
                </a:moveTo>
                <a:lnTo>
                  <a:pt x="538777" y="1996244"/>
                </a:lnTo>
                <a:lnTo>
                  <a:pt x="-624" y="1996244"/>
                </a:lnTo>
                <a:lnTo>
                  <a:pt x="-624" y="-196"/>
                </a:lnTo>
                <a:lnTo>
                  <a:pt x="653553" y="-196"/>
                </a:lnTo>
                <a:cubicBezTo>
                  <a:pt x="1196097" y="-196"/>
                  <a:pt x="1467369" y="196429"/>
                  <a:pt x="1467369" y="589687"/>
                </a:cubicBezTo>
                <a:cubicBezTo>
                  <a:pt x="1467369" y="820954"/>
                  <a:pt x="1354498" y="999834"/>
                  <a:pt x="1128756" y="1126326"/>
                </a:cubicBezTo>
                <a:lnTo>
                  <a:pt x="1710447" y="1996244"/>
                </a:lnTo>
                <a:lnTo>
                  <a:pt x="1098657" y="1996244"/>
                </a:lnTo>
                <a:lnTo>
                  <a:pt x="675366" y="1269772"/>
                </a:lnTo>
                <a:close/>
                <a:moveTo>
                  <a:pt x="538777" y="864198"/>
                </a:moveTo>
                <a:lnTo>
                  <a:pt x="640028" y="864198"/>
                </a:lnTo>
                <a:cubicBezTo>
                  <a:pt x="828499" y="864198"/>
                  <a:pt x="922730" y="780883"/>
                  <a:pt x="922730" y="614262"/>
                </a:cubicBezTo>
                <a:cubicBezTo>
                  <a:pt x="922730" y="476845"/>
                  <a:pt x="830337" y="408112"/>
                  <a:pt x="645553" y="408046"/>
                </a:cubicBezTo>
                <a:lnTo>
                  <a:pt x="538777" y="408046"/>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nvGrpSpPr>
          <p:cNvPr id="251" name="Google Shape;251;p37"/>
          <p:cNvGrpSpPr/>
          <p:nvPr/>
        </p:nvGrpSpPr>
        <p:grpSpPr>
          <a:xfrm>
            <a:off x="601112" y="514657"/>
            <a:ext cx="2606326" cy="514125"/>
            <a:chOff x="801479" y="686209"/>
            <a:chExt cx="2665500" cy="685500"/>
          </a:xfrm>
        </p:grpSpPr>
        <p:sp>
          <p:nvSpPr>
            <p:cNvPr id="252" name="Google Shape;252;p37">
              <a:hlinkClick r:id=""/>
            </p:cNvPr>
            <p:cNvSpPr/>
            <p:nvPr/>
          </p:nvSpPr>
          <p:spPr>
            <a:xfrm>
              <a:off x="801479" y="686209"/>
              <a:ext cx="2665500" cy="685500"/>
            </a:xfrm>
            <a:prstGeom prst="roundRect">
              <a:avLst>
                <a:gd name="adj" fmla="val 31259"/>
              </a:avLst>
            </a:prstGeom>
            <a:solidFill>
              <a:srgbClr val="FFC000"/>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53" name="Google Shape;253;p37">
              <a:hlinkClick r:id=""/>
            </p:cNvPr>
            <p:cNvSpPr/>
            <p:nvPr/>
          </p:nvSpPr>
          <p:spPr>
            <a:xfrm>
              <a:off x="850685" y="741525"/>
              <a:ext cx="2567100" cy="574800"/>
            </a:xfrm>
            <a:prstGeom prst="roundRect">
              <a:avLst>
                <a:gd name="adj" fmla="val 28267"/>
              </a:avLst>
            </a:prstGeom>
            <a:gradFill>
              <a:gsLst>
                <a:gs pos="0">
                  <a:srgbClr val="FFC000"/>
                </a:gs>
                <a:gs pos="97000">
                  <a:srgbClr val="FFFFFF">
                    <a:alpha val="40784"/>
                  </a:srgbClr>
                </a:gs>
                <a:gs pos="100000">
                  <a:srgbClr val="FFFFFF">
                    <a:alpha val="40784"/>
                  </a:srgbClr>
                </a:gs>
              </a:gsLst>
              <a:lin ang="18900044"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54" name="Google Shape;254;p37"/>
            <p:cNvSpPr txBox="1"/>
            <p:nvPr/>
          </p:nvSpPr>
          <p:spPr>
            <a:xfrm>
              <a:off x="850684" y="842230"/>
              <a:ext cx="2567100" cy="4002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chemeClr val="lt1"/>
                </a:buClr>
                <a:buSzPts val="1800"/>
                <a:buFont typeface="Libre Franklin Medium"/>
                <a:buNone/>
              </a:pPr>
              <a:r>
                <a:rPr lang="en" sz="1500" b="1">
                  <a:solidFill>
                    <a:schemeClr val="lt1"/>
                  </a:solidFill>
                  <a:latin typeface="Montserrat"/>
                  <a:ea typeface="Montserrat"/>
                  <a:cs typeface="Montserrat"/>
                  <a:sym typeface="Montserrat"/>
                </a:rPr>
                <a:t>SIMPANAN</a:t>
              </a:r>
              <a:endParaRPr sz="1100"/>
            </a:p>
          </p:txBody>
        </p:sp>
      </p:grpSp>
      <p:sp>
        <p:nvSpPr>
          <p:cNvPr id="255" name="Google Shape;255;p37"/>
          <p:cNvSpPr txBox="1"/>
          <p:nvPr/>
        </p:nvSpPr>
        <p:spPr>
          <a:xfrm>
            <a:off x="601109" y="1267422"/>
            <a:ext cx="2970900" cy="215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 b="1">
                <a:solidFill>
                  <a:srgbClr val="E6AF00"/>
                </a:solidFill>
                <a:latin typeface="Montserrat"/>
                <a:ea typeface="Montserrat"/>
                <a:cs typeface="Montserrat"/>
                <a:sym typeface="Montserrat"/>
              </a:rPr>
              <a:t>Menetap Matlamat Simpanan</a:t>
            </a:r>
            <a:endParaRPr sz="1100"/>
          </a:p>
        </p:txBody>
      </p:sp>
      <p:sp>
        <p:nvSpPr>
          <p:cNvPr id="256" name="Google Shape;256;p37"/>
          <p:cNvSpPr/>
          <p:nvPr/>
        </p:nvSpPr>
        <p:spPr>
          <a:xfrm>
            <a:off x="591239" y="2412725"/>
            <a:ext cx="1441800" cy="1721700"/>
          </a:xfrm>
          <a:prstGeom prst="roundRect">
            <a:avLst>
              <a:gd name="adj" fmla="val 16669"/>
            </a:avLst>
          </a:prstGeom>
          <a:solidFill>
            <a:srgbClr val="FFC000">
              <a:alpha val="20000"/>
            </a:srgbClr>
          </a:solidFill>
          <a:ln w="25400" cap="flat" cmpd="sng">
            <a:solidFill>
              <a:srgbClr val="FFC00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57" name="Google Shape;257;p37"/>
          <p:cNvSpPr txBox="1"/>
          <p:nvPr/>
        </p:nvSpPr>
        <p:spPr>
          <a:xfrm>
            <a:off x="591238" y="2542302"/>
            <a:ext cx="1441800" cy="27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sng" strike="noStrike" cap="none">
                <a:solidFill>
                  <a:srgbClr val="FF0000"/>
                </a:solidFill>
                <a:latin typeface="Montserrat"/>
                <a:ea typeface="Montserrat"/>
                <a:cs typeface="Montserrat"/>
                <a:sym typeface="Montserrat"/>
              </a:rPr>
              <a:t>S</a:t>
            </a:r>
            <a:r>
              <a:rPr lang="en" sz="1500" b="0" i="0" u="sng" strike="noStrike" cap="none">
                <a:solidFill>
                  <a:srgbClr val="262626"/>
                </a:solidFill>
                <a:latin typeface="Montserrat"/>
                <a:ea typeface="Montserrat"/>
                <a:cs typeface="Montserrat"/>
                <a:sym typeface="Montserrat"/>
              </a:rPr>
              <a:t>pecific</a:t>
            </a:r>
            <a:endParaRPr sz="1300" b="0" i="0" u="sng" strike="noStrike" cap="none">
              <a:solidFill>
                <a:srgbClr val="262626"/>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500"/>
              <a:buFont typeface="Arial"/>
              <a:buNone/>
            </a:pPr>
            <a:r>
              <a:rPr lang="en" sz="1300" u="sng">
                <a:solidFill>
                  <a:srgbClr val="262626"/>
                </a:solidFill>
                <a:latin typeface="Montserrat"/>
                <a:ea typeface="Montserrat"/>
                <a:cs typeface="Montserrat"/>
                <a:sym typeface="Montserrat"/>
              </a:rPr>
              <a:t>(khusus)</a:t>
            </a:r>
            <a:endParaRPr sz="1300" u="sng">
              <a:solidFill>
                <a:srgbClr val="262626"/>
              </a:solidFill>
              <a:latin typeface="Montserrat"/>
              <a:ea typeface="Montserrat"/>
              <a:cs typeface="Montserrat"/>
              <a:sym typeface="Montserrat"/>
            </a:endParaRPr>
          </a:p>
        </p:txBody>
      </p:sp>
      <p:sp>
        <p:nvSpPr>
          <p:cNvPr id="258" name="Google Shape;258;p37"/>
          <p:cNvSpPr txBox="1"/>
          <p:nvPr/>
        </p:nvSpPr>
        <p:spPr>
          <a:xfrm>
            <a:off x="688083" y="3131232"/>
            <a:ext cx="1248000" cy="81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100">
                <a:latin typeface="Montserrat"/>
                <a:ea typeface="Montserrat"/>
                <a:cs typeface="Montserrat"/>
                <a:sym typeface="Montserrat"/>
              </a:rPr>
              <a:t>Menyimpan </a:t>
            </a:r>
            <a:r>
              <a:rPr lang="en" sz="1100" b="1">
                <a:latin typeface="Montserrat"/>
                <a:ea typeface="Montserrat"/>
                <a:cs typeface="Montserrat"/>
                <a:sym typeface="Montserrat"/>
              </a:rPr>
              <a:t>$15,000 </a:t>
            </a:r>
            <a:r>
              <a:rPr lang="en" sz="1100">
                <a:latin typeface="Montserrat"/>
                <a:ea typeface="Montserrat"/>
                <a:cs typeface="Montserrat"/>
                <a:sym typeface="Montserrat"/>
              </a:rPr>
              <a:t>untuk memulakan perniagaan kecil</a:t>
            </a:r>
            <a:endParaRPr sz="1100"/>
          </a:p>
        </p:txBody>
      </p:sp>
      <p:sp>
        <p:nvSpPr>
          <p:cNvPr id="259" name="Google Shape;259;p37"/>
          <p:cNvSpPr/>
          <p:nvPr/>
        </p:nvSpPr>
        <p:spPr>
          <a:xfrm>
            <a:off x="2227393" y="2412725"/>
            <a:ext cx="1441800" cy="1721700"/>
          </a:xfrm>
          <a:prstGeom prst="roundRect">
            <a:avLst>
              <a:gd name="adj" fmla="val 16669"/>
            </a:avLst>
          </a:prstGeom>
          <a:solidFill>
            <a:srgbClr val="FFC000">
              <a:alpha val="20000"/>
            </a:srgbClr>
          </a:solidFill>
          <a:ln w="25400" cap="flat" cmpd="sng">
            <a:solidFill>
              <a:srgbClr val="FFC00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60" name="Google Shape;260;p37"/>
          <p:cNvSpPr txBox="1"/>
          <p:nvPr/>
        </p:nvSpPr>
        <p:spPr>
          <a:xfrm>
            <a:off x="2227392" y="2542302"/>
            <a:ext cx="1441800" cy="27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sng" strike="noStrike" cap="none">
                <a:solidFill>
                  <a:srgbClr val="FF0000"/>
                </a:solidFill>
                <a:latin typeface="Montserrat"/>
                <a:ea typeface="Montserrat"/>
                <a:cs typeface="Montserrat"/>
                <a:sym typeface="Montserrat"/>
              </a:rPr>
              <a:t>M</a:t>
            </a:r>
            <a:r>
              <a:rPr lang="en" sz="1500" b="0" i="0" u="sng" strike="noStrike" cap="none">
                <a:solidFill>
                  <a:srgbClr val="262626"/>
                </a:solidFill>
                <a:latin typeface="Montserrat"/>
                <a:ea typeface="Montserrat"/>
                <a:cs typeface="Montserrat"/>
                <a:sym typeface="Montserrat"/>
              </a:rPr>
              <a:t>easurable</a:t>
            </a:r>
            <a:endParaRPr sz="1300" b="0" i="0" u="sng" strike="noStrike" cap="none">
              <a:solidFill>
                <a:srgbClr val="262626"/>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500"/>
              <a:buFont typeface="Arial"/>
              <a:buNone/>
            </a:pPr>
            <a:r>
              <a:rPr lang="en" sz="1300" u="sng">
                <a:solidFill>
                  <a:srgbClr val="262626"/>
                </a:solidFill>
                <a:latin typeface="Montserrat"/>
                <a:ea typeface="Montserrat"/>
                <a:cs typeface="Montserrat"/>
                <a:sym typeface="Montserrat"/>
              </a:rPr>
              <a:t>(dapat diukur)</a:t>
            </a:r>
            <a:endParaRPr sz="1300" u="sng">
              <a:solidFill>
                <a:srgbClr val="262626"/>
              </a:solidFill>
              <a:latin typeface="Montserrat"/>
              <a:ea typeface="Montserrat"/>
              <a:cs typeface="Montserrat"/>
              <a:sym typeface="Montserrat"/>
            </a:endParaRPr>
          </a:p>
        </p:txBody>
      </p:sp>
      <p:sp>
        <p:nvSpPr>
          <p:cNvPr id="261" name="Google Shape;261;p37"/>
          <p:cNvSpPr txBox="1"/>
          <p:nvPr/>
        </p:nvSpPr>
        <p:spPr>
          <a:xfrm>
            <a:off x="2324312" y="3132595"/>
            <a:ext cx="1248000" cy="81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100">
                <a:latin typeface="Montserrat"/>
                <a:ea typeface="Montserrat"/>
                <a:cs typeface="Montserrat"/>
                <a:sym typeface="Montserrat"/>
              </a:rPr>
              <a:t>Menyasarkan untuk menjimatkan </a:t>
            </a:r>
            <a:r>
              <a:rPr lang="en" sz="1100" b="1">
                <a:latin typeface="Montserrat"/>
                <a:ea typeface="Montserrat"/>
                <a:cs typeface="Montserrat"/>
                <a:sym typeface="Montserrat"/>
              </a:rPr>
              <a:t>$625 sebulan</a:t>
            </a:r>
            <a:endParaRPr sz="1100" b="1"/>
          </a:p>
        </p:txBody>
      </p:sp>
      <p:sp>
        <p:nvSpPr>
          <p:cNvPr id="262" name="Google Shape;262;p37"/>
          <p:cNvSpPr/>
          <p:nvPr/>
        </p:nvSpPr>
        <p:spPr>
          <a:xfrm>
            <a:off x="3863546" y="2412725"/>
            <a:ext cx="1441800" cy="1721700"/>
          </a:xfrm>
          <a:prstGeom prst="roundRect">
            <a:avLst>
              <a:gd name="adj" fmla="val 16669"/>
            </a:avLst>
          </a:prstGeom>
          <a:solidFill>
            <a:srgbClr val="FFC000">
              <a:alpha val="20000"/>
            </a:srgbClr>
          </a:solidFill>
          <a:ln w="25400" cap="flat" cmpd="sng">
            <a:solidFill>
              <a:srgbClr val="FFC00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63" name="Google Shape;263;p37"/>
          <p:cNvSpPr txBox="1"/>
          <p:nvPr/>
        </p:nvSpPr>
        <p:spPr>
          <a:xfrm>
            <a:off x="3863546" y="2542302"/>
            <a:ext cx="1441800" cy="27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sng" strike="noStrike" cap="none">
                <a:solidFill>
                  <a:srgbClr val="FF0000"/>
                </a:solidFill>
                <a:latin typeface="Montserrat"/>
                <a:ea typeface="Montserrat"/>
                <a:cs typeface="Montserrat"/>
                <a:sym typeface="Montserrat"/>
              </a:rPr>
              <a:t>A</a:t>
            </a:r>
            <a:r>
              <a:rPr lang="en" sz="1500" b="0" i="0" u="sng" strike="noStrike" cap="none">
                <a:solidFill>
                  <a:srgbClr val="262626"/>
                </a:solidFill>
                <a:latin typeface="Montserrat"/>
                <a:ea typeface="Montserrat"/>
                <a:cs typeface="Montserrat"/>
                <a:sym typeface="Montserrat"/>
              </a:rPr>
              <a:t>ttainable</a:t>
            </a:r>
            <a:endParaRPr sz="1300" b="0" i="0" u="sng" strike="noStrike" cap="none">
              <a:solidFill>
                <a:srgbClr val="262626"/>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500"/>
              <a:buFont typeface="Arial"/>
              <a:buNone/>
            </a:pPr>
            <a:r>
              <a:rPr lang="en" sz="1300" u="sng">
                <a:solidFill>
                  <a:srgbClr val="262626"/>
                </a:solidFill>
                <a:latin typeface="Montserrat"/>
                <a:ea typeface="Montserrat"/>
                <a:cs typeface="Montserrat"/>
                <a:sym typeface="Montserrat"/>
              </a:rPr>
              <a:t>(boleh dicapai)</a:t>
            </a:r>
            <a:endParaRPr sz="1300" u="sng">
              <a:solidFill>
                <a:srgbClr val="262626"/>
              </a:solidFill>
              <a:latin typeface="Montserrat"/>
              <a:ea typeface="Montserrat"/>
              <a:cs typeface="Montserrat"/>
              <a:sym typeface="Montserrat"/>
            </a:endParaRPr>
          </a:p>
        </p:txBody>
      </p:sp>
      <p:sp>
        <p:nvSpPr>
          <p:cNvPr id="264" name="Google Shape;264;p37"/>
          <p:cNvSpPr txBox="1"/>
          <p:nvPr/>
        </p:nvSpPr>
        <p:spPr>
          <a:xfrm>
            <a:off x="3863550" y="3131636"/>
            <a:ext cx="1441800" cy="81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100">
                <a:latin typeface="Montserrat"/>
                <a:ea typeface="Montserrat"/>
                <a:cs typeface="Montserrat"/>
                <a:sym typeface="Montserrat"/>
              </a:rPr>
              <a:t>Pendapatan Ali boleh menyimpan $625 setiap bulan </a:t>
            </a:r>
            <a:r>
              <a:rPr lang="en" sz="1100" b="1">
                <a:latin typeface="Montserrat"/>
                <a:ea typeface="Montserrat"/>
                <a:cs typeface="Montserrat"/>
                <a:sym typeface="Montserrat"/>
              </a:rPr>
              <a:t>secara realistik</a:t>
            </a:r>
            <a:endParaRPr sz="1100" b="1"/>
          </a:p>
        </p:txBody>
      </p:sp>
      <p:sp>
        <p:nvSpPr>
          <p:cNvPr id="265" name="Google Shape;265;p37"/>
          <p:cNvSpPr/>
          <p:nvPr/>
        </p:nvSpPr>
        <p:spPr>
          <a:xfrm>
            <a:off x="5499700" y="2412725"/>
            <a:ext cx="1441800" cy="1721700"/>
          </a:xfrm>
          <a:prstGeom prst="roundRect">
            <a:avLst>
              <a:gd name="adj" fmla="val 16669"/>
            </a:avLst>
          </a:prstGeom>
          <a:solidFill>
            <a:srgbClr val="FFC000">
              <a:alpha val="20000"/>
            </a:srgbClr>
          </a:solidFill>
          <a:ln w="25400" cap="flat" cmpd="sng">
            <a:solidFill>
              <a:srgbClr val="FFC00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66" name="Google Shape;266;p37"/>
          <p:cNvSpPr txBox="1"/>
          <p:nvPr/>
        </p:nvSpPr>
        <p:spPr>
          <a:xfrm>
            <a:off x="5499699" y="2542302"/>
            <a:ext cx="1441800" cy="27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sng" strike="noStrike" cap="none">
                <a:solidFill>
                  <a:srgbClr val="FF0000"/>
                </a:solidFill>
                <a:latin typeface="Montserrat"/>
                <a:ea typeface="Montserrat"/>
                <a:cs typeface="Montserrat"/>
                <a:sym typeface="Montserrat"/>
              </a:rPr>
              <a:t>R</a:t>
            </a:r>
            <a:r>
              <a:rPr lang="en" sz="1500" b="0" i="0" u="sng" strike="noStrike" cap="none">
                <a:solidFill>
                  <a:srgbClr val="262626"/>
                </a:solidFill>
                <a:latin typeface="Montserrat"/>
                <a:ea typeface="Montserrat"/>
                <a:cs typeface="Montserrat"/>
                <a:sym typeface="Montserrat"/>
              </a:rPr>
              <a:t>elevant</a:t>
            </a:r>
            <a:endParaRPr sz="1300" b="0" i="0" u="sng" strike="noStrike" cap="none">
              <a:solidFill>
                <a:srgbClr val="262626"/>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500"/>
              <a:buFont typeface="Arial"/>
              <a:buNone/>
            </a:pPr>
            <a:r>
              <a:rPr lang="en" sz="1300" u="sng">
                <a:solidFill>
                  <a:srgbClr val="262626"/>
                </a:solidFill>
                <a:latin typeface="Montserrat"/>
                <a:ea typeface="Montserrat"/>
                <a:cs typeface="Montserrat"/>
                <a:sym typeface="Montserrat"/>
              </a:rPr>
              <a:t>(penting)</a:t>
            </a:r>
            <a:endParaRPr sz="1300" u="sng">
              <a:solidFill>
                <a:srgbClr val="262626"/>
              </a:solidFill>
              <a:latin typeface="Montserrat"/>
              <a:ea typeface="Montserrat"/>
              <a:cs typeface="Montserrat"/>
              <a:sym typeface="Montserrat"/>
            </a:endParaRPr>
          </a:p>
        </p:txBody>
      </p:sp>
      <p:sp>
        <p:nvSpPr>
          <p:cNvPr id="267" name="Google Shape;267;p37"/>
          <p:cNvSpPr txBox="1"/>
          <p:nvPr/>
        </p:nvSpPr>
        <p:spPr>
          <a:xfrm>
            <a:off x="5548151" y="3132600"/>
            <a:ext cx="1344900" cy="627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a:latin typeface="Montserrat"/>
                <a:ea typeface="Montserrat"/>
                <a:cs typeface="Montserrat"/>
                <a:sym typeface="Montserrat"/>
              </a:rPr>
              <a:t>Ali boleh memasak dan bermanfaat untuk pendapatan tambahan</a:t>
            </a:r>
            <a:endParaRPr sz="1100">
              <a:latin typeface="Montserrat"/>
              <a:ea typeface="Montserrat"/>
              <a:cs typeface="Montserrat"/>
              <a:sym typeface="Montserrat"/>
            </a:endParaRPr>
          </a:p>
        </p:txBody>
      </p:sp>
      <p:sp>
        <p:nvSpPr>
          <p:cNvPr id="268" name="Google Shape;268;p37"/>
          <p:cNvSpPr/>
          <p:nvPr/>
        </p:nvSpPr>
        <p:spPr>
          <a:xfrm>
            <a:off x="7135853" y="2412725"/>
            <a:ext cx="1441800" cy="1721700"/>
          </a:xfrm>
          <a:prstGeom prst="roundRect">
            <a:avLst>
              <a:gd name="adj" fmla="val 16669"/>
            </a:avLst>
          </a:prstGeom>
          <a:solidFill>
            <a:srgbClr val="FFC000">
              <a:alpha val="20000"/>
            </a:srgbClr>
          </a:solidFill>
          <a:ln w="25400" cap="flat" cmpd="sng">
            <a:solidFill>
              <a:srgbClr val="FFC00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69" name="Google Shape;269;p37"/>
          <p:cNvSpPr txBox="1"/>
          <p:nvPr/>
        </p:nvSpPr>
        <p:spPr>
          <a:xfrm>
            <a:off x="7135850" y="2542300"/>
            <a:ext cx="1526400" cy="274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sng" strike="noStrike" cap="none">
                <a:solidFill>
                  <a:srgbClr val="FF0000"/>
                </a:solidFill>
                <a:latin typeface="Montserrat"/>
                <a:ea typeface="Montserrat"/>
                <a:cs typeface="Montserrat"/>
                <a:sym typeface="Montserrat"/>
              </a:rPr>
              <a:t>T</a:t>
            </a:r>
            <a:r>
              <a:rPr lang="en" sz="1500" b="0" i="0" u="sng" strike="noStrike" cap="none">
                <a:solidFill>
                  <a:srgbClr val="262626"/>
                </a:solidFill>
                <a:latin typeface="Montserrat"/>
                <a:ea typeface="Montserrat"/>
                <a:cs typeface="Montserrat"/>
                <a:sym typeface="Montserrat"/>
              </a:rPr>
              <a:t>ime-bound</a:t>
            </a:r>
            <a:endParaRPr sz="1300" b="0" i="0" u="sng" strike="noStrike" cap="none">
              <a:solidFill>
                <a:srgbClr val="262626"/>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500"/>
              <a:buFont typeface="Arial"/>
              <a:buNone/>
            </a:pPr>
            <a:r>
              <a:rPr lang="en" sz="1300" u="sng">
                <a:solidFill>
                  <a:srgbClr val="262626"/>
                </a:solidFill>
                <a:latin typeface="Montserrat"/>
                <a:ea typeface="Montserrat"/>
                <a:cs typeface="Montserrat"/>
                <a:sym typeface="Montserrat"/>
              </a:rPr>
              <a:t>(terikat pada masa)</a:t>
            </a:r>
            <a:endParaRPr sz="1300" u="sng">
              <a:solidFill>
                <a:srgbClr val="262626"/>
              </a:solidFill>
              <a:latin typeface="Montserrat"/>
              <a:ea typeface="Montserrat"/>
              <a:cs typeface="Montserrat"/>
              <a:sym typeface="Montserrat"/>
            </a:endParaRPr>
          </a:p>
        </p:txBody>
      </p:sp>
      <p:sp>
        <p:nvSpPr>
          <p:cNvPr id="270" name="Google Shape;270;p37"/>
          <p:cNvSpPr txBox="1"/>
          <p:nvPr/>
        </p:nvSpPr>
        <p:spPr>
          <a:xfrm>
            <a:off x="7232822" y="3223657"/>
            <a:ext cx="1248000" cy="627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100">
                <a:latin typeface="Montserrat"/>
                <a:ea typeface="Montserrat"/>
                <a:cs typeface="Montserrat"/>
                <a:sym typeface="Montserrat"/>
              </a:rPr>
              <a:t>Menetapkan jangka masa tertentu (</a:t>
            </a:r>
            <a:r>
              <a:rPr lang="en" sz="1100" b="1">
                <a:latin typeface="Montserrat"/>
                <a:ea typeface="Montserrat"/>
                <a:cs typeface="Montserrat"/>
                <a:sym typeface="Montserrat"/>
              </a:rPr>
              <a:t>24 bulan</a:t>
            </a:r>
            <a:r>
              <a:rPr lang="en" sz="1100">
                <a:latin typeface="Montserrat"/>
                <a:ea typeface="Montserrat"/>
                <a:cs typeface="Montserrat"/>
                <a:sym typeface="Montserrat"/>
              </a:rPr>
              <a:t> )</a:t>
            </a:r>
            <a:endParaRPr sz="1100"/>
          </a:p>
        </p:txBody>
      </p:sp>
      <p:grpSp>
        <p:nvGrpSpPr>
          <p:cNvPr id="271" name="Google Shape;271;p37"/>
          <p:cNvGrpSpPr/>
          <p:nvPr/>
        </p:nvGrpSpPr>
        <p:grpSpPr>
          <a:xfrm>
            <a:off x="6318073" y="562168"/>
            <a:ext cx="2259700" cy="413082"/>
            <a:chOff x="696123" y="686209"/>
            <a:chExt cx="2876400" cy="685500"/>
          </a:xfrm>
        </p:grpSpPr>
        <p:sp>
          <p:nvSpPr>
            <p:cNvPr id="272" name="Google Shape;272;p37">
              <a:hlinkClick r:id=""/>
            </p:cNvPr>
            <p:cNvSpPr/>
            <p:nvPr/>
          </p:nvSpPr>
          <p:spPr>
            <a:xfrm>
              <a:off x="696123" y="686209"/>
              <a:ext cx="2876400" cy="685500"/>
            </a:xfrm>
            <a:prstGeom prst="roundRect">
              <a:avLst>
                <a:gd name="adj" fmla="val 31259"/>
              </a:avLst>
            </a:prstGeom>
            <a:solidFill>
              <a:srgbClr val="FF481D"/>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p:txBody>
        </p:sp>
        <p:sp>
          <p:nvSpPr>
            <p:cNvPr id="273" name="Google Shape;273;p37"/>
            <p:cNvSpPr txBox="1"/>
            <p:nvPr/>
          </p:nvSpPr>
          <p:spPr>
            <a:xfrm>
              <a:off x="740228" y="812431"/>
              <a:ext cx="2788200" cy="472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
                  <a:solidFill>
                    <a:schemeClr val="lt1"/>
                  </a:solidFill>
                  <a:latin typeface="Montserrat"/>
                  <a:ea typeface="Montserrat"/>
                  <a:cs typeface="Montserrat"/>
                  <a:sym typeface="Montserrat"/>
                </a:rPr>
                <a:t>CONTOH</a:t>
              </a:r>
              <a:endParaRPr sz="1100"/>
            </a:p>
          </p:txBody>
        </p:sp>
      </p:grpSp>
      <p:sp>
        <p:nvSpPr>
          <p:cNvPr id="274" name="Google Shape;274;p37"/>
          <p:cNvSpPr txBox="1"/>
          <p:nvPr/>
        </p:nvSpPr>
        <p:spPr>
          <a:xfrm>
            <a:off x="601100" y="1571850"/>
            <a:ext cx="8309700" cy="51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1200" b="1">
                <a:latin typeface="Montserrat"/>
                <a:ea typeface="Montserrat"/>
                <a:cs typeface="Montserrat"/>
                <a:sym typeface="Montserrat"/>
              </a:rPr>
              <a:t>Matlamat Simpanan Ali:</a:t>
            </a:r>
            <a:endParaRPr sz="1100"/>
          </a:p>
          <a:p>
            <a:pPr marL="0" marR="0" lvl="0" indent="0" algn="l" rtl="0">
              <a:lnSpc>
                <a:spcPct val="100000"/>
              </a:lnSpc>
              <a:spcBef>
                <a:spcPts val="500"/>
              </a:spcBef>
              <a:spcAft>
                <a:spcPts val="500"/>
              </a:spcAft>
              <a:buNone/>
            </a:pPr>
            <a:r>
              <a:rPr lang="en" sz="1200">
                <a:latin typeface="Montserrat"/>
                <a:ea typeface="Montserrat"/>
                <a:cs typeface="Montserrat"/>
                <a:sym typeface="Montserrat"/>
              </a:rPr>
              <a:t>Untuk menyimpan $15,000 selama 2 tahun sehingga pencen untuk memulakan perniagaan gerai makanan </a:t>
            </a:r>
            <a:endParaRPr sz="1100"/>
          </a:p>
        </p:txBody>
      </p:sp>
      <p:sp>
        <p:nvSpPr>
          <p:cNvPr id="275" name="Google Shape;275;p37"/>
          <p:cNvSpPr txBox="1"/>
          <p:nvPr/>
        </p:nvSpPr>
        <p:spPr>
          <a:xfrm>
            <a:off x="601109" y="2130577"/>
            <a:ext cx="7976400" cy="2409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500"/>
              </a:spcAft>
              <a:buNone/>
            </a:pPr>
            <a:r>
              <a:rPr lang="en" sz="1200" b="1">
                <a:latin typeface="Montserrat"/>
                <a:ea typeface="Montserrat"/>
                <a:cs typeface="Montserrat"/>
                <a:sym typeface="Montserrat"/>
              </a:rPr>
              <a:t>Melalui SMART:</a:t>
            </a:r>
            <a:endParaRPr sz="1200" b="0" i="0" u="none" strike="noStrike" cap="none">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79"/>
        <p:cNvGrpSpPr/>
        <p:nvPr/>
      </p:nvGrpSpPr>
      <p:grpSpPr>
        <a:xfrm>
          <a:off x="0" y="0"/>
          <a:ext cx="0" cy="0"/>
          <a:chOff x="0" y="0"/>
          <a:chExt cx="0" cy="0"/>
        </a:xfrm>
      </p:grpSpPr>
      <p:sp>
        <p:nvSpPr>
          <p:cNvPr id="280" name="Google Shape;280;p38"/>
          <p:cNvSpPr txBox="1"/>
          <p:nvPr/>
        </p:nvSpPr>
        <p:spPr>
          <a:xfrm>
            <a:off x="376050" y="982075"/>
            <a:ext cx="8391900" cy="4099800"/>
          </a:xfrm>
          <a:prstGeom prst="rect">
            <a:avLst/>
          </a:prstGeom>
          <a:noFill/>
          <a:ln>
            <a:noFill/>
          </a:ln>
        </p:spPr>
        <p:txBody>
          <a:bodyPr spcFirstLastPara="1" wrap="square" lIns="0" tIns="0" rIns="0" bIns="0" anchor="t" anchorCtr="0">
            <a:spAutoFit/>
          </a:bodyPr>
          <a:lstStyle/>
          <a:p>
            <a:pPr marL="0" marR="0" lvl="0" indent="0" algn="l" rtl="0">
              <a:lnSpc>
                <a:spcPct val="109997"/>
              </a:lnSpc>
              <a:spcBef>
                <a:spcPts val="0"/>
              </a:spcBef>
              <a:spcAft>
                <a:spcPts val="0"/>
              </a:spcAft>
              <a:buNone/>
            </a:pPr>
            <a:r>
              <a:rPr lang="en" sz="1800" b="1">
                <a:solidFill>
                  <a:schemeClr val="dk1"/>
                </a:solidFill>
                <a:latin typeface="Montserrat"/>
                <a:ea typeface="Montserrat"/>
                <a:cs typeface="Montserrat"/>
                <a:sym typeface="Montserrat"/>
              </a:rPr>
              <a:t>Definasi</a:t>
            </a:r>
            <a:endParaRPr sz="1800" b="1">
              <a:solidFill>
                <a:schemeClr val="dk1"/>
              </a:solidFill>
              <a:latin typeface="Montserrat"/>
              <a:ea typeface="Montserrat"/>
              <a:cs typeface="Montserrat"/>
              <a:sym typeface="Montserrat"/>
            </a:endParaRPr>
          </a:p>
          <a:p>
            <a:pPr marL="0" marR="0" lvl="0" indent="0" algn="l" rtl="0">
              <a:lnSpc>
                <a:spcPct val="109997"/>
              </a:lnSpc>
              <a:spcBef>
                <a:spcPts val="0"/>
              </a:spcBef>
              <a:spcAft>
                <a:spcPts val="0"/>
              </a:spcAft>
              <a:buNone/>
            </a:pPr>
            <a:endParaRPr sz="1800" b="1">
              <a:solidFill>
                <a:schemeClr val="dk1"/>
              </a:solidFill>
              <a:latin typeface="Montserrat"/>
              <a:ea typeface="Montserrat"/>
              <a:cs typeface="Montserrat"/>
              <a:sym typeface="Montserrat"/>
            </a:endParaRPr>
          </a:p>
          <a:p>
            <a:pPr marL="0" lvl="0" indent="0" algn="l" rtl="0">
              <a:lnSpc>
                <a:spcPct val="175000"/>
              </a:lnSpc>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Pemeriksaan kesihatan kewangan adalah cara untuk menilai sejauh mana individu atau organisasi berada dalam keadaan kewangan. Ia melibatkan pemerhatian pengurusan wang, pendapatan, perbelanjaan, simpanan, pelaburan, hutang, dan tabiat kewangan keseluruhan untuk memahami keadaan kewangan keseluruhan mereka.</a:t>
            </a:r>
            <a:endParaRPr sz="1300">
              <a:solidFill>
                <a:schemeClr val="dk1"/>
              </a:solidFill>
              <a:latin typeface="Montserrat"/>
              <a:ea typeface="Montserrat"/>
              <a:cs typeface="Montserrat"/>
              <a:sym typeface="Montserrat"/>
            </a:endParaRPr>
          </a:p>
          <a:p>
            <a:pPr marL="0" lvl="0" indent="0" algn="l" rtl="0">
              <a:lnSpc>
                <a:spcPct val="175000"/>
              </a:lnSpc>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lnSpc>
                <a:spcPct val="175000"/>
              </a:lnSpc>
              <a:spcBef>
                <a:spcPts val="0"/>
              </a:spcBef>
              <a:spcAft>
                <a:spcPts val="0"/>
              </a:spcAft>
              <a:buSzPts val="1100"/>
              <a:buNone/>
            </a:pPr>
            <a:r>
              <a:rPr lang="en" sz="1800" b="1">
                <a:solidFill>
                  <a:schemeClr val="dk1"/>
                </a:solidFill>
                <a:latin typeface="Montserrat"/>
                <a:ea typeface="Montserrat"/>
                <a:cs typeface="Montserrat"/>
                <a:sym typeface="Montserrat"/>
              </a:rPr>
              <a:t>Kelebihan</a:t>
            </a:r>
            <a:endParaRPr sz="1800" b="1">
              <a:solidFill>
                <a:schemeClr val="dk1"/>
              </a:solidFill>
              <a:latin typeface="Montserrat"/>
              <a:ea typeface="Montserrat"/>
              <a:cs typeface="Montserrat"/>
              <a:sym typeface="Montserrat"/>
            </a:endParaRPr>
          </a:p>
          <a:p>
            <a:pPr marL="0" lvl="0" indent="0" algn="l" rtl="0">
              <a:lnSpc>
                <a:spcPct val="175000"/>
              </a:lnSpc>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Pemeriksaan kesihatan kewangan secara berkala adalah penting untuk individu dan perniagaan. Ia membantu mengenal pasti bidang yang memerlukan perhatian, mencegah krisis kewangan, dan membolehkan penyesuaian kepada rancangan kewangan mengikut perubahan keadaan.</a:t>
            </a:r>
            <a:endParaRPr sz="1300">
              <a:solidFill>
                <a:schemeClr val="dk1"/>
              </a:solidFill>
              <a:latin typeface="Montserrat"/>
              <a:ea typeface="Montserrat"/>
              <a:cs typeface="Montserrat"/>
              <a:sym typeface="Montserrat"/>
            </a:endParaRPr>
          </a:p>
          <a:p>
            <a:pPr marL="0" lvl="0" indent="0" algn="l" rtl="0">
              <a:lnSpc>
                <a:spcPct val="175000"/>
              </a:lnSpc>
              <a:spcBef>
                <a:spcPts val="0"/>
              </a:spcBef>
              <a:spcAft>
                <a:spcPts val="0"/>
              </a:spcAft>
              <a:buSzPts val="1100"/>
              <a:buNone/>
            </a:pPr>
            <a:endParaRPr sz="1500">
              <a:solidFill>
                <a:schemeClr val="dk1"/>
              </a:solidFill>
              <a:latin typeface="Montserrat"/>
              <a:ea typeface="Montserrat"/>
              <a:cs typeface="Montserrat"/>
              <a:sym typeface="Montserrat"/>
            </a:endParaRPr>
          </a:p>
        </p:txBody>
      </p:sp>
      <p:sp>
        <p:nvSpPr>
          <p:cNvPr id="281" name="Google Shape;281;p38"/>
          <p:cNvSpPr txBox="1"/>
          <p:nvPr/>
        </p:nvSpPr>
        <p:spPr>
          <a:xfrm>
            <a:off x="365300" y="233800"/>
            <a:ext cx="57000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lt1"/>
                </a:solidFill>
                <a:latin typeface="Calibri"/>
                <a:ea typeface="Calibri"/>
                <a:cs typeface="Calibri"/>
                <a:sym typeface="Calibri"/>
              </a:rPr>
              <a:t>Pemeriksaan Kesihatan Kewangan (FHC)</a:t>
            </a:r>
            <a:endParaRPr sz="25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5"/>
        <p:cNvGrpSpPr/>
        <p:nvPr/>
      </p:nvGrpSpPr>
      <p:grpSpPr>
        <a:xfrm>
          <a:off x="0" y="0"/>
          <a:ext cx="0" cy="0"/>
          <a:chOff x="0" y="0"/>
          <a:chExt cx="0" cy="0"/>
        </a:xfrm>
      </p:grpSpPr>
      <p:sp>
        <p:nvSpPr>
          <p:cNvPr id="286" name="Google Shape;286;p39"/>
          <p:cNvSpPr txBox="1"/>
          <p:nvPr/>
        </p:nvSpPr>
        <p:spPr>
          <a:xfrm>
            <a:off x="-204883" y="989057"/>
            <a:ext cx="6596100" cy="2943600"/>
          </a:xfrm>
          <a:prstGeom prst="rect">
            <a:avLst/>
          </a:prstGeom>
          <a:noFill/>
          <a:ln>
            <a:noFill/>
          </a:ln>
        </p:spPr>
        <p:txBody>
          <a:bodyPr spcFirstLastPara="1" wrap="square" lIns="0" tIns="0" rIns="0" bIns="0" anchor="t" anchorCtr="0">
            <a:spAutoFit/>
          </a:bodyPr>
          <a:lstStyle/>
          <a:p>
            <a:pPr marL="0" marR="0" lvl="0" indent="0" algn="ctr" rtl="0">
              <a:lnSpc>
                <a:spcPct val="109997"/>
              </a:lnSpc>
              <a:spcBef>
                <a:spcPts val="0"/>
              </a:spcBef>
              <a:spcAft>
                <a:spcPts val="0"/>
              </a:spcAft>
              <a:buNone/>
            </a:pPr>
            <a:r>
              <a:rPr lang="en" sz="7600" dirty="0">
                <a:solidFill>
                  <a:srgbClr val="FFFFFF"/>
                </a:solidFill>
                <a:latin typeface="Montserrat"/>
                <a:ea typeface="Montserrat"/>
                <a:cs typeface="Montserrat"/>
                <a:sym typeface="Montserrat"/>
              </a:rPr>
              <a:t>‘</a:t>
            </a:r>
            <a:r>
              <a:rPr lang="en" sz="7100" dirty="0">
                <a:solidFill>
                  <a:srgbClr val="FFFFFF"/>
                </a:solidFill>
                <a:latin typeface="League Gothic"/>
                <a:ea typeface="League Gothic"/>
                <a:cs typeface="League Gothic"/>
                <a:sym typeface="League Gothic"/>
              </a:rPr>
              <a:t>ADAKAH </a:t>
            </a:r>
            <a:r>
              <a:rPr lang="en" sz="7100" dirty="0" smtClean="0">
                <a:solidFill>
                  <a:srgbClr val="FFFFFF"/>
                </a:solidFill>
                <a:latin typeface="League Gothic"/>
                <a:ea typeface="League Gothic"/>
                <a:cs typeface="League Gothic"/>
                <a:sym typeface="League Gothic"/>
              </a:rPr>
              <a:t>BISKITA SIHAT </a:t>
            </a:r>
            <a:r>
              <a:rPr lang="en" sz="7100" dirty="0">
                <a:solidFill>
                  <a:srgbClr val="FFFFFF"/>
                </a:solidFill>
                <a:latin typeface="League Gothic"/>
                <a:ea typeface="League Gothic"/>
                <a:cs typeface="League Gothic"/>
                <a:sym typeface="League Gothic"/>
              </a:rPr>
              <a:t>DALAM KEWANGAN?</a:t>
            </a:r>
            <a:r>
              <a:rPr lang="en" sz="7100" b="0" i="0" u="none" strike="noStrike" cap="none" dirty="0">
                <a:solidFill>
                  <a:srgbClr val="FFFFFF"/>
                </a:solidFill>
                <a:latin typeface="League Gothic"/>
                <a:ea typeface="League Gothic"/>
                <a:cs typeface="League Gothic"/>
                <a:sym typeface="League Gothic"/>
              </a:rPr>
              <a:t>’</a:t>
            </a:r>
            <a:endParaRPr sz="700"/>
          </a:p>
          <a:p>
            <a:pPr marL="0" marR="0" lvl="0" indent="0" algn="just" rtl="0">
              <a:lnSpc>
                <a:spcPct val="41597"/>
              </a:lnSpc>
              <a:spcBef>
                <a:spcPts val="0"/>
              </a:spcBef>
              <a:spcAft>
                <a:spcPts val="0"/>
              </a:spcAft>
              <a:buNone/>
            </a:pPr>
            <a:endParaRPr sz="7100" b="0" i="0" u="none" strike="noStrike" cap="none">
              <a:solidFill>
                <a:srgbClr val="FFFFFF"/>
              </a:solidFill>
              <a:latin typeface="League Gothic"/>
              <a:ea typeface="League Gothic"/>
              <a:cs typeface="League Gothic"/>
              <a:sym typeface="League Gothic"/>
            </a:endParaRPr>
          </a:p>
        </p:txBody>
      </p:sp>
      <p:sp>
        <p:nvSpPr>
          <p:cNvPr id="287" name="Google Shape;287;p39"/>
          <p:cNvSpPr/>
          <p:nvPr/>
        </p:nvSpPr>
        <p:spPr>
          <a:xfrm>
            <a:off x="6391226" y="0"/>
            <a:ext cx="2747332" cy="3931188"/>
          </a:xfrm>
          <a:custGeom>
            <a:avLst/>
            <a:gdLst/>
            <a:ahLst/>
            <a:cxnLst/>
            <a:rect l="l" t="t" r="r" b="b"/>
            <a:pathLst>
              <a:path w="6105183" h="8454167" extrusionOk="0">
                <a:moveTo>
                  <a:pt x="0" y="0"/>
                </a:moveTo>
                <a:lnTo>
                  <a:pt x="6105182" y="0"/>
                </a:lnTo>
                <a:lnTo>
                  <a:pt x="6105182" y="8454168"/>
                </a:lnTo>
                <a:lnTo>
                  <a:pt x="0" y="8454168"/>
                </a:lnTo>
                <a:lnTo>
                  <a:pt x="0" y="0"/>
                </a:lnTo>
                <a:close/>
              </a:path>
            </a:pathLst>
          </a:custGeom>
          <a:blipFill rotWithShape="1">
            <a:blip r:embed="rId3">
              <a:alphaModFix/>
            </a:blip>
            <a:stretch>
              <a:fillRect l="-53919" r="-53919"/>
            </a:stretch>
          </a:blipFill>
          <a:ln>
            <a:noFill/>
          </a:ln>
        </p:spPr>
      </p:sp>
      <p:sp>
        <p:nvSpPr>
          <p:cNvPr id="288" name="Google Shape;288;p39"/>
          <p:cNvSpPr/>
          <p:nvPr/>
        </p:nvSpPr>
        <p:spPr>
          <a:xfrm>
            <a:off x="0" y="3931200"/>
            <a:ext cx="9144000" cy="1212300"/>
          </a:xfrm>
          <a:prstGeom prst="rect">
            <a:avLst/>
          </a:prstGeom>
          <a:solidFill>
            <a:srgbClr val="FFFFFF"/>
          </a:solidFill>
          <a:ln>
            <a:noFill/>
          </a:ln>
        </p:spPr>
        <p:txBody>
          <a:bodyPr spcFirstLastPara="1" wrap="square" lIns="45725" tIns="45725" rIns="45725" bIns="457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700" b="1" dirty="0">
                <a:solidFill>
                  <a:schemeClr val="dk1"/>
                </a:solidFill>
                <a:latin typeface="Montserrat"/>
                <a:ea typeface="Montserrat"/>
                <a:cs typeface="Montserrat"/>
                <a:sym typeface="Montserrat"/>
              </a:rPr>
              <a:t>MARI LAKUKAN PEMERIKSAAN KESEHATAN KEWANGAN UNTUK MELIHAT SAMADA </a:t>
            </a:r>
            <a:r>
              <a:rPr lang="en" sz="1700" b="1" dirty="0" smtClean="0">
                <a:solidFill>
                  <a:schemeClr val="dk1"/>
                </a:solidFill>
                <a:latin typeface="Montserrat"/>
                <a:ea typeface="Montserrat"/>
                <a:cs typeface="Montserrat"/>
                <a:sym typeface="Montserrat"/>
              </a:rPr>
              <a:t>BISKITA SIAP </a:t>
            </a:r>
            <a:r>
              <a:rPr lang="en" sz="1700" b="1" dirty="0">
                <a:solidFill>
                  <a:schemeClr val="dk1"/>
                </a:solidFill>
                <a:latin typeface="Montserrat"/>
                <a:ea typeface="Montserrat"/>
                <a:cs typeface="Montserrat"/>
                <a:sym typeface="Montserrat"/>
              </a:rPr>
              <a:t>KEWANGAN UNTUK MEMULAKAN PERNIAGAAN.</a:t>
            </a:r>
            <a:endParaRPr sz="1700" b="1"/>
          </a:p>
        </p:txBody>
      </p:sp>
      <p:sp>
        <p:nvSpPr>
          <p:cNvPr id="289" name="Google Shape;289;p39"/>
          <p:cNvSpPr txBox="1"/>
          <p:nvPr/>
        </p:nvSpPr>
        <p:spPr>
          <a:xfrm>
            <a:off x="0" y="4244647"/>
            <a:ext cx="7595400" cy="107700"/>
          </a:xfrm>
          <a:prstGeom prst="rect">
            <a:avLst/>
          </a:prstGeom>
          <a:noFill/>
          <a:ln>
            <a:noFill/>
          </a:ln>
        </p:spPr>
        <p:txBody>
          <a:bodyPr spcFirstLastPara="1" wrap="square" lIns="0" tIns="0" rIns="0" bIns="0" anchor="t" anchorCtr="0">
            <a:spAutoFit/>
          </a:bodyPr>
          <a:lstStyle/>
          <a:p>
            <a:pPr marL="0" marR="0" lvl="0" indent="0" algn="ctr" rtl="0">
              <a:lnSpc>
                <a:spcPct val="109998"/>
              </a:lnSpc>
              <a:spcBef>
                <a:spcPts val="0"/>
              </a:spcBef>
              <a:spcAft>
                <a:spcPts val="0"/>
              </a:spcAft>
              <a:buNone/>
            </a:pPr>
            <a:endParaRPr sz="7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0"/>
          <p:cNvSpPr/>
          <p:nvPr/>
        </p:nvSpPr>
        <p:spPr>
          <a:xfrm>
            <a:off x="-180975" y="-127460"/>
            <a:ext cx="4219575" cy="5438775"/>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5" name="Google Shape;295;p40"/>
          <p:cNvSpPr/>
          <p:nvPr/>
        </p:nvSpPr>
        <p:spPr>
          <a:xfrm>
            <a:off x="-185126" y="-127460"/>
            <a:ext cx="4223726" cy="1407445"/>
          </a:xfrm>
          <a:custGeom>
            <a:avLst/>
            <a:gdLst/>
            <a:ahLst/>
            <a:cxnLst/>
            <a:rect l="l" t="t" r="r" b="b"/>
            <a:pathLst>
              <a:path w="8447451" h="2814889" extrusionOk="0">
                <a:moveTo>
                  <a:pt x="0" y="0"/>
                </a:moveTo>
                <a:lnTo>
                  <a:pt x="8447451" y="0"/>
                </a:lnTo>
                <a:lnTo>
                  <a:pt x="8447451" y="2814888"/>
                </a:lnTo>
                <a:lnTo>
                  <a:pt x="0" y="2814888"/>
                </a:lnTo>
                <a:lnTo>
                  <a:pt x="0" y="0"/>
                </a:lnTo>
                <a:close/>
              </a:path>
            </a:pathLst>
          </a:custGeom>
          <a:blipFill rotWithShape="1">
            <a:blip r:embed="rId3">
              <a:alphaModFix/>
            </a:blip>
            <a:stretch>
              <a:fillRect t="-62536" b="-62536"/>
            </a:stretch>
          </a:blipFill>
          <a:ln>
            <a:noFill/>
          </a:ln>
        </p:spPr>
      </p:sp>
      <p:sp>
        <p:nvSpPr>
          <p:cNvPr id="296" name="Google Shape;296;p40"/>
          <p:cNvSpPr txBox="1"/>
          <p:nvPr/>
        </p:nvSpPr>
        <p:spPr>
          <a:xfrm>
            <a:off x="327436" y="1515554"/>
            <a:ext cx="3198600" cy="33093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5000">
                <a:solidFill>
                  <a:srgbClr val="FFFFFF"/>
                </a:solidFill>
                <a:latin typeface="League Gothic"/>
                <a:ea typeface="League Gothic"/>
                <a:cs typeface="League Gothic"/>
                <a:sym typeface="League Gothic"/>
              </a:rPr>
              <a:t>KOMPONEN PEMERIKSAAN KESIHATAN KEWANGAN</a:t>
            </a:r>
            <a:endParaRPr sz="5000">
              <a:solidFill>
                <a:srgbClr val="FFFFFF"/>
              </a:solidFill>
              <a:latin typeface="League Gothic"/>
              <a:ea typeface="League Gothic"/>
              <a:cs typeface="League Gothic"/>
              <a:sym typeface="League Gothic"/>
            </a:endParaRPr>
          </a:p>
        </p:txBody>
      </p:sp>
      <p:sp>
        <p:nvSpPr>
          <p:cNvPr id="297" name="Google Shape;297;p40"/>
          <p:cNvSpPr txBox="1"/>
          <p:nvPr/>
        </p:nvSpPr>
        <p:spPr>
          <a:xfrm>
            <a:off x="4762986" y="1974090"/>
            <a:ext cx="4297200" cy="541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a:solidFill>
                  <a:srgbClr val="FF3131"/>
                </a:solidFill>
                <a:latin typeface="Montserrat"/>
                <a:ea typeface="Montserrat"/>
                <a:cs typeface="Montserrat"/>
                <a:sym typeface="Montserrat"/>
              </a:rPr>
              <a:t>ASET</a:t>
            </a:r>
            <a:endParaRPr sz="700"/>
          </a:p>
          <a:p>
            <a:pPr marL="342900" marR="0" lvl="1" indent="-165100" algn="l" rtl="0">
              <a:lnSpc>
                <a:spcPct val="120000"/>
              </a:lnSpc>
              <a:spcBef>
                <a:spcPts val="0"/>
              </a:spcBef>
              <a:spcAft>
                <a:spcPts val="0"/>
              </a:spcAft>
              <a:buClr>
                <a:srgbClr val="2C341F"/>
              </a:buClr>
              <a:buSzPts val="1600"/>
              <a:buFont typeface="Arial"/>
              <a:buChar char="•"/>
            </a:pPr>
            <a:r>
              <a:rPr lang="en" sz="1600" b="1">
                <a:solidFill>
                  <a:srgbClr val="2C341F"/>
                </a:solidFill>
                <a:latin typeface="Montserrat"/>
                <a:ea typeface="Montserrat"/>
                <a:cs typeface="Montserrat"/>
                <a:sym typeface="Montserrat"/>
              </a:rPr>
              <a:t>SEMUA YANG AWDA MILIKI</a:t>
            </a:r>
            <a:endParaRPr sz="700"/>
          </a:p>
        </p:txBody>
      </p:sp>
      <p:sp>
        <p:nvSpPr>
          <p:cNvPr id="298" name="Google Shape;298;p40"/>
          <p:cNvSpPr txBox="1"/>
          <p:nvPr/>
        </p:nvSpPr>
        <p:spPr>
          <a:xfrm>
            <a:off x="4762986" y="3211745"/>
            <a:ext cx="4297200" cy="541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a:solidFill>
                  <a:srgbClr val="FF3131"/>
                </a:solidFill>
                <a:latin typeface="Montserrat"/>
                <a:ea typeface="Montserrat"/>
                <a:cs typeface="Montserrat"/>
                <a:sym typeface="Montserrat"/>
              </a:rPr>
              <a:t>LIABILITI</a:t>
            </a:r>
            <a:endParaRPr sz="700"/>
          </a:p>
          <a:p>
            <a:pPr marL="342900" marR="0" lvl="1" indent="-165100" algn="l" rtl="0">
              <a:lnSpc>
                <a:spcPct val="120000"/>
              </a:lnSpc>
              <a:spcBef>
                <a:spcPts val="0"/>
              </a:spcBef>
              <a:spcAft>
                <a:spcPts val="0"/>
              </a:spcAft>
              <a:buClr>
                <a:srgbClr val="2C341F"/>
              </a:buClr>
              <a:buSzPts val="1600"/>
              <a:buFont typeface="Arial"/>
              <a:buChar char="•"/>
            </a:pPr>
            <a:r>
              <a:rPr lang="en" sz="1600" b="1">
                <a:solidFill>
                  <a:srgbClr val="2C341F"/>
                </a:solidFill>
                <a:latin typeface="Montserrat"/>
                <a:ea typeface="Montserrat"/>
                <a:cs typeface="Montserrat"/>
                <a:sym typeface="Montserrat"/>
              </a:rPr>
              <a:t>SEMUA YANG AWDA HUTANG</a:t>
            </a:r>
            <a:endParaRPr sz="700"/>
          </a:p>
        </p:txBody>
      </p:sp>
      <p:sp>
        <p:nvSpPr>
          <p:cNvPr id="299" name="Google Shape;299;p40"/>
          <p:cNvSpPr/>
          <p:nvPr/>
        </p:nvSpPr>
        <p:spPr>
          <a:xfrm>
            <a:off x="4762986" y="514350"/>
            <a:ext cx="5165670" cy="5715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1"/>
          <p:cNvSpPr/>
          <p:nvPr/>
        </p:nvSpPr>
        <p:spPr>
          <a:xfrm>
            <a:off x="-31875" y="-127450"/>
            <a:ext cx="9186600" cy="13557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05" name="Google Shape;305;p41"/>
          <p:cNvSpPr/>
          <p:nvPr/>
        </p:nvSpPr>
        <p:spPr>
          <a:xfrm>
            <a:off x="-31875" y="-127450"/>
            <a:ext cx="9186603" cy="809281"/>
          </a:xfrm>
          <a:custGeom>
            <a:avLst/>
            <a:gdLst/>
            <a:ahLst/>
            <a:cxnLst/>
            <a:rect l="l" t="t" r="r" b="b"/>
            <a:pathLst>
              <a:path w="8447451" h="2814889" extrusionOk="0">
                <a:moveTo>
                  <a:pt x="0" y="0"/>
                </a:moveTo>
                <a:lnTo>
                  <a:pt x="8447451" y="0"/>
                </a:lnTo>
                <a:lnTo>
                  <a:pt x="8447451" y="2814888"/>
                </a:lnTo>
                <a:lnTo>
                  <a:pt x="0" y="2814888"/>
                </a:lnTo>
                <a:lnTo>
                  <a:pt x="0" y="0"/>
                </a:lnTo>
                <a:close/>
              </a:path>
            </a:pathLst>
          </a:custGeom>
          <a:blipFill rotWithShape="1">
            <a:blip r:embed="rId3">
              <a:alphaModFix/>
            </a:blip>
            <a:stretch>
              <a:fillRect t="-62536" b="-62527"/>
            </a:stretch>
          </a:blipFill>
          <a:ln>
            <a:noFill/>
          </a:ln>
        </p:spPr>
      </p:sp>
      <p:sp>
        <p:nvSpPr>
          <p:cNvPr id="306" name="Google Shape;306;p41"/>
          <p:cNvSpPr txBox="1"/>
          <p:nvPr/>
        </p:nvSpPr>
        <p:spPr>
          <a:xfrm>
            <a:off x="229300" y="675325"/>
            <a:ext cx="1788600" cy="615600"/>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ASET</a:t>
            </a:r>
            <a:endParaRPr sz="100"/>
          </a:p>
        </p:txBody>
      </p:sp>
      <p:sp>
        <p:nvSpPr>
          <p:cNvPr id="307" name="Google Shape;307;p41"/>
          <p:cNvSpPr txBox="1"/>
          <p:nvPr/>
        </p:nvSpPr>
        <p:spPr>
          <a:xfrm>
            <a:off x="5" y="1363350"/>
            <a:ext cx="2405700" cy="1640700"/>
          </a:xfrm>
          <a:prstGeom prst="rect">
            <a:avLst/>
          </a:prstGeom>
          <a:noFill/>
          <a:ln>
            <a:noFill/>
          </a:ln>
        </p:spPr>
        <p:txBody>
          <a:bodyPr spcFirstLastPara="1" wrap="square" lIns="0" tIns="0" rIns="0" bIns="0" anchor="t" anchorCtr="0">
            <a:spAutoFit/>
          </a:bodyPr>
          <a:lstStyle/>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RUMAH</a:t>
            </a:r>
            <a:endParaRPr sz="13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TANAH</a:t>
            </a:r>
            <a:endParaRPr sz="10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KERETA</a:t>
            </a:r>
            <a:endParaRPr sz="13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BARANG RUMAH</a:t>
            </a:r>
            <a:endParaRPr sz="13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PELABURAN</a:t>
            </a:r>
            <a:endParaRPr sz="13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TAP + SCP / SPK</a:t>
            </a:r>
            <a:endParaRPr sz="13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WANG SIMPANAN</a:t>
            </a:r>
            <a:endParaRPr sz="1300" b="1" i="0" u="none" strike="noStrike" cap="none">
              <a:solidFill>
                <a:srgbClr val="2C341F"/>
              </a:solidFill>
              <a:latin typeface="Montserrat"/>
              <a:ea typeface="Montserrat"/>
              <a:cs typeface="Montserrat"/>
              <a:sym typeface="Montserrat"/>
            </a:endParaRPr>
          </a:p>
        </p:txBody>
      </p:sp>
      <p:sp>
        <p:nvSpPr>
          <p:cNvPr id="308" name="Google Shape;308;p41"/>
          <p:cNvSpPr txBox="1"/>
          <p:nvPr/>
        </p:nvSpPr>
        <p:spPr>
          <a:xfrm>
            <a:off x="2412050" y="675325"/>
            <a:ext cx="1788600" cy="615600"/>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LIABILITI</a:t>
            </a:r>
            <a:endParaRPr sz="100"/>
          </a:p>
        </p:txBody>
      </p:sp>
      <p:sp>
        <p:nvSpPr>
          <p:cNvPr id="309" name="Google Shape;309;p41"/>
          <p:cNvSpPr txBox="1"/>
          <p:nvPr/>
        </p:nvSpPr>
        <p:spPr>
          <a:xfrm>
            <a:off x="2103505" y="1363350"/>
            <a:ext cx="2405700" cy="2361300"/>
          </a:xfrm>
          <a:prstGeom prst="rect">
            <a:avLst/>
          </a:prstGeom>
          <a:noFill/>
          <a:ln>
            <a:noFill/>
          </a:ln>
        </p:spPr>
        <p:txBody>
          <a:bodyPr spcFirstLastPara="1" wrap="square" lIns="0" tIns="0" rIns="0" bIns="0" anchor="t" anchorCtr="0">
            <a:spAutoFit/>
          </a:bodyPr>
          <a:lstStyle/>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HUTANG RUMAH</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HUTANG KERETA</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HUTANG HOUSE</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HUTANG PEMBAHARUAN RUMAH</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PINJAMAN PERIBADI</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KAD KREDIT</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HUTANG PINJAMAN LAIN  </a:t>
            </a:r>
            <a:endParaRPr sz="1000" b="1">
              <a:solidFill>
                <a:srgbClr val="2C341F"/>
              </a:solidFill>
              <a:latin typeface="Montserrat"/>
              <a:ea typeface="Montserrat"/>
              <a:cs typeface="Montserrat"/>
              <a:sym typeface="Montserrat"/>
            </a:endParaRPr>
          </a:p>
        </p:txBody>
      </p:sp>
      <p:sp>
        <p:nvSpPr>
          <p:cNvPr id="310" name="Google Shape;310;p41"/>
          <p:cNvSpPr txBox="1"/>
          <p:nvPr/>
        </p:nvSpPr>
        <p:spPr>
          <a:xfrm>
            <a:off x="4738500" y="685100"/>
            <a:ext cx="1991400" cy="615600"/>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PENDAPATAN</a:t>
            </a:r>
            <a:endParaRPr sz="100"/>
          </a:p>
        </p:txBody>
      </p:sp>
      <p:sp>
        <p:nvSpPr>
          <p:cNvPr id="311" name="Google Shape;311;p41"/>
          <p:cNvSpPr txBox="1"/>
          <p:nvPr/>
        </p:nvSpPr>
        <p:spPr>
          <a:xfrm>
            <a:off x="4509205" y="1373131"/>
            <a:ext cx="2405700" cy="1160700"/>
          </a:xfrm>
          <a:prstGeom prst="rect">
            <a:avLst/>
          </a:prstGeom>
          <a:noFill/>
          <a:ln>
            <a:noFill/>
          </a:ln>
        </p:spPr>
        <p:txBody>
          <a:bodyPr spcFirstLastPara="1" wrap="square" lIns="0" tIns="0" rIns="0" bIns="0" anchor="t" anchorCtr="0">
            <a:spAutoFit/>
          </a:bodyPr>
          <a:lstStyle/>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GAJI PEKERJAAN</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PELABURAN</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ELAUN (SPK, SCP)</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PERNIAGAAN </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PENCEN TUA</a:t>
            </a:r>
            <a:endParaRPr sz="1000" b="1">
              <a:solidFill>
                <a:srgbClr val="2C341F"/>
              </a:solidFill>
              <a:latin typeface="Montserrat"/>
              <a:ea typeface="Montserrat"/>
              <a:cs typeface="Montserrat"/>
              <a:sym typeface="Montserrat"/>
            </a:endParaRPr>
          </a:p>
        </p:txBody>
      </p:sp>
      <p:sp>
        <p:nvSpPr>
          <p:cNvPr id="312" name="Google Shape;312;p41"/>
          <p:cNvSpPr txBox="1"/>
          <p:nvPr/>
        </p:nvSpPr>
        <p:spPr>
          <a:xfrm>
            <a:off x="6921250" y="685100"/>
            <a:ext cx="2222700" cy="615600"/>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PERBELANJAAN</a:t>
            </a:r>
            <a:endParaRPr sz="100"/>
          </a:p>
        </p:txBody>
      </p:sp>
      <p:sp>
        <p:nvSpPr>
          <p:cNvPr id="313" name="Google Shape;313;p41"/>
          <p:cNvSpPr txBox="1"/>
          <p:nvPr/>
        </p:nvSpPr>
        <p:spPr>
          <a:xfrm>
            <a:off x="6612705" y="1373131"/>
            <a:ext cx="2405700" cy="3287700"/>
          </a:xfrm>
          <a:prstGeom prst="rect">
            <a:avLst/>
          </a:prstGeom>
          <a:noFill/>
          <a:ln>
            <a:noFill/>
          </a:ln>
        </p:spPr>
        <p:txBody>
          <a:bodyPr spcFirstLastPara="1" wrap="square" lIns="0" tIns="0" rIns="0" bIns="0" anchor="t" anchorCtr="0">
            <a:spAutoFit/>
          </a:bodyPr>
          <a:lstStyle/>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2C341F"/>
                </a:solidFill>
                <a:latin typeface="Montserrat"/>
                <a:ea typeface="Montserrat"/>
                <a:cs typeface="Montserrat"/>
                <a:sym typeface="Montserrat"/>
              </a:rPr>
              <a:t>SIMPANAN BULANAN</a:t>
            </a:r>
            <a:endParaRPr sz="1200" b="1">
              <a:solidFill>
                <a:srgbClr val="2C341F"/>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PINJAMAN BULANAN</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BARANGAN RUNCIT &amp; UTILITI</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BIL TELEFON</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IBU BAPA / KELUARGA</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YURAN PENDIDIKAN</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PENGANGKUTAN</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LANGGANAN (JIM, NETFLIX, DLL)</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PERIBADI/SENIKMAT</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PREMIUM INSURANS</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PERBELANJAAN LAIN (PEMBANTU, DATA TELEFON, DLL)</a:t>
            </a:r>
            <a:endParaRPr sz="900" b="1">
              <a:solidFill>
                <a:srgbClr val="2C341F"/>
              </a:solidFill>
              <a:latin typeface="Montserrat"/>
              <a:ea typeface="Montserrat"/>
              <a:cs typeface="Montserrat"/>
              <a:sym typeface="Montserra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1"/>
                                        </p:tgtEl>
                                        <p:attrNameLst>
                                          <p:attrName>style.visibility</p:attrName>
                                        </p:attrNameLst>
                                      </p:cBhvr>
                                      <p:to>
                                        <p:strVal val="visible"/>
                                      </p:to>
                                    </p:set>
                                    <p:animEffect transition="in" filter="fade">
                                      <p:cBhvr>
                                        <p:cTn id="16" dur="1000"/>
                                        <p:tgtEl>
                                          <p:spTgt spid="3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p:nvPr/>
        </p:nvSpPr>
        <p:spPr>
          <a:xfrm>
            <a:off x="-31875" y="-127450"/>
            <a:ext cx="9186600" cy="13557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19" name="Google Shape;319;p42"/>
          <p:cNvSpPr/>
          <p:nvPr/>
        </p:nvSpPr>
        <p:spPr>
          <a:xfrm>
            <a:off x="-31875" y="-127450"/>
            <a:ext cx="9186603" cy="809281"/>
          </a:xfrm>
          <a:custGeom>
            <a:avLst/>
            <a:gdLst/>
            <a:ahLst/>
            <a:cxnLst/>
            <a:rect l="l" t="t" r="r" b="b"/>
            <a:pathLst>
              <a:path w="8447451" h="2814889" extrusionOk="0">
                <a:moveTo>
                  <a:pt x="0" y="0"/>
                </a:moveTo>
                <a:lnTo>
                  <a:pt x="8447451" y="0"/>
                </a:lnTo>
                <a:lnTo>
                  <a:pt x="8447451" y="2814888"/>
                </a:lnTo>
                <a:lnTo>
                  <a:pt x="0" y="2814888"/>
                </a:lnTo>
                <a:lnTo>
                  <a:pt x="0" y="0"/>
                </a:lnTo>
                <a:close/>
              </a:path>
            </a:pathLst>
          </a:custGeom>
          <a:blipFill rotWithShape="1">
            <a:blip r:embed="rId3">
              <a:alphaModFix/>
            </a:blip>
            <a:stretch>
              <a:fillRect t="-62536" b="-62527"/>
            </a:stretch>
          </a:blipFill>
          <a:ln>
            <a:noFill/>
          </a:ln>
        </p:spPr>
      </p:sp>
      <p:sp>
        <p:nvSpPr>
          <p:cNvPr id="320" name="Google Shape;320;p42"/>
          <p:cNvSpPr txBox="1"/>
          <p:nvPr/>
        </p:nvSpPr>
        <p:spPr>
          <a:xfrm>
            <a:off x="229300" y="675325"/>
            <a:ext cx="1788600" cy="615600"/>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ASET</a:t>
            </a:r>
            <a:endParaRPr sz="100"/>
          </a:p>
        </p:txBody>
      </p:sp>
      <p:sp>
        <p:nvSpPr>
          <p:cNvPr id="321" name="Google Shape;321;p42"/>
          <p:cNvSpPr txBox="1"/>
          <p:nvPr/>
        </p:nvSpPr>
        <p:spPr>
          <a:xfrm>
            <a:off x="5" y="1363350"/>
            <a:ext cx="2405700" cy="1640700"/>
          </a:xfrm>
          <a:prstGeom prst="rect">
            <a:avLst/>
          </a:prstGeom>
          <a:noFill/>
          <a:ln>
            <a:noFill/>
          </a:ln>
        </p:spPr>
        <p:txBody>
          <a:bodyPr spcFirstLastPara="1" wrap="square" lIns="0" tIns="0" rIns="0" bIns="0" anchor="t" anchorCtr="0">
            <a:spAutoFit/>
          </a:bodyPr>
          <a:lstStyle/>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RUMAH</a:t>
            </a:r>
            <a:endParaRPr sz="13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TANAH</a:t>
            </a:r>
            <a:endParaRPr sz="10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KERETA</a:t>
            </a:r>
            <a:endParaRPr sz="13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BARANG RUMAH</a:t>
            </a:r>
            <a:endParaRPr sz="13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PELABURAN</a:t>
            </a:r>
            <a:endParaRPr sz="13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TAP + SCP / SPK</a:t>
            </a:r>
            <a:endParaRPr sz="1300" b="1">
              <a:solidFill>
                <a:srgbClr val="2C341F"/>
              </a:solidFill>
              <a:latin typeface="Montserrat"/>
              <a:ea typeface="Montserrat"/>
              <a:cs typeface="Montserrat"/>
              <a:sym typeface="Montserrat"/>
            </a:endParaRPr>
          </a:p>
          <a:p>
            <a:pPr marL="457200" marR="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WANG SIMPANAN</a:t>
            </a:r>
            <a:endParaRPr sz="1300" b="1" i="0" u="none" strike="noStrike" cap="none">
              <a:solidFill>
                <a:srgbClr val="2C341F"/>
              </a:solidFill>
              <a:latin typeface="Montserrat"/>
              <a:ea typeface="Montserrat"/>
              <a:cs typeface="Montserrat"/>
              <a:sym typeface="Montserrat"/>
            </a:endParaRPr>
          </a:p>
        </p:txBody>
      </p:sp>
      <p:sp>
        <p:nvSpPr>
          <p:cNvPr id="322" name="Google Shape;322;p42"/>
          <p:cNvSpPr txBox="1"/>
          <p:nvPr/>
        </p:nvSpPr>
        <p:spPr>
          <a:xfrm>
            <a:off x="2412050" y="675325"/>
            <a:ext cx="1788600" cy="615600"/>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LIABILITI</a:t>
            </a:r>
            <a:endParaRPr sz="100"/>
          </a:p>
        </p:txBody>
      </p:sp>
      <p:sp>
        <p:nvSpPr>
          <p:cNvPr id="323" name="Google Shape;323;p42"/>
          <p:cNvSpPr txBox="1"/>
          <p:nvPr/>
        </p:nvSpPr>
        <p:spPr>
          <a:xfrm>
            <a:off x="2103505" y="1363350"/>
            <a:ext cx="2405700" cy="2361300"/>
          </a:xfrm>
          <a:prstGeom prst="rect">
            <a:avLst/>
          </a:prstGeom>
          <a:noFill/>
          <a:ln>
            <a:noFill/>
          </a:ln>
        </p:spPr>
        <p:txBody>
          <a:bodyPr spcFirstLastPara="1" wrap="square" lIns="0" tIns="0" rIns="0" bIns="0" anchor="t" anchorCtr="0">
            <a:spAutoFit/>
          </a:bodyPr>
          <a:lstStyle/>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HUTANG RUMAH</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HUTANG KERETA</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HUTANG HOUSE</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HUTANG PEMBAHARUAN RUMAH</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PINJAMAN PERIBADI</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KAD KREDIT</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HUTANG PINJAMAN LAIN  </a:t>
            </a:r>
            <a:endParaRPr sz="1000" b="1">
              <a:solidFill>
                <a:srgbClr val="2C341F"/>
              </a:solidFill>
              <a:latin typeface="Montserrat"/>
              <a:ea typeface="Montserrat"/>
              <a:cs typeface="Montserrat"/>
              <a:sym typeface="Montserrat"/>
            </a:endParaRPr>
          </a:p>
        </p:txBody>
      </p:sp>
      <p:sp>
        <p:nvSpPr>
          <p:cNvPr id="324" name="Google Shape;324;p42"/>
          <p:cNvSpPr txBox="1"/>
          <p:nvPr/>
        </p:nvSpPr>
        <p:spPr>
          <a:xfrm>
            <a:off x="4738500" y="685100"/>
            <a:ext cx="1991400" cy="615600"/>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PENDAPATAN</a:t>
            </a:r>
            <a:endParaRPr sz="100"/>
          </a:p>
        </p:txBody>
      </p:sp>
      <p:sp>
        <p:nvSpPr>
          <p:cNvPr id="325" name="Google Shape;325;p42"/>
          <p:cNvSpPr txBox="1"/>
          <p:nvPr/>
        </p:nvSpPr>
        <p:spPr>
          <a:xfrm>
            <a:off x="4509205" y="1373131"/>
            <a:ext cx="2405700" cy="1160700"/>
          </a:xfrm>
          <a:prstGeom prst="rect">
            <a:avLst/>
          </a:prstGeom>
          <a:noFill/>
          <a:ln>
            <a:noFill/>
          </a:ln>
        </p:spPr>
        <p:txBody>
          <a:bodyPr spcFirstLastPara="1" wrap="square" lIns="0" tIns="0" rIns="0" bIns="0" anchor="t" anchorCtr="0">
            <a:spAutoFit/>
          </a:bodyPr>
          <a:lstStyle/>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GAJI PEKERJAAN</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PELABURAN</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ELAUN (SPK, SCP)</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PERNIAGAAN </a:t>
            </a:r>
            <a:endParaRPr sz="1300" b="1">
              <a:solidFill>
                <a:srgbClr val="2C341F"/>
              </a:solidFill>
              <a:latin typeface="Montserrat"/>
              <a:ea typeface="Montserrat"/>
              <a:cs typeface="Montserrat"/>
              <a:sym typeface="Montserrat"/>
            </a:endParaRPr>
          </a:p>
          <a:p>
            <a:pPr marL="457200" lvl="0" indent="-311150" algn="l" rtl="0">
              <a:lnSpc>
                <a:spcPct val="120000"/>
              </a:lnSpc>
              <a:spcBef>
                <a:spcPts val="0"/>
              </a:spcBef>
              <a:spcAft>
                <a:spcPts val="0"/>
              </a:spcAft>
              <a:buClr>
                <a:srgbClr val="2C341F"/>
              </a:buClr>
              <a:buSzPts val="1300"/>
              <a:buFont typeface="Montserrat"/>
              <a:buChar char="●"/>
            </a:pPr>
            <a:r>
              <a:rPr lang="en" sz="1300" b="1">
                <a:solidFill>
                  <a:srgbClr val="2C341F"/>
                </a:solidFill>
                <a:latin typeface="Montserrat"/>
                <a:ea typeface="Montserrat"/>
                <a:cs typeface="Montserrat"/>
                <a:sym typeface="Montserrat"/>
              </a:rPr>
              <a:t>PENCEN TUA</a:t>
            </a:r>
            <a:endParaRPr sz="1000" b="1">
              <a:solidFill>
                <a:srgbClr val="2C341F"/>
              </a:solidFill>
              <a:latin typeface="Montserrat"/>
              <a:ea typeface="Montserrat"/>
              <a:cs typeface="Montserrat"/>
              <a:sym typeface="Montserrat"/>
            </a:endParaRPr>
          </a:p>
        </p:txBody>
      </p:sp>
      <p:sp>
        <p:nvSpPr>
          <p:cNvPr id="326" name="Google Shape;326;p42"/>
          <p:cNvSpPr txBox="1"/>
          <p:nvPr/>
        </p:nvSpPr>
        <p:spPr>
          <a:xfrm>
            <a:off x="6921250" y="685100"/>
            <a:ext cx="2222700" cy="615600"/>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 sz="4000">
                <a:solidFill>
                  <a:srgbClr val="FFFFFF"/>
                </a:solidFill>
                <a:latin typeface="League Gothic"/>
                <a:ea typeface="League Gothic"/>
                <a:cs typeface="League Gothic"/>
                <a:sym typeface="League Gothic"/>
              </a:rPr>
              <a:t>PERBELANJAAN</a:t>
            </a:r>
            <a:endParaRPr sz="100"/>
          </a:p>
        </p:txBody>
      </p:sp>
      <p:sp>
        <p:nvSpPr>
          <p:cNvPr id="327" name="Google Shape;327;p42"/>
          <p:cNvSpPr txBox="1"/>
          <p:nvPr/>
        </p:nvSpPr>
        <p:spPr>
          <a:xfrm>
            <a:off x="6612705" y="1373131"/>
            <a:ext cx="2405700" cy="3287700"/>
          </a:xfrm>
          <a:prstGeom prst="rect">
            <a:avLst/>
          </a:prstGeom>
          <a:noFill/>
          <a:ln>
            <a:noFill/>
          </a:ln>
        </p:spPr>
        <p:txBody>
          <a:bodyPr spcFirstLastPara="1" wrap="square" lIns="0" tIns="0" rIns="0" bIns="0" anchor="t" anchorCtr="0">
            <a:spAutoFit/>
          </a:bodyPr>
          <a:lstStyle/>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2C341F"/>
                </a:solidFill>
                <a:latin typeface="Montserrat"/>
                <a:ea typeface="Montserrat"/>
                <a:cs typeface="Montserrat"/>
                <a:sym typeface="Montserrat"/>
              </a:rPr>
              <a:t>SIMPANAN BULANAN</a:t>
            </a:r>
            <a:endParaRPr sz="1200" b="1">
              <a:solidFill>
                <a:srgbClr val="2C341F"/>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PINJAMAN BULANAN</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BARANGAN RUNCIT &amp; UTILITI</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BIL TELEFON</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IBU BAPA / KELUARGA</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YURAN PENDIDIKAN</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PENGANGKUTAN</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LANGGANAN (JIM, NETFLIX, DLL)</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PERIBADI/SENIKMAT</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PREMIUM INSURANS</a:t>
            </a:r>
            <a:endParaRPr sz="1200" b="1">
              <a:solidFill>
                <a:srgbClr val="374151"/>
              </a:solidFill>
              <a:latin typeface="Montserrat"/>
              <a:ea typeface="Montserrat"/>
              <a:cs typeface="Montserrat"/>
              <a:sym typeface="Montserrat"/>
            </a:endParaRPr>
          </a:p>
          <a:p>
            <a:pPr marL="457200" lvl="0" indent="-304800" algn="l" rtl="0">
              <a:lnSpc>
                <a:spcPct val="120000"/>
              </a:lnSpc>
              <a:spcBef>
                <a:spcPts val="0"/>
              </a:spcBef>
              <a:spcAft>
                <a:spcPts val="0"/>
              </a:spcAft>
              <a:buClr>
                <a:srgbClr val="2C341F"/>
              </a:buClr>
              <a:buSzPts val="1200"/>
              <a:buFont typeface="Montserrat"/>
              <a:buChar char="●"/>
            </a:pPr>
            <a:r>
              <a:rPr lang="en" sz="1200" b="1">
                <a:solidFill>
                  <a:srgbClr val="374151"/>
                </a:solidFill>
                <a:latin typeface="Montserrat"/>
                <a:ea typeface="Montserrat"/>
                <a:cs typeface="Montserrat"/>
                <a:sym typeface="Montserrat"/>
              </a:rPr>
              <a:t>PERBELANJAAN LAIN (PEMBANTU, DATA TELEFON, DLL)</a:t>
            </a:r>
            <a:endParaRPr sz="900" b="1">
              <a:solidFill>
                <a:srgbClr val="2C341F"/>
              </a:solidFill>
              <a:latin typeface="Montserrat"/>
              <a:ea typeface="Montserrat"/>
              <a:cs typeface="Montserrat"/>
              <a:sym typeface="Montserrat"/>
            </a:endParaRPr>
          </a:p>
        </p:txBody>
      </p:sp>
      <p:sp>
        <p:nvSpPr>
          <p:cNvPr id="328" name="Google Shape;328;p42"/>
          <p:cNvSpPr/>
          <p:nvPr/>
        </p:nvSpPr>
        <p:spPr>
          <a:xfrm>
            <a:off x="0" y="3992125"/>
            <a:ext cx="4509300" cy="1160700"/>
          </a:xfrm>
          <a:prstGeom prst="rect">
            <a:avLst/>
          </a:prstGeom>
          <a:solidFill>
            <a:srgbClr val="FF0000"/>
          </a:solidFill>
          <a:ln w="9525" cap="flat" cmpd="sng">
            <a:solidFill>
              <a:srgbClr val="85200C"/>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29" name="Google Shape;329;p42"/>
          <p:cNvSpPr/>
          <p:nvPr/>
        </p:nvSpPr>
        <p:spPr>
          <a:xfrm>
            <a:off x="4645425" y="3992125"/>
            <a:ext cx="4509300" cy="1160700"/>
          </a:xfrm>
          <a:prstGeom prst="rect">
            <a:avLst/>
          </a:prstGeom>
          <a:solidFill>
            <a:srgbClr val="FF0000"/>
          </a:solidFill>
          <a:ln w="9525" cap="flat" cmpd="sng">
            <a:solidFill>
              <a:srgbClr val="85200C"/>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0" name="Google Shape;330;p42"/>
          <p:cNvSpPr txBox="1"/>
          <p:nvPr/>
        </p:nvSpPr>
        <p:spPr>
          <a:xfrm>
            <a:off x="1060025" y="4091425"/>
            <a:ext cx="2661900" cy="569400"/>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 sz="3700">
                <a:solidFill>
                  <a:srgbClr val="FFFFFF"/>
                </a:solidFill>
                <a:latin typeface="League Gothic"/>
                <a:ea typeface="League Gothic"/>
                <a:cs typeface="League Gothic"/>
                <a:sym typeface="League Gothic"/>
              </a:rPr>
              <a:t>ASET - LIABILITI =</a:t>
            </a:r>
            <a:endParaRPr sz="100"/>
          </a:p>
        </p:txBody>
      </p:sp>
      <p:sp>
        <p:nvSpPr>
          <p:cNvPr id="331" name="Google Shape;331;p42"/>
          <p:cNvSpPr txBox="1"/>
          <p:nvPr/>
        </p:nvSpPr>
        <p:spPr>
          <a:xfrm>
            <a:off x="4960725" y="4050625"/>
            <a:ext cx="4183500" cy="569400"/>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 sz="3700">
                <a:solidFill>
                  <a:srgbClr val="FFFFFF"/>
                </a:solidFill>
                <a:latin typeface="League Gothic"/>
                <a:ea typeface="League Gothic"/>
                <a:cs typeface="League Gothic"/>
                <a:sym typeface="League Gothic"/>
              </a:rPr>
              <a:t>PENDAPATAN - PERBELANJAAN </a:t>
            </a:r>
            <a:endParaRPr sz="100"/>
          </a:p>
        </p:txBody>
      </p:sp>
      <p:sp>
        <p:nvSpPr>
          <p:cNvPr id="332" name="Google Shape;332;p42"/>
          <p:cNvSpPr txBox="1"/>
          <p:nvPr/>
        </p:nvSpPr>
        <p:spPr>
          <a:xfrm>
            <a:off x="1141250" y="4574100"/>
            <a:ext cx="2661900" cy="569400"/>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 sz="3700">
                <a:solidFill>
                  <a:srgbClr val="FFFFFF"/>
                </a:solidFill>
                <a:latin typeface="League Gothic"/>
                <a:ea typeface="League Gothic"/>
                <a:cs typeface="League Gothic"/>
                <a:sym typeface="League Gothic"/>
              </a:rPr>
              <a:t>TINGGI / RENDAH</a:t>
            </a:r>
            <a:endParaRPr sz="100"/>
          </a:p>
        </p:txBody>
      </p:sp>
      <p:sp>
        <p:nvSpPr>
          <p:cNvPr id="333" name="Google Shape;333;p42"/>
          <p:cNvSpPr txBox="1"/>
          <p:nvPr/>
        </p:nvSpPr>
        <p:spPr>
          <a:xfrm>
            <a:off x="5631275" y="4465500"/>
            <a:ext cx="3000000" cy="754200"/>
          </a:xfrm>
          <a:prstGeom prst="rect">
            <a:avLst/>
          </a:prstGeom>
          <a:noFill/>
          <a:ln>
            <a:noFill/>
          </a:ln>
        </p:spPr>
        <p:txBody>
          <a:bodyPr spcFirstLastPara="1" wrap="square" lIns="91425" tIns="91425" rIns="91425" bIns="91425" anchor="t" anchorCtr="0">
            <a:spAutoFit/>
          </a:bodyPr>
          <a:lstStyle/>
          <a:p>
            <a:pPr marL="0" lvl="0" indent="0" algn="l" rtl="0">
              <a:lnSpc>
                <a:spcPct val="110005"/>
              </a:lnSpc>
              <a:spcBef>
                <a:spcPts val="0"/>
              </a:spcBef>
              <a:spcAft>
                <a:spcPts val="0"/>
              </a:spcAft>
              <a:buNone/>
            </a:pPr>
            <a:r>
              <a:rPr lang="en" sz="3700">
                <a:solidFill>
                  <a:schemeClr val="lt1"/>
                </a:solidFill>
                <a:latin typeface="League Gothic"/>
                <a:ea typeface="League Gothic"/>
                <a:cs typeface="League Gothic"/>
                <a:sym typeface="League Gothic"/>
              </a:rPr>
              <a:t>= LEBIH / KURANG</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p:cNvSpPr/>
          <p:nvPr/>
        </p:nvSpPr>
        <p:spPr>
          <a:xfrm>
            <a:off x="3020950" y="2744700"/>
            <a:ext cx="2999100" cy="168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FFC000"/>
              </a:highlight>
              <a:latin typeface="Calibri"/>
              <a:ea typeface="Calibri"/>
              <a:cs typeface="Calibri"/>
              <a:sym typeface="Calibri"/>
            </a:endParaRPr>
          </a:p>
        </p:txBody>
      </p:sp>
      <p:sp>
        <p:nvSpPr>
          <p:cNvPr id="339" name="Google Shape;339;p43"/>
          <p:cNvSpPr/>
          <p:nvPr/>
        </p:nvSpPr>
        <p:spPr>
          <a:xfrm>
            <a:off x="6263100" y="2744700"/>
            <a:ext cx="2556600" cy="168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FFC000"/>
              </a:highlight>
              <a:latin typeface="Calibri"/>
              <a:ea typeface="Calibri"/>
              <a:cs typeface="Calibri"/>
              <a:sym typeface="Calibri"/>
            </a:endParaRPr>
          </a:p>
        </p:txBody>
      </p:sp>
      <p:sp>
        <p:nvSpPr>
          <p:cNvPr id="340" name="Google Shape;340;p43"/>
          <p:cNvSpPr/>
          <p:nvPr/>
        </p:nvSpPr>
        <p:spPr>
          <a:xfrm>
            <a:off x="213050" y="2744700"/>
            <a:ext cx="2556600" cy="168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FFC000"/>
              </a:highlight>
              <a:latin typeface="Calibri"/>
              <a:ea typeface="Calibri"/>
              <a:cs typeface="Calibri"/>
              <a:sym typeface="Calibri"/>
            </a:endParaRPr>
          </a:p>
        </p:txBody>
      </p:sp>
      <p:sp>
        <p:nvSpPr>
          <p:cNvPr id="341" name="Google Shape;341;p43"/>
          <p:cNvSpPr/>
          <p:nvPr/>
        </p:nvSpPr>
        <p:spPr>
          <a:xfrm>
            <a:off x="0" y="-132075"/>
            <a:ext cx="9144000" cy="22242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42" name="Google Shape;342;p43"/>
          <p:cNvSpPr txBox="1"/>
          <p:nvPr/>
        </p:nvSpPr>
        <p:spPr>
          <a:xfrm>
            <a:off x="514350" y="565650"/>
            <a:ext cx="5852400" cy="989758"/>
          </a:xfrm>
          <a:prstGeom prst="rect">
            <a:avLst/>
          </a:prstGeom>
          <a:noFill/>
          <a:ln>
            <a:noFill/>
          </a:ln>
        </p:spPr>
        <p:txBody>
          <a:bodyPr spcFirstLastPara="1" wrap="square" lIns="0" tIns="0" rIns="0" bIns="0" anchor="t" anchorCtr="0">
            <a:spAutoFit/>
          </a:bodyPr>
          <a:lstStyle/>
          <a:p>
            <a:pPr marL="0" marR="0" lvl="0" indent="0" algn="l" rtl="0">
              <a:lnSpc>
                <a:spcPct val="134000"/>
              </a:lnSpc>
              <a:spcBef>
                <a:spcPts val="0"/>
              </a:spcBef>
              <a:spcAft>
                <a:spcPts val="0"/>
              </a:spcAft>
              <a:buNone/>
            </a:pPr>
            <a:r>
              <a:rPr lang="en" sz="2400" dirty="0">
                <a:solidFill>
                  <a:schemeClr val="lt1"/>
                </a:solidFill>
                <a:latin typeface="Montserrat"/>
                <a:ea typeface="Montserrat"/>
                <a:cs typeface="Montserrat"/>
                <a:sym typeface="Montserrat"/>
              </a:rPr>
              <a:t>Pemeriksaan Kesihatan Kewangan Untuk Diri </a:t>
            </a:r>
            <a:r>
              <a:rPr lang="en" sz="2400" dirty="0" smtClean="0">
                <a:solidFill>
                  <a:schemeClr val="lt1"/>
                </a:solidFill>
                <a:latin typeface="Montserrat"/>
                <a:ea typeface="Montserrat"/>
                <a:cs typeface="Montserrat"/>
                <a:sym typeface="Montserrat"/>
              </a:rPr>
              <a:t>Biskita </a:t>
            </a:r>
            <a:r>
              <a:rPr lang="en" sz="2400" dirty="0" smtClean="0">
                <a:solidFill>
                  <a:schemeClr val="lt1"/>
                </a:solidFill>
                <a:latin typeface="Montserrat"/>
                <a:ea typeface="Montserrat"/>
                <a:cs typeface="Montserrat"/>
                <a:sym typeface="Montserrat"/>
              </a:rPr>
              <a:t>Sendiri</a:t>
            </a:r>
            <a:endParaRPr sz="1900">
              <a:solidFill>
                <a:schemeClr val="lt1"/>
              </a:solidFill>
              <a:latin typeface="Montserrat"/>
              <a:ea typeface="Montserrat"/>
              <a:cs typeface="Montserrat"/>
              <a:sym typeface="Montserrat"/>
            </a:endParaRPr>
          </a:p>
        </p:txBody>
      </p:sp>
      <p:sp>
        <p:nvSpPr>
          <p:cNvPr id="343" name="Google Shape;343;p43"/>
          <p:cNvSpPr txBox="1"/>
          <p:nvPr/>
        </p:nvSpPr>
        <p:spPr>
          <a:xfrm>
            <a:off x="131750" y="2809875"/>
            <a:ext cx="2719200" cy="1733400"/>
          </a:xfrm>
          <a:prstGeom prst="rect">
            <a:avLst/>
          </a:prstGeom>
          <a:noFill/>
          <a:ln>
            <a:noFill/>
          </a:ln>
        </p:spPr>
        <p:txBody>
          <a:bodyPr spcFirstLastPara="1" wrap="square" lIns="0" tIns="0" rIns="0" bIns="0" anchor="t" anchorCtr="0">
            <a:spAutoFit/>
          </a:bodyPr>
          <a:lstStyle/>
          <a:p>
            <a:pPr marL="0" marR="0" lvl="0" indent="0" algn="ctr" rtl="0">
              <a:lnSpc>
                <a:spcPct val="120022"/>
              </a:lnSpc>
              <a:spcBef>
                <a:spcPts val="0"/>
              </a:spcBef>
              <a:spcAft>
                <a:spcPts val="0"/>
              </a:spcAft>
              <a:buNone/>
            </a:pPr>
            <a:r>
              <a:rPr lang="en" sz="1500" b="1" i="0" u="sng" strike="noStrike" cap="none">
                <a:solidFill>
                  <a:srgbClr val="FF1616"/>
                </a:solidFill>
                <a:latin typeface="Montserrat"/>
                <a:ea typeface="Montserrat"/>
                <a:cs typeface="Montserrat"/>
                <a:sym typeface="Montserrat"/>
              </a:rPr>
              <a:t>SAVINGS RATIO</a:t>
            </a:r>
            <a:endParaRPr sz="1500" b="1" i="0" u="sng" strike="noStrike" cap="none">
              <a:solidFill>
                <a:srgbClr val="FF1616"/>
              </a:solidFill>
              <a:latin typeface="Montserrat"/>
              <a:ea typeface="Montserrat"/>
              <a:cs typeface="Montserrat"/>
              <a:sym typeface="Montserrat"/>
            </a:endParaRPr>
          </a:p>
          <a:p>
            <a:pPr marL="0" marR="0" lvl="0" indent="0" algn="ctr" rtl="0">
              <a:lnSpc>
                <a:spcPct val="120022"/>
              </a:lnSpc>
              <a:spcBef>
                <a:spcPts val="0"/>
              </a:spcBef>
              <a:spcAft>
                <a:spcPts val="0"/>
              </a:spcAft>
              <a:buNone/>
            </a:pPr>
            <a:r>
              <a:rPr lang="en" sz="1300" b="1" u="sng">
                <a:solidFill>
                  <a:srgbClr val="FF1616"/>
                </a:solidFill>
                <a:latin typeface="Montserrat"/>
                <a:ea typeface="Montserrat"/>
                <a:cs typeface="Montserrat"/>
                <a:sym typeface="Montserrat"/>
              </a:rPr>
              <a:t>(RATIO SIMPANAN)</a:t>
            </a:r>
            <a:endParaRPr sz="1300" b="1" u="sng">
              <a:solidFill>
                <a:srgbClr val="FF1616"/>
              </a:solidFill>
              <a:latin typeface="Montserrat"/>
              <a:ea typeface="Montserrat"/>
              <a:cs typeface="Montserrat"/>
              <a:sym typeface="Montserrat"/>
            </a:endParaRPr>
          </a:p>
          <a:p>
            <a:pPr marL="0" marR="0" lvl="0" indent="0" algn="ctr" rtl="0">
              <a:lnSpc>
                <a:spcPct val="120022"/>
              </a:lnSpc>
              <a:spcBef>
                <a:spcPts val="0"/>
              </a:spcBef>
              <a:spcAft>
                <a:spcPts val="0"/>
              </a:spcAft>
              <a:buNone/>
            </a:pPr>
            <a:endParaRPr sz="1300" b="1" i="0" u="sng" strike="noStrike" cap="none">
              <a:solidFill>
                <a:srgbClr val="FF1616"/>
              </a:solidFill>
              <a:latin typeface="Montserrat"/>
              <a:ea typeface="Montserrat"/>
              <a:cs typeface="Montserrat"/>
              <a:sym typeface="Montserrat"/>
            </a:endParaRPr>
          </a:p>
          <a:p>
            <a:pPr marL="0" marR="0" lvl="0" indent="0" algn="ctr" rtl="0">
              <a:lnSpc>
                <a:spcPct val="120022"/>
              </a:lnSpc>
              <a:spcBef>
                <a:spcPts val="0"/>
              </a:spcBef>
              <a:spcAft>
                <a:spcPts val="0"/>
              </a:spcAft>
              <a:buNone/>
            </a:pPr>
            <a:r>
              <a:rPr lang="en" b="1">
                <a:latin typeface="Montserrat"/>
                <a:ea typeface="Montserrat"/>
                <a:cs typeface="Montserrat"/>
                <a:sym typeface="Montserrat"/>
              </a:rPr>
              <a:t>= Bulanan Simpanan </a:t>
            </a:r>
            <a:r>
              <a:rPr lang="en" b="1" i="0" u="none" strike="noStrike" cap="none">
                <a:solidFill>
                  <a:srgbClr val="000000"/>
                </a:solidFill>
                <a:latin typeface="Montserrat"/>
                <a:ea typeface="Montserrat"/>
                <a:cs typeface="Montserrat"/>
                <a:sym typeface="Montserrat"/>
              </a:rPr>
              <a:t>÷  </a:t>
            </a:r>
            <a:r>
              <a:rPr lang="en" b="1">
                <a:latin typeface="Montserrat"/>
                <a:ea typeface="Montserrat"/>
                <a:cs typeface="Montserrat"/>
                <a:sym typeface="Montserrat"/>
              </a:rPr>
              <a:t>Pendapatan Bulanan </a:t>
            </a:r>
            <a:endParaRPr b="1">
              <a:latin typeface="Montserrat"/>
              <a:ea typeface="Montserrat"/>
              <a:cs typeface="Montserrat"/>
              <a:sym typeface="Montserrat"/>
            </a:endParaRPr>
          </a:p>
          <a:p>
            <a:pPr marL="0" marR="0" lvl="0" indent="0" algn="ctr" rtl="0">
              <a:lnSpc>
                <a:spcPct val="120022"/>
              </a:lnSpc>
              <a:spcBef>
                <a:spcPts val="0"/>
              </a:spcBef>
              <a:spcAft>
                <a:spcPts val="0"/>
              </a:spcAft>
              <a:buNone/>
            </a:pPr>
            <a:r>
              <a:rPr lang="en" b="1" i="0" u="none" strike="noStrike" cap="none">
                <a:solidFill>
                  <a:srgbClr val="000000"/>
                </a:solidFill>
                <a:latin typeface="Montserrat"/>
                <a:ea typeface="Montserrat"/>
                <a:cs typeface="Montserrat"/>
                <a:sym typeface="Montserrat"/>
              </a:rPr>
              <a:t>x 100%</a:t>
            </a:r>
            <a:endParaRPr/>
          </a:p>
          <a:p>
            <a:pPr marL="0" marR="0" lvl="0" indent="0" algn="l" rtl="0">
              <a:lnSpc>
                <a:spcPct val="120022"/>
              </a:lnSpc>
              <a:spcBef>
                <a:spcPts val="0"/>
              </a:spcBef>
              <a:spcAft>
                <a:spcPts val="0"/>
              </a:spcAft>
              <a:buNone/>
            </a:pPr>
            <a:endParaRPr sz="1300" b="1" i="0" u="none" strike="noStrike" cap="none">
              <a:solidFill>
                <a:srgbClr val="000000"/>
              </a:solidFill>
              <a:latin typeface="Montserrat"/>
              <a:ea typeface="Montserrat"/>
              <a:cs typeface="Montserrat"/>
              <a:sym typeface="Montserrat"/>
            </a:endParaRPr>
          </a:p>
        </p:txBody>
      </p:sp>
      <p:sp>
        <p:nvSpPr>
          <p:cNvPr id="344" name="Google Shape;344;p43"/>
          <p:cNvSpPr txBox="1"/>
          <p:nvPr/>
        </p:nvSpPr>
        <p:spPr>
          <a:xfrm>
            <a:off x="6181800" y="2832300"/>
            <a:ext cx="2719200" cy="1241100"/>
          </a:xfrm>
          <a:prstGeom prst="rect">
            <a:avLst/>
          </a:prstGeom>
          <a:noFill/>
          <a:ln>
            <a:noFill/>
          </a:ln>
        </p:spPr>
        <p:txBody>
          <a:bodyPr spcFirstLastPara="1" wrap="square" lIns="0" tIns="0" rIns="0" bIns="0" anchor="t" anchorCtr="0">
            <a:spAutoFit/>
          </a:bodyPr>
          <a:lstStyle/>
          <a:p>
            <a:pPr marL="0" marR="0" lvl="0" indent="0" algn="ctr" rtl="0">
              <a:lnSpc>
                <a:spcPct val="120015"/>
              </a:lnSpc>
              <a:spcBef>
                <a:spcPts val="0"/>
              </a:spcBef>
              <a:spcAft>
                <a:spcPts val="0"/>
              </a:spcAft>
              <a:buNone/>
            </a:pPr>
            <a:r>
              <a:rPr lang="en" sz="1500" b="1" i="0" u="sng" strike="noStrike" cap="none">
                <a:solidFill>
                  <a:srgbClr val="FF1616"/>
                </a:solidFill>
                <a:latin typeface="Montserrat"/>
                <a:ea typeface="Montserrat"/>
                <a:cs typeface="Montserrat"/>
                <a:sym typeface="Montserrat"/>
              </a:rPr>
              <a:t>BASIC LIQUIDITY RATIO</a:t>
            </a:r>
            <a:r>
              <a:rPr lang="en" sz="1500" b="1" i="0" u="none" strike="noStrike" cap="none">
                <a:solidFill>
                  <a:srgbClr val="FF1616"/>
                </a:solidFill>
                <a:latin typeface="Montserrat"/>
                <a:ea typeface="Montserrat"/>
                <a:cs typeface="Montserrat"/>
                <a:sym typeface="Montserrat"/>
              </a:rPr>
              <a:t> </a:t>
            </a:r>
            <a:endParaRPr sz="1500" b="1" i="0" u="none" strike="noStrike" cap="none">
              <a:solidFill>
                <a:srgbClr val="FF1616"/>
              </a:solidFill>
              <a:latin typeface="Montserrat"/>
              <a:ea typeface="Montserrat"/>
              <a:cs typeface="Montserrat"/>
              <a:sym typeface="Montserrat"/>
            </a:endParaRPr>
          </a:p>
          <a:p>
            <a:pPr marL="0" marR="0" lvl="0" indent="0" algn="ctr" rtl="0">
              <a:lnSpc>
                <a:spcPct val="120015"/>
              </a:lnSpc>
              <a:spcBef>
                <a:spcPts val="0"/>
              </a:spcBef>
              <a:spcAft>
                <a:spcPts val="0"/>
              </a:spcAft>
              <a:buNone/>
            </a:pPr>
            <a:r>
              <a:rPr lang="en" sz="1300" b="1" u="sng">
                <a:solidFill>
                  <a:srgbClr val="FF1616"/>
                </a:solidFill>
                <a:latin typeface="Montserrat"/>
                <a:ea typeface="Montserrat"/>
                <a:cs typeface="Montserrat"/>
                <a:sym typeface="Montserrat"/>
              </a:rPr>
              <a:t>(RATIO LIKIT ASAS)</a:t>
            </a:r>
            <a:endParaRPr sz="1300" b="1" u="sng">
              <a:solidFill>
                <a:srgbClr val="FF1616"/>
              </a:solidFill>
              <a:latin typeface="Montserrat"/>
              <a:ea typeface="Montserrat"/>
              <a:cs typeface="Montserrat"/>
              <a:sym typeface="Montserrat"/>
            </a:endParaRPr>
          </a:p>
          <a:p>
            <a:pPr marL="0" marR="0" lvl="0" indent="0" algn="ctr" rtl="0">
              <a:lnSpc>
                <a:spcPct val="120015"/>
              </a:lnSpc>
              <a:spcBef>
                <a:spcPts val="0"/>
              </a:spcBef>
              <a:spcAft>
                <a:spcPts val="0"/>
              </a:spcAft>
              <a:buNone/>
            </a:pPr>
            <a:endParaRPr sz="1300" b="1" i="0" u="none" strike="noStrike" cap="none">
              <a:solidFill>
                <a:srgbClr val="FF1616"/>
              </a:solidFill>
              <a:latin typeface="Montserrat"/>
              <a:ea typeface="Montserrat"/>
              <a:cs typeface="Montserrat"/>
              <a:sym typeface="Montserrat"/>
            </a:endParaRPr>
          </a:p>
          <a:p>
            <a:pPr marL="0" marR="0" lvl="0" indent="0" algn="ctr" rtl="0">
              <a:lnSpc>
                <a:spcPct val="120015"/>
              </a:lnSpc>
              <a:spcBef>
                <a:spcPts val="0"/>
              </a:spcBef>
              <a:spcAft>
                <a:spcPts val="0"/>
              </a:spcAft>
              <a:buNone/>
            </a:pPr>
            <a:r>
              <a:rPr lang="en" sz="1300" b="1">
                <a:latin typeface="Montserrat"/>
                <a:ea typeface="Montserrat"/>
                <a:cs typeface="Montserrat"/>
                <a:sym typeface="Montserrat"/>
              </a:rPr>
              <a:t>= Jumlah Simpanan</a:t>
            </a:r>
            <a:r>
              <a:rPr lang="en" sz="1300" b="1" i="0" u="none" strike="noStrike" cap="none">
                <a:solidFill>
                  <a:srgbClr val="000000"/>
                </a:solidFill>
                <a:latin typeface="Montserrat"/>
                <a:ea typeface="Montserrat"/>
                <a:cs typeface="Montserrat"/>
                <a:sym typeface="Montserrat"/>
              </a:rPr>
              <a:t> ÷ </a:t>
            </a:r>
            <a:r>
              <a:rPr lang="en" sz="1300" b="1">
                <a:latin typeface="Montserrat"/>
                <a:ea typeface="Montserrat"/>
                <a:cs typeface="Montserrat"/>
                <a:sym typeface="Montserrat"/>
              </a:rPr>
              <a:t>Perbelanjaan Bulanan</a:t>
            </a:r>
            <a:r>
              <a:rPr lang="en" sz="1300" b="1" i="0" u="none" strike="noStrike" cap="none">
                <a:solidFill>
                  <a:srgbClr val="000000"/>
                </a:solidFill>
                <a:latin typeface="Montserrat"/>
                <a:ea typeface="Montserrat"/>
                <a:cs typeface="Montserrat"/>
                <a:sym typeface="Montserrat"/>
              </a:rPr>
              <a:t> </a:t>
            </a:r>
            <a:endParaRPr sz="1300" b="1" i="0" u="none" strike="noStrike" cap="none">
              <a:solidFill>
                <a:srgbClr val="000000"/>
              </a:solidFill>
              <a:latin typeface="Montserrat"/>
              <a:ea typeface="Montserrat"/>
              <a:cs typeface="Montserrat"/>
              <a:sym typeface="Montserrat"/>
            </a:endParaRPr>
          </a:p>
        </p:txBody>
      </p:sp>
      <p:sp>
        <p:nvSpPr>
          <p:cNvPr id="345" name="Google Shape;345;p43"/>
          <p:cNvSpPr txBox="1"/>
          <p:nvPr/>
        </p:nvSpPr>
        <p:spPr>
          <a:xfrm>
            <a:off x="2936731" y="2832306"/>
            <a:ext cx="3159300" cy="1508100"/>
          </a:xfrm>
          <a:prstGeom prst="rect">
            <a:avLst/>
          </a:prstGeom>
          <a:noFill/>
          <a:ln>
            <a:noFill/>
          </a:ln>
        </p:spPr>
        <p:txBody>
          <a:bodyPr spcFirstLastPara="1" wrap="square" lIns="0" tIns="0" rIns="0" bIns="0" anchor="t" anchorCtr="0">
            <a:spAutoFit/>
          </a:bodyPr>
          <a:lstStyle/>
          <a:p>
            <a:pPr marL="0" marR="0" lvl="0" indent="0" algn="ctr" rtl="0">
              <a:lnSpc>
                <a:spcPct val="119971"/>
              </a:lnSpc>
              <a:spcBef>
                <a:spcPts val="0"/>
              </a:spcBef>
              <a:spcAft>
                <a:spcPts val="0"/>
              </a:spcAft>
              <a:buNone/>
            </a:pPr>
            <a:r>
              <a:rPr lang="en" sz="1500" b="1" i="0" u="sng" strike="noStrike" cap="none">
                <a:solidFill>
                  <a:srgbClr val="FF1616"/>
                </a:solidFill>
                <a:latin typeface="Montserrat"/>
                <a:ea typeface="Montserrat"/>
                <a:cs typeface="Montserrat"/>
                <a:sym typeface="Montserrat"/>
              </a:rPr>
              <a:t>DEBT SERVICE RATIO</a:t>
            </a:r>
            <a:endParaRPr sz="1500" b="1" i="0" u="sng" strike="noStrike" cap="none">
              <a:solidFill>
                <a:srgbClr val="FF1616"/>
              </a:solidFill>
              <a:latin typeface="Montserrat"/>
              <a:ea typeface="Montserrat"/>
              <a:cs typeface="Montserrat"/>
              <a:sym typeface="Montserrat"/>
            </a:endParaRPr>
          </a:p>
          <a:p>
            <a:pPr marL="0" marR="0" lvl="0" indent="0" algn="ctr" rtl="0">
              <a:lnSpc>
                <a:spcPct val="119971"/>
              </a:lnSpc>
              <a:spcBef>
                <a:spcPts val="0"/>
              </a:spcBef>
              <a:spcAft>
                <a:spcPts val="0"/>
              </a:spcAft>
              <a:buNone/>
            </a:pPr>
            <a:r>
              <a:rPr lang="en" sz="1300" b="1" u="sng">
                <a:solidFill>
                  <a:srgbClr val="FF1616"/>
                </a:solidFill>
                <a:latin typeface="Montserrat"/>
                <a:ea typeface="Montserrat"/>
                <a:cs typeface="Montserrat"/>
                <a:sym typeface="Montserrat"/>
              </a:rPr>
              <a:t>(RATIO PERKHIDMATAN HUTANG)</a:t>
            </a:r>
            <a:endParaRPr sz="1300" b="1" u="sng">
              <a:solidFill>
                <a:srgbClr val="FF1616"/>
              </a:solidFill>
              <a:latin typeface="Montserrat"/>
              <a:ea typeface="Montserrat"/>
              <a:cs typeface="Montserrat"/>
              <a:sym typeface="Montserrat"/>
            </a:endParaRPr>
          </a:p>
          <a:p>
            <a:pPr marL="0" marR="0" lvl="0" indent="0" algn="ctr" rtl="0">
              <a:lnSpc>
                <a:spcPct val="119971"/>
              </a:lnSpc>
              <a:spcBef>
                <a:spcPts val="0"/>
              </a:spcBef>
              <a:spcAft>
                <a:spcPts val="0"/>
              </a:spcAft>
              <a:buNone/>
            </a:pPr>
            <a:endParaRPr sz="1400" b="1" i="0" u="sng" strike="noStrike" cap="none">
              <a:solidFill>
                <a:srgbClr val="FF1616"/>
              </a:solidFill>
              <a:latin typeface="Montserrat"/>
              <a:ea typeface="Montserrat"/>
              <a:cs typeface="Montserrat"/>
              <a:sym typeface="Montserrat"/>
            </a:endParaRPr>
          </a:p>
          <a:p>
            <a:pPr marL="0" marR="0" lvl="0" indent="0" algn="ctr" rtl="0">
              <a:lnSpc>
                <a:spcPct val="119971"/>
              </a:lnSpc>
              <a:spcBef>
                <a:spcPts val="0"/>
              </a:spcBef>
              <a:spcAft>
                <a:spcPts val="0"/>
              </a:spcAft>
              <a:buNone/>
            </a:pPr>
            <a:r>
              <a:rPr lang="en" b="1" i="0" u="none" strike="noStrike" cap="none">
                <a:solidFill>
                  <a:srgbClr val="000000"/>
                </a:solidFill>
                <a:latin typeface="Montserrat"/>
                <a:ea typeface="Montserrat"/>
                <a:cs typeface="Montserrat"/>
                <a:sym typeface="Montserrat"/>
              </a:rPr>
              <a:t>= Jumlah </a:t>
            </a:r>
            <a:r>
              <a:rPr lang="en" b="1">
                <a:latin typeface="Montserrat"/>
                <a:ea typeface="Montserrat"/>
                <a:cs typeface="Montserrat"/>
                <a:sym typeface="Montserrat"/>
              </a:rPr>
              <a:t>Bayaran Bulanan </a:t>
            </a:r>
            <a:r>
              <a:rPr lang="en" b="1" i="0" u="none" strike="noStrike" cap="none">
                <a:solidFill>
                  <a:srgbClr val="000000"/>
                </a:solidFill>
                <a:latin typeface="Montserrat"/>
                <a:ea typeface="Montserrat"/>
                <a:cs typeface="Montserrat"/>
                <a:sym typeface="Montserrat"/>
              </a:rPr>
              <a:t>÷  </a:t>
            </a:r>
            <a:endParaRPr/>
          </a:p>
          <a:p>
            <a:pPr marL="0" marR="0" lvl="0" indent="0" algn="ctr" rtl="0">
              <a:lnSpc>
                <a:spcPct val="119971"/>
              </a:lnSpc>
              <a:spcBef>
                <a:spcPts val="0"/>
              </a:spcBef>
              <a:spcAft>
                <a:spcPts val="0"/>
              </a:spcAft>
              <a:buNone/>
            </a:pPr>
            <a:r>
              <a:rPr lang="en" b="1">
                <a:latin typeface="Montserrat"/>
                <a:ea typeface="Montserrat"/>
                <a:cs typeface="Montserrat"/>
                <a:sym typeface="Montserrat"/>
              </a:rPr>
              <a:t>Pendapatan Bulanan</a:t>
            </a:r>
            <a:endParaRPr/>
          </a:p>
          <a:p>
            <a:pPr marL="0" marR="0" lvl="0" indent="0" algn="ctr" rtl="0">
              <a:lnSpc>
                <a:spcPct val="119971"/>
              </a:lnSpc>
              <a:spcBef>
                <a:spcPts val="0"/>
              </a:spcBef>
              <a:spcAft>
                <a:spcPts val="0"/>
              </a:spcAft>
              <a:buNone/>
            </a:pPr>
            <a:endParaRPr sz="1400" b="1" i="0" u="none" strike="noStrike" cap="none">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4"/>
          <p:cNvSpPr/>
          <p:nvPr/>
        </p:nvSpPr>
        <p:spPr>
          <a:xfrm>
            <a:off x="3020950" y="2744700"/>
            <a:ext cx="2999100" cy="168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FFC000"/>
              </a:highlight>
              <a:latin typeface="Calibri"/>
              <a:ea typeface="Calibri"/>
              <a:cs typeface="Calibri"/>
              <a:sym typeface="Calibri"/>
            </a:endParaRPr>
          </a:p>
        </p:txBody>
      </p:sp>
      <p:sp>
        <p:nvSpPr>
          <p:cNvPr id="351" name="Google Shape;351;p44"/>
          <p:cNvSpPr/>
          <p:nvPr/>
        </p:nvSpPr>
        <p:spPr>
          <a:xfrm>
            <a:off x="6263100" y="2744700"/>
            <a:ext cx="2556600" cy="168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FFC000"/>
              </a:highlight>
              <a:latin typeface="Calibri"/>
              <a:ea typeface="Calibri"/>
              <a:cs typeface="Calibri"/>
              <a:sym typeface="Calibri"/>
            </a:endParaRPr>
          </a:p>
        </p:txBody>
      </p:sp>
      <p:sp>
        <p:nvSpPr>
          <p:cNvPr id="352" name="Google Shape;352;p44"/>
          <p:cNvSpPr/>
          <p:nvPr/>
        </p:nvSpPr>
        <p:spPr>
          <a:xfrm>
            <a:off x="213050" y="2744700"/>
            <a:ext cx="2556600" cy="168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FFC000"/>
              </a:highlight>
              <a:latin typeface="Calibri"/>
              <a:ea typeface="Calibri"/>
              <a:cs typeface="Calibri"/>
              <a:sym typeface="Calibri"/>
            </a:endParaRPr>
          </a:p>
        </p:txBody>
      </p:sp>
      <p:sp>
        <p:nvSpPr>
          <p:cNvPr id="353" name="Google Shape;353;p44"/>
          <p:cNvSpPr/>
          <p:nvPr/>
        </p:nvSpPr>
        <p:spPr>
          <a:xfrm>
            <a:off x="0" y="-132075"/>
            <a:ext cx="9144000" cy="22242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4" name="Google Shape;354;p44"/>
          <p:cNvSpPr txBox="1"/>
          <p:nvPr/>
        </p:nvSpPr>
        <p:spPr>
          <a:xfrm>
            <a:off x="514350" y="565650"/>
            <a:ext cx="5852400" cy="989758"/>
          </a:xfrm>
          <a:prstGeom prst="rect">
            <a:avLst/>
          </a:prstGeom>
          <a:noFill/>
          <a:ln>
            <a:noFill/>
          </a:ln>
        </p:spPr>
        <p:txBody>
          <a:bodyPr spcFirstLastPara="1" wrap="square" lIns="0" tIns="0" rIns="0" bIns="0" anchor="t" anchorCtr="0">
            <a:spAutoFit/>
          </a:bodyPr>
          <a:lstStyle/>
          <a:p>
            <a:pPr marL="0" marR="0" lvl="0" indent="0" algn="l" rtl="0">
              <a:lnSpc>
                <a:spcPct val="134000"/>
              </a:lnSpc>
              <a:spcBef>
                <a:spcPts val="0"/>
              </a:spcBef>
              <a:spcAft>
                <a:spcPts val="0"/>
              </a:spcAft>
              <a:buNone/>
            </a:pPr>
            <a:r>
              <a:rPr lang="en" sz="2400" dirty="0">
                <a:solidFill>
                  <a:schemeClr val="lt1"/>
                </a:solidFill>
                <a:latin typeface="Montserrat"/>
                <a:ea typeface="Montserrat"/>
                <a:cs typeface="Montserrat"/>
                <a:sym typeface="Montserrat"/>
              </a:rPr>
              <a:t>Pemeriksaan Kesihatan Kewangan Untuk Diri </a:t>
            </a:r>
            <a:r>
              <a:rPr lang="en" sz="2400" dirty="0" smtClean="0">
                <a:solidFill>
                  <a:schemeClr val="lt1"/>
                </a:solidFill>
                <a:latin typeface="Montserrat"/>
                <a:ea typeface="Montserrat"/>
                <a:cs typeface="Montserrat"/>
                <a:sym typeface="Montserrat"/>
              </a:rPr>
              <a:t>Biskita Sendiri</a:t>
            </a:r>
            <a:endParaRPr sz="1900">
              <a:solidFill>
                <a:schemeClr val="lt1"/>
              </a:solidFill>
              <a:latin typeface="Montserrat"/>
              <a:ea typeface="Montserrat"/>
              <a:cs typeface="Montserrat"/>
              <a:sym typeface="Montserrat"/>
            </a:endParaRPr>
          </a:p>
        </p:txBody>
      </p:sp>
      <p:sp>
        <p:nvSpPr>
          <p:cNvPr id="355" name="Google Shape;355;p44"/>
          <p:cNvSpPr txBox="1"/>
          <p:nvPr/>
        </p:nvSpPr>
        <p:spPr>
          <a:xfrm>
            <a:off x="131750" y="2809875"/>
            <a:ext cx="2719200" cy="1733400"/>
          </a:xfrm>
          <a:prstGeom prst="rect">
            <a:avLst/>
          </a:prstGeom>
          <a:noFill/>
          <a:ln>
            <a:noFill/>
          </a:ln>
        </p:spPr>
        <p:txBody>
          <a:bodyPr spcFirstLastPara="1" wrap="square" lIns="0" tIns="0" rIns="0" bIns="0" anchor="t" anchorCtr="0">
            <a:spAutoFit/>
          </a:bodyPr>
          <a:lstStyle/>
          <a:p>
            <a:pPr marL="0" marR="0" lvl="0" indent="0" algn="ctr" rtl="0">
              <a:lnSpc>
                <a:spcPct val="120022"/>
              </a:lnSpc>
              <a:spcBef>
                <a:spcPts val="0"/>
              </a:spcBef>
              <a:spcAft>
                <a:spcPts val="0"/>
              </a:spcAft>
              <a:buNone/>
            </a:pPr>
            <a:r>
              <a:rPr lang="en" sz="1500" b="1" i="0" u="sng" strike="noStrike" cap="none">
                <a:solidFill>
                  <a:srgbClr val="FF1616"/>
                </a:solidFill>
                <a:latin typeface="Montserrat"/>
                <a:ea typeface="Montserrat"/>
                <a:cs typeface="Montserrat"/>
                <a:sym typeface="Montserrat"/>
              </a:rPr>
              <a:t>SAVINGS RATIO</a:t>
            </a:r>
            <a:endParaRPr sz="1500" b="1" i="0" u="sng" strike="noStrike" cap="none">
              <a:solidFill>
                <a:srgbClr val="FF1616"/>
              </a:solidFill>
              <a:latin typeface="Montserrat"/>
              <a:ea typeface="Montserrat"/>
              <a:cs typeface="Montserrat"/>
              <a:sym typeface="Montserrat"/>
            </a:endParaRPr>
          </a:p>
          <a:p>
            <a:pPr marL="0" marR="0" lvl="0" indent="0" algn="ctr" rtl="0">
              <a:lnSpc>
                <a:spcPct val="120022"/>
              </a:lnSpc>
              <a:spcBef>
                <a:spcPts val="0"/>
              </a:spcBef>
              <a:spcAft>
                <a:spcPts val="0"/>
              </a:spcAft>
              <a:buNone/>
            </a:pPr>
            <a:r>
              <a:rPr lang="en" sz="1300" b="1" u="sng">
                <a:solidFill>
                  <a:srgbClr val="FF1616"/>
                </a:solidFill>
                <a:latin typeface="Montserrat"/>
                <a:ea typeface="Montserrat"/>
                <a:cs typeface="Montserrat"/>
                <a:sym typeface="Montserrat"/>
              </a:rPr>
              <a:t>(RATIO SIMPANAN)</a:t>
            </a:r>
            <a:endParaRPr sz="1300" b="1" u="sng">
              <a:solidFill>
                <a:srgbClr val="FF1616"/>
              </a:solidFill>
              <a:latin typeface="Montserrat"/>
              <a:ea typeface="Montserrat"/>
              <a:cs typeface="Montserrat"/>
              <a:sym typeface="Montserrat"/>
            </a:endParaRPr>
          </a:p>
          <a:p>
            <a:pPr marL="0" marR="0" lvl="0" indent="0" algn="ctr" rtl="0">
              <a:lnSpc>
                <a:spcPct val="120022"/>
              </a:lnSpc>
              <a:spcBef>
                <a:spcPts val="0"/>
              </a:spcBef>
              <a:spcAft>
                <a:spcPts val="0"/>
              </a:spcAft>
              <a:buNone/>
            </a:pPr>
            <a:endParaRPr sz="1300" b="1" i="0" u="sng" strike="noStrike" cap="none">
              <a:solidFill>
                <a:srgbClr val="FF1616"/>
              </a:solidFill>
              <a:latin typeface="Montserrat"/>
              <a:ea typeface="Montserrat"/>
              <a:cs typeface="Montserrat"/>
              <a:sym typeface="Montserrat"/>
            </a:endParaRPr>
          </a:p>
          <a:p>
            <a:pPr marL="0" marR="0" lvl="0" indent="0" algn="ctr" rtl="0">
              <a:lnSpc>
                <a:spcPct val="120022"/>
              </a:lnSpc>
              <a:spcBef>
                <a:spcPts val="0"/>
              </a:spcBef>
              <a:spcAft>
                <a:spcPts val="0"/>
              </a:spcAft>
              <a:buNone/>
            </a:pPr>
            <a:r>
              <a:rPr lang="en" b="1">
                <a:latin typeface="Montserrat"/>
                <a:ea typeface="Montserrat"/>
                <a:cs typeface="Montserrat"/>
                <a:sym typeface="Montserrat"/>
              </a:rPr>
              <a:t>= Bulanan Simpanan </a:t>
            </a:r>
            <a:r>
              <a:rPr lang="en" b="1" i="0" u="none" strike="noStrike" cap="none">
                <a:solidFill>
                  <a:srgbClr val="000000"/>
                </a:solidFill>
                <a:latin typeface="Montserrat"/>
                <a:ea typeface="Montserrat"/>
                <a:cs typeface="Montserrat"/>
                <a:sym typeface="Montserrat"/>
              </a:rPr>
              <a:t>÷  </a:t>
            </a:r>
            <a:r>
              <a:rPr lang="en" b="1">
                <a:latin typeface="Montserrat"/>
                <a:ea typeface="Montserrat"/>
                <a:cs typeface="Montserrat"/>
                <a:sym typeface="Montserrat"/>
              </a:rPr>
              <a:t>Pendapatan Bulanan </a:t>
            </a:r>
            <a:endParaRPr b="1">
              <a:latin typeface="Montserrat"/>
              <a:ea typeface="Montserrat"/>
              <a:cs typeface="Montserrat"/>
              <a:sym typeface="Montserrat"/>
            </a:endParaRPr>
          </a:p>
          <a:p>
            <a:pPr marL="0" marR="0" lvl="0" indent="0" algn="ctr" rtl="0">
              <a:lnSpc>
                <a:spcPct val="120022"/>
              </a:lnSpc>
              <a:spcBef>
                <a:spcPts val="0"/>
              </a:spcBef>
              <a:spcAft>
                <a:spcPts val="0"/>
              </a:spcAft>
              <a:buNone/>
            </a:pPr>
            <a:r>
              <a:rPr lang="en" b="1" i="0" u="none" strike="noStrike" cap="none">
                <a:solidFill>
                  <a:srgbClr val="000000"/>
                </a:solidFill>
                <a:latin typeface="Montserrat"/>
                <a:ea typeface="Montserrat"/>
                <a:cs typeface="Montserrat"/>
                <a:sym typeface="Montserrat"/>
              </a:rPr>
              <a:t>x 100%</a:t>
            </a:r>
            <a:endParaRPr/>
          </a:p>
          <a:p>
            <a:pPr marL="0" marR="0" lvl="0" indent="0" algn="l" rtl="0">
              <a:lnSpc>
                <a:spcPct val="120022"/>
              </a:lnSpc>
              <a:spcBef>
                <a:spcPts val="0"/>
              </a:spcBef>
              <a:spcAft>
                <a:spcPts val="0"/>
              </a:spcAft>
              <a:buNone/>
            </a:pPr>
            <a:endParaRPr sz="1300" b="1" i="0" u="none" strike="noStrike" cap="none">
              <a:solidFill>
                <a:srgbClr val="000000"/>
              </a:solidFill>
              <a:latin typeface="Montserrat"/>
              <a:ea typeface="Montserrat"/>
              <a:cs typeface="Montserrat"/>
              <a:sym typeface="Montserrat"/>
            </a:endParaRPr>
          </a:p>
        </p:txBody>
      </p:sp>
      <p:sp>
        <p:nvSpPr>
          <p:cNvPr id="356" name="Google Shape;356;p44"/>
          <p:cNvSpPr txBox="1"/>
          <p:nvPr/>
        </p:nvSpPr>
        <p:spPr>
          <a:xfrm>
            <a:off x="6181800" y="2832300"/>
            <a:ext cx="2719200" cy="1197600"/>
          </a:xfrm>
          <a:prstGeom prst="rect">
            <a:avLst/>
          </a:prstGeom>
          <a:noFill/>
          <a:ln>
            <a:noFill/>
          </a:ln>
        </p:spPr>
        <p:txBody>
          <a:bodyPr spcFirstLastPara="1" wrap="square" lIns="0" tIns="0" rIns="0" bIns="0" anchor="t" anchorCtr="0">
            <a:spAutoFit/>
          </a:bodyPr>
          <a:lstStyle/>
          <a:p>
            <a:pPr marL="0" marR="0" lvl="0" indent="0" algn="ctr" rtl="0">
              <a:lnSpc>
                <a:spcPct val="120015"/>
              </a:lnSpc>
              <a:spcBef>
                <a:spcPts val="0"/>
              </a:spcBef>
              <a:spcAft>
                <a:spcPts val="0"/>
              </a:spcAft>
              <a:buNone/>
            </a:pPr>
            <a:r>
              <a:rPr lang="en" sz="1500" b="1" i="0" u="sng" strike="noStrike" cap="none">
                <a:solidFill>
                  <a:srgbClr val="FF1616"/>
                </a:solidFill>
                <a:latin typeface="Montserrat"/>
                <a:ea typeface="Montserrat"/>
                <a:cs typeface="Montserrat"/>
                <a:sym typeface="Montserrat"/>
              </a:rPr>
              <a:t>BASIC LIQUIDITY RATIO</a:t>
            </a:r>
            <a:r>
              <a:rPr lang="en" sz="1500" b="1" i="0" u="none" strike="noStrike" cap="none">
                <a:solidFill>
                  <a:srgbClr val="FF1616"/>
                </a:solidFill>
                <a:latin typeface="Montserrat"/>
                <a:ea typeface="Montserrat"/>
                <a:cs typeface="Montserrat"/>
                <a:sym typeface="Montserrat"/>
              </a:rPr>
              <a:t> </a:t>
            </a:r>
            <a:endParaRPr sz="1500" b="1" i="0" u="none" strike="noStrike" cap="none">
              <a:solidFill>
                <a:srgbClr val="FF1616"/>
              </a:solidFill>
              <a:latin typeface="Montserrat"/>
              <a:ea typeface="Montserrat"/>
              <a:cs typeface="Montserrat"/>
              <a:sym typeface="Montserrat"/>
            </a:endParaRPr>
          </a:p>
          <a:p>
            <a:pPr marL="0" marR="0" lvl="0" indent="0" algn="ctr" rtl="0">
              <a:lnSpc>
                <a:spcPct val="120015"/>
              </a:lnSpc>
              <a:spcBef>
                <a:spcPts val="0"/>
              </a:spcBef>
              <a:spcAft>
                <a:spcPts val="0"/>
              </a:spcAft>
              <a:buNone/>
            </a:pPr>
            <a:r>
              <a:rPr lang="en" sz="1300" b="1">
                <a:solidFill>
                  <a:srgbClr val="FF1616"/>
                </a:solidFill>
                <a:latin typeface="Montserrat"/>
                <a:ea typeface="Montserrat"/>
                <a:cs typeface="Montserrat"/>
                <a:sym typeface="Montserrat"/>
              </a:rPr>
              <a:t>(RATIO LIKIT ASAS)</a:t>
            </a:r>
            <a:endParaRPr sz="1300" b="1">
              <a:solidFill>
                <a:srgbClr val="FF1616"/>
              </a:solidFill>
              <a:latin typeface="Montserrat"/>
              <a:ea typeface="Montserrat"/>
              <a:cs typeface="Montserrat"/>
              <a:sym typeface="Montserrat"/>
            </a:endParaRPr>
          </a:p>
          <a:p>
            <a:pPr marL="0" marR="0" lvl="0" indent="0" algn="ctr" rtl="0">
              <a:lnSpc>
                <a:spcPct val="120015"/>
              </a:lnSpc>
              <a:spcBef>
                <a:spcPts val="0"/>
              </a:spcBef>
              <a:spcAft>
                <a:spcPts val="0"/>
              </a:spcAft>
              <a:buNone/>
            </a:pPr>
            <a:endParaRPr sz="1300" b="1" i="0" u="none" strike="noStrike" cap="none">
              <a:solidFill>
                <a:srgbClr val="FF1616"/>
              </a:solidFill>
              <a:latin typeface="Montserrat"/>
              <a:ea typeface="Montserrat"/>
              <a:cs typeface="Montserrat"/>
              <a:sym typeface="Montserrat"/>
            </a:endParaRPr>
          </a:p>
          <a:p>
            <a:pPr marL="0" marR="0" lvl="0" indent="0" algn="ctr" rtl="0">
              <a:lnSpc>
                <a:spcPct val="120015"/>
              </a:lnSpc>
              <a:spcBef>
                <a:spcPts val="0"/>
              </a:spcBef>
              <a:spcAft>
                <a:spcPts val="0"/>
              </a:spcAft>
              <a:buNone/>
            </a:pPr>
            <a:r>
              <a:rPr lang="en" sz="1300" b="1">
                <a:latin typeface="Montserrat"/>
                <a:ea typeface="Montserrat"/>
                <a:cs typeface="Montserrat"/>
                <a:sym typeface="Montserrat"/>
              </a:rPr>
              <a:t>= Jumlah Simpanan</a:t>
            </a:r>
            <a:r>
              <a:rPr lang="en" sz="1300" b="1" i="0" u="none" strike="noStrike" cap="none">
                <a:solidFill>
                  <a:srgbClr val="000000"/>
                </a:solidFill>
                <a:latin typeface="Montserrat"/>
                <a:ea typeface="Montserrat"/>
                <a:cs typeface="Montserrat"/>
                <a:sym typeface="Montserrat"/>
              </a:rPr>
              <a:t> ÷ </a:t>
            </a:r>
            <a:r>
              <a:rPr lang="en" sz="1300" b="1">
                <a:latin typeface="Montserrat"/>
                <a:ea typeface="Montserrat"/>
                <a:cs typeface="Montserrat"/>
                <a:sym typeface="Montserrat"/>
              </a:rPr>
              <a:t>Perbelanjaan Bulanan</a:t>
            </a:r>
            <a:r>
              <a:rPr lang="en" sz="1300" b="1" i="0" u="none" strike="noStrike" cap="none">
                <a:solidFill>
                  <a:srgbClr val="000000"/>
                </a:solidFill>
                <a:latin typeface="Montserrat"/>
                <a:ea typeface="Montserrat"/>
                <a:cs typeface="Montserrat"/>
                <a:sym typeface="Montserrat"/>
              </a:rPr>
              <a:t> </a:t>
            </a:r>
            <a:endParaRPr sz="1300" b="1" i="0" u="none" strike="noStrike" cap="none">
              <a:solidFill>
                <a:srgbClr val="000000"/>
              </a:solidFill>
              <a:latin typeface="Montserrat"/>
              <a:ea typeface="Montserrat"/>
              <a:cs typeface="Montserrat"/>
              <a:sym typeface="Montserrat"/>
            </a:endParaRPr>
          </a:p>
        </p:txBody>
      </p:sp>
      <p:sp>
        <p:nvSpPr>
          <p:cNvPr id="357" name="Google Shape;357;p44"/>
          <p:cNvSpPr txBox="1"/>
          <p:nvPr/>
        </p:nvSpPr>
        <p:spPr>
          <a:xfrm>
            <a:off x="2936731" y="2832306"/>
            <a:ext cx="3159300" cy="1508100"/>
          </a:xfrm>
          <a:prstGeom prst="rect">
            <a:avLst/>
          </a:prstGeom>
          <a:noFill/>
          <a:ln>
            <a:noFill/>
          </a:ln>
        </p:spPr>
        <p:txBody>
          <a:bodyPr spcFirstLastPara="1" wrap="square" lIns="0" tIns="0" rIns="0" bIns="0" anchor="t" anchorCtr="0">
            <a:spAutoFit/>
          </a:bodyPr>
          <a:lstStyle/>
          <a:p>
            <a:pPr marL="0" marR="0" lvl="0" indent="0" algn="ctr" rtl="0">
              <a:lnSpc>
                <a:spcPct val="119971"/>
              </a:lnSpc>
              <a:spcBef>
                <a:spcPts val="0"/>
              </a:spcBef>
              <a:spcAft>
                <a:spcPts val="0"/>
              </a:spcAft>
              <a:buNone/>
            </a:pPr>
            <a:r>
              <a:rPr lang="en" sz="1500" b="1" i="0" u="sng" strike="noStrike" cap="none">
                <a:solidFill>
                  <a:srgbClr val="FF1616"/>
                </a:solidFill>
                <a:latin typeface="Montserrat"/>
                <a:ea typeface="Montserrat"/>
                <a:cs typeface="Montserrat"/>
                <a:sym typeface="Montserrat"/>
              </a:rPr>
              <a:t>DEBT SERVICE RATIO</a:t>
            </a:r>
            <a:endParaRPr sz="1500" b="1" i="0" u="sng" strike="noStrike" cap="none">
              <a:solidFill>
                <a:srgbClr val="FF1616"/>
              </a:solidFill>
              <a:latin typeface="Montserrat"/>
              <a:ea typeface="Montserrat"/>
              <a:cs typeface="Montserrat"/>
              <a:sym typeface="Montserrat"/>
            </a:endParaRPr>
          </a:p>
          <a:p>
            <a:pPr marL="0" marR="0" lvl="0" indent="0" algn="ctr" rtl="0">
              <a:lnSpc>
                <a:spcPct val="119971"/>
              </a:lnSpc>
              <a:spcBef>
                <a:spcPts val="0"/>
              </a:spcBef>
              <a:spcAft>
                <a:spcPts val="0"/>
              </a:spcAft>
              <a:buNone/>
            </a:pPr>
            <a:r>
              <a:rPr lang="en" sz="1300" b="1" u="sng">
                <a:solidFill>
                  <a:srgbClr val="FF1616"/>
                </a:solidFill>
                <a:latin typeface="Montserrat"/>
                <a:ea typeface="Montserrat"/>
                <a:cs typeface="Montserrat"/>
                <a:sym typeface="Montserrat"/>
              </a:rPr>
              <a:t>(RATIO PERKHIDMATAN HUTANG)</a:t>
            </a:r>
            <a:endParaRPr sz="1300" b="1" u="sng">
              <a:solidFill>
                <a:srgbClr val="FF1616"/>
              </a:solidFill>
              <a:latin typeface="Montserrat"/>
              <a:ea typeface="Montserrat"/>
              <a:cs typeface="Montserrat"/>
              <a:sym typeface="Montserrat"/>
            </a:endParaRPr>
          </a:p>
          <a:p>
            <a:pPr marL="0" marR="0" lvl="0" indent="0" algn="ctr" rtl="0">
              <a:lnSpc>
                <a:spcPct val="119971"/>
              </a:lnSpc>
              <a:spcBef>
                <a:spcPts val="0"/>
              </a:spcBef>
              <a:spcAft>
                <a:spcPts val="0"/>
              </a:spcAft>
              <a:buNone/>
            </a:pPr>
            <a:endParaRPr sz="1400" b="1" i="0" u="sng" strike="noStrike" cap="none">
              <a:solidFill>
                <a:srgbClr val="FF1616"/>
              </a:solidFill>
              <a:latin typeface="Montserrat"/>
              <a:ea typeface="Montserrat"/>
              <a:cs typeface="Montserrat"/>
              <a:sym typeface="Montserrat"/>
            </a:endParaRPr>
          </a:p>
          <a:p>
            <a:pPr marL="0" marR="0" lvl="0" indent="0" algn="ctr" rtl="0">
              <a:lnSpc>
                <a:spcPct val="119971"/>
              </a:lnSpc>
              <a:spcBef>
                <a:spcPts val="0"/>
              </a:spcBef>
              <a:spcAft>
                <a:spcPts val="0"/>
              </a:spcAft>
              <a:buNone/>
            </a:pPr>
            <a:r>
              <a:rPr lang="en" b="1" i="0" u="none" strike="noStrike" cap="none">
                <a:solidFill>
                  <a:srgbClr val="000000"/>
                </a:solidFill>
                <a:latin typeface="Montserrat"/>
                <a:ea typeface="Montserrat"/>
                <a:cs typeface="Montserrat"/>
                <a:sym typeface="Montserrat"/>
              </a:rPr>
              <a:t>= Jumlah </a:t>
            </a:r>
            <a:r>
              <a:rPr lang="en" b="1">
                <a:latin typeface="Montserrat"/>
                <a:ea typeface="Montserrat"/>
                <a:cs typeface="Montserrat"/>
                <a:sym typeface="Montserrat"/>
              </a:rPr>
              <a:t>Bayaran Bulanan </a:t>
            </a:r>
            <a:r>
              <a:rPr lang="en" b="1" i="0" u="none" strike="noStrike" cap="none">
                <a:solidFill>
                  <a:srgbClr val="000000"/>
                </a:solidFill>
                <a:latin typeface="Montserrat"/>
                <a:ea typeface="Montserrat"/>
                <a:cs typeface="Montserrat"/>
                <a:sym typeface="Montserrat"/>
              </a:rPr>
              <a:t>÷  </a:t>
            </a:r>
            <a:endParaRPr/>
          </a:p>
          <a:p>
            <a:pPr marL="0" marR="0" lvl="0" indent="0" algn="ctr" rtl="0">
              <a:lnSpc>
                <a:spcPct val="119971"/>
              </a:lnSpc>
              <a:spcBef>
                <a:spcPts val="0"/>
              </a:spcBef>
              <a:spcAft>
                <a:spcPts val="0"/>
              </a:spcAft>
              <a:buNone/>
            </a:pPr>
            <a:r>
              <a:rPr lang="en" b="1">
                <a:latin typeface="Montserrat"/>
                <a:ea typeface="Montserrat"/>
                <a:cs typeface="Montserrat"/>
                <a:sym typeface="Montserrat"/>
              </a:rPr>
              <a:t>Pendapatan Bulanan</a:t>
            </a:r>
            <a:endParaRPr/>
          </a:p>
          <a:p>
            <a:pPr marL="0" marR="0" lvl="0" indent="0" algn="ctr" rtl="0">
              <a:lnSpc>
                <a:spcPct val="119971"/>
              </a:lnSpc>
              <a:spcBef>
                <a:spcPts val="0"/>
              </a:spcBef>
              <a:spcAft>
                <a:spcPts val="0"/>
              </a:spcAft>
              <a:buNone/>
            </a:pPr>
            <a:endParaRPr sz="1400" b="1" i="0" u="none" strike="noStrike" cap="none">
              <a:solidFill>
                <a:srgbClr val="000000"/>
              </a:solidFill>
              <a:latin typeface="Montserrat"/>
              <a:ea typeface="Montserrat"/>
              <a:cs typeface="Montserrat"/>
              <a:sym typeface="Montserrat"/>
            </a:endParaRPr>
          </a:p>
        </p:txBody>
      </p:sp>
      <p:sp>
        <p:nvSpPr>
          <p:cNvPr id="358" name="Google Shape;358;p44"/>
          <p:cNvSpPr/>
          <p:nvPr/>
        </p:nvSpPr>
        <p:spPr>
          <a:xfrm>
            <a:off x="213050" y="2750200"/>
            <a:ext cx="2557042" cy="1681191"/>
          </a:xfrm>
          <a:custGeom>
            <a:avLst/>
            <a:gdLst/>
            <a:ahLst/>
            <a:cxnLst/>
            <a:rect l="l" t="t" r="r" b="b"/>
            <a:pathLst>
              <a:path w="5878257" h="2326908" extrusionOk="0">
                <a:moveTo>
                  <a:pt x="0" y="0"/>
                </a:moveTo>
                <a:lnTo>
                  <a:pt x="5878257" y="0"/>
                </a:lnTo>
                <a:lnTo>
                  <a:pt x="5878257" y="2326907"/>
                </a:lnTo>
                <a:lnTo>
                  <a:pt x="0" y="2326907"/>
                </a:lnTo>
                <a:lnTo>
                  <a:pt x="0" y="0"/>
                </a:lnTo>
                <a:close/>
              </a:path>
            </a:pathLst>
          </a:custGeom>
          <a:blipFill rotWithShape="1">
            <a:blip r:embed="rId3">
              <a:alphaModFix/>
            </a:blip>
            <a:stretch>
              <a:fillRect/>
            </a:stretch>
          </a:blipFill>
          <a:ln>
            <a:noFill/>
          </a:ln>
        </p:spPr>
      </p:sp>
      <p:sp>
        <p:nvSpPr>
          <p:cNvPr id="359" name="Google Shape;359;p44"/>
          <p:cNvSpPr txBox="1"/>
          <p:nvPr/>
        </p:nvSpPr>
        <p:spPr>
          <a:xfrm>
            <a:off x="212975" y="3124650"/>
            <a:ext cx="2556600" cy="923400"/>
          </a:xfrm>
          <a:prstGeom prst="rect">
            <a:avLst/>
          </a:prstGeom>
          <a:noFill/>
          <a:ln>
            <a:noFill/>
          </a:ln>
        </p:spPr>
        <p:txBody>
          <a:bodyPr spcFirstLastPara="1" wrap="square" lIns="91425" tIns="91425" rIns="91425" bIns="91425" anchor="t" anchorCtr="0">
            <a:spAutoFit/>
          </a:bodyPr>
          <a:lstStyle/>
          <a:p>
            <a:pPr marL="0" lvl="0" indent="0" algn="ctr" rtl="0">
              <a:lnSpc>
                <a:spcPct val="120002"/>
              </a:lnSpc>
              <a:spcBef>
                <a:spcPts val="0"/>
              </a:spcBef>
              <a:spcAft>
                <a:spcPts val="0"/>
              </a:spcAft>
              <a:buNone/>
            </a:pPr>
            <a:r>
              <a:rPr lang="en" sz="4800">
                <a:solidFill>
                  <a:schemeClr val="lt1"/>
                </a:solidFill>
                <a:latin typeface="Saira Black"/>
                <a:ea typeface="Saira Black"/>
                <a:cs typeface="Saira Black"/>
                <a:sym typeface="Saira Black"/>
              </a:rPr>
              <a:t>10%</a:t>
            </a:r>
            <a:endParaRPr sz="700">
              <a:solidFill>
                <a:schemeClr val="dk1"/>
              </a:solidFill>
            </a:endParaRPr>
          </a:p>
        </p:txBody>
      </p:sp>
      <p:sp>
        <p:nvSpPr>
          <p:cNvPr id="360" name="Google Shape;360;p44"/>
          <p:cNvSpPr/>
          <p:nvPr/>
        </p:nvSpPr>
        <p:spPr>
          <a:xfrm>
            <a:off x="3020950" y="2745750"/>
            <a:ext cx="2997911" cy="1681191"/>
          </a:xfrm>
          <a:custGeom>
            <a:avLst/>
            <a:gdLst/>
            <a:ahLst/>
            <a:cxnLst/>
            <a:rect l="l" t="t" r="r" b="b"/>
            <a:pathLst>
              <a:path w="5878257" h="2326908" extrusionOk="0">
                <a:moveTo>
                  <a:pt x="0" y="0"/>
                </a:moveTo>
                <a:lnTo>
                  <a:pt x="5878257" y="0"/>
                </a:lnTo>
                <a:lnTo>
                  <a:pt x="5878257" y="2326907"/>
                </a:lnTo>
                <a:lnTo>
                  <a:pt x="0" y="2326907"/>
                </a:lnTo>
                <a:lnTo>
                  <a:pt x="0" y="0"/>
                </a:lnTo>
                <a:close/>
              </a:path>
            </a:pathLst>
          </a:custGeom>
          <a:blipFill rotWithShape="1">
            <a:blip r:embed="rId3">
              <a:alphaModFix/>
            </a:blip>
            <a:stretch>
              <a:fillRect/>
            </a:stretch>
          </a:blipFill>
          <a:ln>
            <a:noFill/>
          </a:ln>
        </p:spPr>
      </p:sp>
      <p:sp>
        <p:nvSpPr>
          <p:cNvPr id="361" name="Google Shape;361;p44"/>
          <p:cNvSpPr/>
          <p:nvPr/>
        </p:nvSpPr>
        <p:spPr>
          <a:xfrm>
            <a:off x="6262650" y="2750200"/>
            <a:ext cx="2557042" cy="1681191"/>
          </a:xfrm>
          <a:custGeom>
            <a:avLst/>
            <a:gdLst/>
            <a:ahLst/>
            <a:cxnLst/>
            <a:rect l="l" t="t" r="r" b="b"/>
            <a:pathLst>
              <a:path w="5878257" h="2326908" extrusionOk="0">
                <a:moveTo>
                  <a:pt x="0" y="0"/>
                </a:moveTo>
                <a:lnTo>
                  <a:pt x="5878257" y="0"/>
                </a:lnTo>
                <a:lnTo>
                  <a:pt x="5878257" y="2326907"/>
                </a:lnTo>
                <a:lnTo>
                  <a:pt x="0" y="2326907"/>
                </a:lnTo>
                <a:lnTo>
                  <a:pt x="0" y="0"/>
                </a:lnTo>
                <a:close/>
              </a:path>
            </a:pathLst>
          </a:custGeom>
          <a:blipFill rotWithShape="1">
            <a:blip r:embed="rId3">
              <a:alphaModFix/>
            </a:blip>
            <a:stretch>
              <a:fillRect/>
            </a:stretch>
          </a:blipFill>
          <a:ln>
            <a:noFill/>
          </a:ln>
        </p:spPr>
      </p:sp>
      <p:sp>
        <p:nvSpPr>
          <p:cNvPr id="362" name="Google Shape;362;p44"/>
          <p:cNvSpPr txBox="1"/>
          <p:nvPr/>
        </p:nvSpPr>
        <p:spPr>
          <a:xfrm>
            <a:off x="6485013" y="3232362"/>
            <a:ext cx="2112300" cy="7080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4600" b="1" i="0" u="none" strike="noStrike" cap="none">
                <a:solidFill>
                  <a:srgbClr val="FFFFFF"/>
                </a:solidFill>
                <a:latin typeface="Saira"/>
                <a:ea typeface="Saira"/>
                <a:cs typeface="Saira"/>
                <a:sym typeface="Saira"/>
              </a:rPr>
              <a:t>3 - 6</a:t>
            </a:r>
            <a:endParaRPr sz="700"/>
          </a:p>
        </p:txBody>
      </p:sp>
      <p:sp>
        <p:nvSpPr>
          <p:cNvPr id="363" name="Google Shape;363;p44"/>
          <p:cNvSpPr txBox="1"/>
          <p:nvPr/>
        </p:nvSpPr>
        <p:spPr>
          <a:xfrm>
            <a:off x="3016375" y="3060300"/>
            <a:ext cx="3000000" cy="969600"/>
          </a:xfrm>
          <a:prstGeom prst="rect">
            <a:avLst/>
          </a:prstGeom>
          <a:noFill/>
          <a:ln>
            <a:noFill/>
          </a:ln>
        </p:spPr>
        <p:txBody>
          <a:bodyPr spcFirstLastPara="1" wrap="square" lIns="91425" tIns="91425" rIns="91425" bIns="91425" anchor="t" anchorCtr="0">
            <a:spAutoFit/>
          </a:bodyPr>
          <a:lstStyle/>
          <a:p>
            <a:pPr marL="0" lvl="0" indent="0" algn="ctr" rtl="0">
              <a:lnSpc>
                <a:spcPct val="119998"/>
              </a:lnSpc>
              <a:spcBef>
                <a:spcPts val="0"/>
              </a:spcBef>
              <a:spcAft>
                <a:spcPts val="0"/>
              </a:spcAft>
              <a:buNone/>
            </a:pPr>
            <a:r>
              <a:rPr lang="en" sz="5100">
                <a:solidFill>
                  <a:schemeClr val="lt1"/>
                </a:solidFill>
                <a:latin typeface="Saira Black"/>
                <a:ea typeface="Saira Black"/>
                <a:cs typeface="Saira Black"/>
                <a:sym typeface="Saira Black"/>
              </a:rPr>
              <a:t>35%</a:t>
            </a:r>
            <a:endParaRPr sz="7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gtEl>
                                        <p:attrNameLst>
                                          <p:attrName>style.visibility</p:attrName>
                                        </p:attrNameLst>
                                      </p:cBhvr>
                                      <p:to>
                                        <p:strVal val="visible"/>
                                      </p:to>
                                    </p:set>
                                    <p:animEffect transition="in" filter="fade">
                                      <p:cBhvr>
                                        <p:cTn id="12" dur="1000"/>
                                        <p:tgtEl>
                                          <p:spTgt spid="3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2"/>
                                        </p:tgtEl>
                                        <p:attrNameLst>
                                          <p:attrName>style.visibility</p:attrName>
                                        </p:attrNameLst>
                                      </p:cBhvr>
                                      <p:to>
                                        <p:strVal val="visible"/>
                                      </p:to>
                                    </p:set>
                                    <p:animEffect transition="in" filter="fade">
                                      <p:cBhvr>
                                        <p:cTn id="17"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BD59"/>
        </a:solidFill>
        <a:effectLst/>
      </p:bgPr>
    </p:bg>
    <p:spTree>
      <p:nvGrpSpPr>
        <p:cNvPr id="1" name="Shape 367"/>
        <p:cNvGrpSpPr/>
        <p:nvPr/>
      </p:nvGrpSpPr>
      <p:grpSpPr>
        <a:xfrm>
          <a:off x="0" y="0"/>
          <a:ext cx="0" cy="0"/>
          <a:chOff x="0" y="0"/>
          <a:chExt cx="0" cy="0"/>
        </a:xfrm>
      </p:grpSpPr>
      <p:sp>
        <p:nvSpPr>
          <p:cNvPr id="368" name="Google Shape;368;p45"/>
          <p:cNvSpPr txBox="1"/>
          <p:nvPr/>
        </p:nvSpPr>
        <p:spPr>
          <a:xfrm>
            <a:off x="349474" y="1510303"/>
            <a:ext cx="5415000" cy="2640723"/>
          </a:xfrm>
          <a:prstGeom prst="rect">
            <a:avLst/>
          </a:prstGeom>
          <a:noFill/>
          <a:ln>
            <a:noFill/>
          </a:ln>
        </p:spPr>
        <p:txBody>
          <a:bodyPr spcFirstLastPara="1" wrap="square" lIns="0" tIns="0" rIns="0" bIns="0" anchor="t" anchorCtr="0">
            <a:spAutoFit/>
          </a:bodyPr>
          <a:lstStyle/>
          <a:p>
            <a:pPr marL="0" marR="0" lvl="0" indent="0" algn="ctr" rtl="0">
              <a:lnSpc>
                <a:spcPct val="109997"/>
              </a:lnSpc>
              <a:spcBef>
                <a:spcPts val="0"/>
              </a:spcBef>
              <a:spcAft>
                <a:spcPts val="0"/>
              </a:spcAft>
              <a:buNone/>
            </a:pPr>
            <a:r>
              <a:rPr lang="en" sz="5200" b="0" i="0" u="none" strike="noStrike" cap="none" dirty="0">
                <a:solidFill>
                  <a:srgbClr val="FFFFFF"/>
                </a:solidFill>
                <a:latin typeface="League Gothic"/>
                <a:ea typeface="League Gothic"/>
                <a:cs typeface="League Gothic"/>
                <a:sym typeface="League Gothic"/>
              </a:rPr>
              <a:t>‘</a:t>
            </a:r>
            <a:r>
              <a:rPr lang="en" sz="5200" dirty="0">
                <a:solidFill>
                  <a:srgbClr val="FFFFFF"/>
                </a:solidFill>
                <a:latin typeface="League Gothic"/>
                <a:ea typeface="League Gothic"/>
                <a:cs typeface="League Gothic"/>
                <a:sym typeface="League Gothic"/>
              </a:rPr>
              <a:t>ADAKAH </a:t>
            </a:r>
            <a:r>
              <a:rPr lang="en" sz="5200" dirty="0" smtClean="0">
                <a:solidFill>
                  <a:srgbClr val="FFFFFF"/>
                </a:solidFill>
                <a:latin typeface="League Gothic"/>
                <a:ea typeface="League Gothic"/>
                <a:cs typeface="League Gothic"/>
                <a:sym typeface="League Gothic"/>
              </a:rPr>
              <a:t>KEWANGAN BISKITA SIHAT </a:t>
            </a:r>
            <a:r>
              <a:rPr lang="en" sz="5200" dirty="0">
                <a:solidFill>
                  <a:srgbClr val="FFFFFF"/>
                </a:solidFill>
                <a:latin typeface="League Gothic"/>
                <a:ea typeface="League Gothic"/>
                <a:cs typeface="League Gothic"/>
                <a:sym typeface="League Gothic"/>
              </a:rPr>
              <a:t>UNTUK MEMULAKAN PERNIAGAAN SENDIRI?’</a:t>
            </a:r>
            <a:endParaRPr sz="5200" b="0" i="0" u="none" strike="noStrike" cap="none">
              <a:solidFill>
                <a:srgbClr val="FFFFFF"/>
              </a:solidFill>
              <a:latin typeface="League Gothic"/>
              <a:ea typeface="League Gothic"/>
              <a:cs typeface="League Gothic"/>
              <a:sym typeface="League Gothic"/>
            </a:endParaRPr>
          </a:p>
        </p:txBody>
      </p:sp>
      <p:sp>
        <p:nvSpPr>
          <p:cNvPr id="369" name="Google Shape;369;p45"/>
          <p:cNvSpPr/>
          <p:nvPr/>
        </p:nvSpPr>
        <p:spPr>
          <a:xfrm>
            <a:off x="6091402" y="335786"/>
            <a:ext cx="3052591" cy="4227084"/>
          </a:xfrm>
          <a:custGeom>
            <a:avLst/>
            <a:gdLst/>
            <a:ahLst/>
            <a:cxnLst/>
            <a:rect l="l" t="t" r="r" b="b"/>
            <a:pathLst>
              <a:path w="6105183" h="8454167" extrusionOk="0">
                <a:moveTo>
                  <a:pt x="0" y="0"/>
                </a:moveTo>
                <a:lnTo>
                  <a:pt x="6105182" y="0"/>
                </a:lnTo>
                <a:lnTo>
                  <a:pt x="6105182" y="8454168"/>
                </a:lnTo>
                <a:lnTo>
                  <a:pt x="0" y="8454168"/>
                </a:lnTo>
                <a:lnTo>
                  <a:pt x="0" y="0"/>
                </a:lnTo>
                <a:close/>
              </a:path>
            </a:pathLst>
          </a:custGeom>
          <a:blipFill rotWithShape="1">
            <a:blip r:embed="rId3">
              <a:alphaModFix/>
            </a:blip>
            <a:stretch>
              <a:fillRect l="-53919" r="-53919"/>
            </a:stretch>
          </a:blipFill>
          <a:ln>
            <a:noFill/>
          </a:ln>
        </p:spPr>
      </p:sp>
      <p:sp>
        <p:nvSpPr>
          <p:cNvPr id="370" name="Google Shape;370;p45"/>
          <p:cNvSpPr/>
          <p:nvPr/>
        </p:nvSpPr>
        <p:spPr>
          <a:xfrm>
            <a:off x="5051502" y="4269850"/>
            <a:ext cx="2152800" cy="57300"/>
          </a:xfrm>
          <a:prstGeom prst="rect">
            <a:avLst/>
          </a:pr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71" name="Google Shape;371;p45"/>
          <p:cNvSpPr txBox="1"/>
          <p:nvPr/>
        </p:nvSpPr>
        <p:spPr>
          <a:xfrm>
            <a:off x="0" y="4244647"/>
            <a:ext cx="7595400" cy="107700"/>
          </a:xfrm>
          <a:prstGeom prst="rect">
            <a:avLst/>
          </a:prstGeom>
          <a:noFill/>
          <a:ln>
            <a:noFill/>
          </a:ln>
        </p:spPr>
        <p:txBody>
          <a:bodyPr spcFirstLastPara="1" wrap="square" lIns="0" tIns="0" rIns="0" bIns="0" anchor="t" anchorCtr="0">
            <a:spAutoFit/>
          </a:bodyPr>
          <a:lstStyle/>
          <a:p>
            <a:pPr marL="0" marR="0" lvl="0" indent="0" algn="ctr" rtl="0">
              <a:lnSpc>
                <a:spcPct val="109998"/>
              </a:lnSpc>
              <a:spcBef>
                <a:spcPts val="0"/>
              </a:spcBef>
              <a:spcAft>
                <a:spcPts val="0"/>
              </a:spcAft>
              <a:buNone/>
            </a:pPr>
            <a:endParaRPr sz="7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8364">
            <a:alpha val="9800"/>
          </a:srgbClr>
        </a:solidFill>
        <a:effectLst/>
      </p:bgPr>
    </p:bg>
    <p:spTree>
      <p:nvGrpSpPr>
        <p:cNvPr id="1" name="Shape 375"/>
        <p:cNvGrpSpPr/>
        <p:nvPr/>
      </p:nvGrpSpPr>
      <p:grpSpPr>
        <a:xfrm>
          <a:off x="0" y="0"/>
          <a:ext cx="0" cy="0"/>
          <a:chOff x="0" y="0"/>
          <a:chExt cx="0" cy="0"/>
        </a:xfrm>
      </p:grpSpPr>
      <p:pic>
        <p:nvPicPr>
          <p:cNvPr id="376" name="Google Shape;376;p46"/>
          <p:cNvPicPr preferRelativeResize="0"/>
          <p:nvPr/>
        </p:nvPicPr>
        <p:blipFill rotWithShape="1">
          <a:blip r:embed="rId3">
            <a:alphaModFix/>
          </a:blip>
          <a:srcRect/>
          <a:stretch/>
        </p:blipFill>
        <p:spPr>
          <a:xfrm>
            <a:off x="1964773" y="723457"/>
            <a:ext cx="5214459" cy="3034194"/>
          </a:xfrm>
          <a:prstGeom prst="rect">
            <a:avLst/>
          </a:prstGeom>
          <a:noFill/>
          <a:ln>
            <a:noFill/>
          </a:ln>
          <a:effectLst>
            <a:outerShdw blurRad="101600" dist="76200" dir="8100000" algn="ctr" rotWithShape="0">
              <a:srgbClr val="000000">
                <a:alpha val="13730"/>
              </a:srgbClr>
            </a:outerShdw>
          </a:effectLst>
        </p:spPr>
      </p:pic>
      <p:sp>
        <p:nvSpPr>
          <p:cNvPr id="377" name="Google Shape;377;p46"/>
          <p:cNvSpPr txBox="1"/>
          <p:nvPr/>
        </p:nvSpPr>
        <p:spPr>
          <a:xfrm>
            <a:off x="6515100" y="-804496"/>
            <a:ext cx="1386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nvGrpSpPr>
          <p:cNvPr id="378" name="Google Shape;378;p46"/>
          <p:cNvGrpSpPr/>
          <p:nvPr/>
        </p:nvGrpSpPr>
        <p:grpSpPr>
          <a:xfrm>
            <a:off x="459562" y="508949"/>
            <a:ext cx="2472826" cy="398250"/>
            <a:chOff x="612743" y="1020818"/>
            <a:chExt cx="3679800" cy="531000"/>
          </a:xfrm>
        </p:grpSpPr>
        <p:sp>
          <p:nvSpPr>
            <p:cNvPr id="379" name="Google Shape;379;p46"/>
            <p:cNvSpPr/>
            <p:nvPr/>
          </p:nvSpPr>
          <p:spPr>
            <a:xfrm>
              <a:off x="612743" y="1020818"/>
              <a:ext cx="3679800" cy="531000"/>
            </a:xfrm>
            <a:prstGeom prst="roundRect">
              <a:avLst>
                <a:gd name="adj" fmla="val 25920"/>
              </a:avLst>
            </a:prstGeom>
            <a:solidFill>
              <a:srgbClr val="FF8364"/>
            </a:solidFill>
            <a:ln w="19050" cap="flat" cmpd="sng">
              <a:solidFill>
                <a:srgbClr val="F9EBF5"/>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800"/>
                <a:buFont typeface="Libre Franklin Medium"/>
                <a:buNone/>
              </a:pPr>
              <a:endParaRPr sz="1000" b="0" i="0" u="none" strike="noStrike" cap="none">
                <a:solidFill>
                  <a:srgbClr val="000000"/>
                </a:solidFill>
                <a:latin typeface="Montserrat"/>
                <a:ea typeface="Montserrat"/>
                <a:cs typeface="Montserrat"/>
                <a:sym typeface="Montserrat"/>
              </a:endParaRPr>
            </a:p>
          </p:txBody>
        </p:sp>
        <p:sp>
          <p:nvSpPr>
            <p:cNvPr id="380" name="Google Shape;380;p46"/>
            <p:cNvSpPr txBox="1"/>
            <p:nvPr/>
          </p:nvSpPr>
          <p:spPr>
            <a:xfrm>
              <a:off x="612743" y="1101252"/>
              <a:ext cx="3679800" cy="4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1800"/>
                <a:buFont typeface="Libre Franklin Medium"/>
                <a:buNone/>
              </a:pPr>
              <a:r>
                <a:rPr lang="en" sz="1500" b="1">
                  <a:solidFill>
                    <a:schemeClr val="lt1"/>
                  </a:solidFill>
                  <a:latin typeface="Montserrat"/>
                  <a:ea typeface="Montserrat"/>
                  <a:cs typeface="Montserrat"/>
                  <a:sym typeface="Montserrat"/>
                </a:rPr>
                <a:t>BAHAGIAN 2</a:t>
              </a:r>
              <a:endParaRPr sz="900" b="1" i="0" u="none" strike="noStrike" cap="none">
                <a:solidFill>
                  <a:schemeClr val="lt1"/>
                </a:solidFill>
                <a:latin typeface="Montserrat"/>
                <a:ea typeface="Montserrat"/>
                <a:cs typeface="Montserrat"/>
                <a:sym typeface="Montserrat"/>
              </a:endParaRPr>
            </a:p>
          </p:txBody>
        </p:sp>
      </p:grpSp>
      <p:grpSp>
        <p:nvGrpSpPr>
          <p:cNvPr id="381" name="Google Shape;381;p46"/>
          <p:cNvGrpSpPr/>
          <p:nvPr/>
        </p:nvGrpSpPr>
        <p:grpSpPr>
          <a:xfrm>
            <a:off x="3070818" y="4063472"/>
            <a:ext cx="3002349" cy="711127"/>
            <a:chOff x="612743" y="1020818"/>
            <a:chExt cx="3679800" cy="544800"/>
          </a:xfrm>
        </p:grpSpPr>
        <p:sp>
          <p:nvSpPr>
            <p:cNvPr id="382" name="Google Shape;382;p46"/>
            <p:cNvSpPr/>
            <p:nvPr/>
          </p:nvSpPr>
          <p:spPr>
            <a:xfrm>
              <a:off x="612743" y="1020818"/>
              <a:ext cx="3679800" cy="544800"/>
            </a:xfrm>
            <a:prstGeom prst="roundRect">
              <a:avLst>
                <a:gd name="adj" fmla="val 25920"/>
              </a:avLst>
            </a:prstGeom>
            <a:solidFill>
              <a:srgbClr val="FF481D"/>
            </a:solidFill>
            <a:ln w="19050" cap="flat" cmpd="sng">
              <a:solidFill>
                <a:srgbClr val="F9EBF5"/>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800"/>
                <a:buFont typeface="Libre Franklin Medium"/>
                <a:buNone/>
              </a:pPr>
              <a:endParaRPr sz="800" b="0" i="0" u="none" strike="noStrike" cap="none">
                <a:solidFill>
                  <a:srgbClr val="000000"/>
                </a:solidFill>
                <a:latin typeface="Montserrat"/>
                <a:ea typeface="Montserrat"/>
                <a:cs typeface="Montserrat"/>
                <a:sym typeface="Montserrat"/>
              </a:endParaRPr>
            </a:p>
          </p:txBody>
        </p:sp>
        <p:sp>
          <p:nvSpPr>
            <p:cNvPr id="383" name="Google Shape;383;p46"/>
            <p:cNvSpPr txBox="1"/>
            <p:nvPr/>
          </p:nvSpPr>
          <p:spPr>
            <a:xfrm>
              <a:off x="1031849" y="1103460"/>
              <a:ext cx="2841600" cy="406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500" b="1">
                  <a:solidFill>
                    <a:schemeClr val="lt1"/>
                  </a:solidFill>
                  <a:latin typeface="Montserrat"/>
                  <a:ea typeface="Montserrat"/>
                  <a:cs typeface="Montserrat"/>
                  <a:sym typeface="Montserrat"/>
                </a:rPr>
                <a:t>MEMULAKAN PERNIAGAAN</a:t>
              </a:r>
              <a:endParaRPr sz="1500" b="1">
                <a:solidFill>
                  <a:schemeClr val="lt1"/>
                </a:solidFill>
                <a:latin typeface="Montserrat"/>
                <a:ea typeface="Montserrat"/>
                <a:cs typeface="Montserrat"/>
                <a:sym typeface="Montserrat"/>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29"/>
          <p:cNvGrpSpPr/>
          <p:nvPr/>
        </p:nvGrpSpPr>
        <p:grpSpPr>
          <a:xfrm>
            <a:off x="459562" y="524714"/>
            <a:ext cx="2472826" cy="398250"/>
            <a:chOff x="612743" y="1020818"/>
            <a:chExt cx="3679800" cy="531000"/>
          </a:xfrm>
        </p:grpSpPr>
        <p:sp>
          <p:nvSpPr>
            <p:cNvPr id="160" name="Google Shape;160;p29"/>
            <p:cNvSpPr/>
            <p:nvPr/>
          </p:nvSpPr>
          <p:spPr>
            <a:xfrm>
              <a:off x="612743" y="1020818"/>
              <a:ext cx="3679800" cy="531000"/>
            </a:xfrm>
            <a:prstGeom prst="roundRect">
              <a:avLst>
                <a:gd name="adj" fmla="val 25920"/>
              </a:avLst>
            </a:prstGeom>
            <a:solidFill>
              <a:srgbClr val="FF8364"/>
            </a:solidFill>
            <a:ln w="19050" cap="flat" cmpd="sng">
              <a:solidFill>
                <a:srgbClr val="F9EBF5"/>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800"/>
                <a:buFont typeface="Libre Franklin Medium"/>
                <a:buNone/>
              </a:pPr>
              <a:endParaRPr sz="1000" b="0" i="0" u="none" strike="noStrike" cap="none">
                <a:solidFill>
                  <a:srgbClr val="000000"/>
                </a:solidFill>
                <a:latin typeface="Montserrat"/>
                <a:ea typeface="Montserrat"/>
                <a:cs typeface="Montserrat"/>
                <a:sym typeface="Montserrat"/>
              </a:endParaRPr>
            </a:p>
          </p:txBody>
        </p:sp>
        <p:sp>
          <p:nvSpPr>
            <p:cNvPr id="161" name="Google Shape;161;p29"/>
            <p:cNvSpPr txBox="1"/>
            <p:nvPr/>
          </p:nvSpPr>
          <p:spPr>
            <a:xfrm>
              <a:off x="612743" y="1101252"/>
              <a:ext cx="3679800" cy="4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1800"/>
                <a:buFont typeface="Libre Franklin Medium"/>
                <a:buNone/>
              </a:pPr>
              <a:r>
                <a:rPr lang="en" sz="1500" b="1">
                  <a:solidFill>
                    <a:schemeClr val="lt1"/>
                  </a:solidFill>
                  <a:latin typeface="Montserrat"/>
                  <a:ea typeface="Montserrat"/>
                  <a:cs typeface="Montserrat"/>
                  <a:sym typeface="Montserrat"/>
                </a:rPr>
                <a:t>COURSE OBJECTIVE</a:t>
              </a:r>
              <a:endParaRPr sz="900" b="1" i="0" u="none" strike="noStrike" cap="none">
                <a:solidFill>
                  <a:schemeClr val="lt1"/>
                </a:solidFill>
                <a:latin typeface="Montserrat"/>
                <a:ea typeface="Montserrat"/>
                <a:cs typeface="Montserrat"/>
                <a:sym typeface="Montserrat"/>
              </a:endParaRPr>
            </a:p>
          </p:txBody>
        </p:sp>
      </p:grpSp>
      <p:sp>
        <p:nvSpPr>
          <p:cNvPr id="162" name="Google Shape;162;p29"/>
          <p:cNvSpPr/>
          <p:nvPr/>
        </p:nvSpPr>
        <p:spPr>
          <a:xfrm>
            <a:off x="459556" y="1457183"/>
            <a:ext cx="4112700" cy="2736000"/>
          </a:xfrm>
          <a:prstGeom prst="rect">
            <a:avLst/>
          </a:prstGeom>
          <a:noFill/>
          <a:ln>
            <a:noFill/>
          </a:ln>
        </p:spPr>
        <p:txBody>
          <a:bodyPr spcFirstLastPara="1" wrap="square" lIns="68575" tIns="34275" rIns="68575" bIns="34275" anchor="t" anchorCtr="0">
            <a:noAutofit/>
          </a:bodyPr>
          <a:lstStyle/>
          <a:p>
            <a:pPr marL="342900" marR="0" lvl="0" indent="-247650" algn="l" rtl="0">
              <a:lnSpc>
                <a:spcPct val="120000"/>
              </a:lnSpc>
              <a:spcBef>
                <a:spcPts val="800"/>
              </a:spcBef>
              <a:spcAft>
                <a:spcPts val="0"/>
              </a:spcAft>
              <a:buClr>
                <a:srgbClr val="374151"/>
              </a:buClr>
              <a:buSzPts val="1300"/>
              <a:buFont typeface="Montserrat"/>
              <a:buChar char="•"/>
            </a:pPr>
            <a:r>
              <a:rPr lang="en" sz="1300" b="1" dirty="0">
                <a:solidFill>
                  <a:srgbClr val="374151"/>
                </a:solidFill>
                <a:latin typeface="Montserrat"/>
                <a:ea typeface="Montserrat"/>
                <a:cs typeface="Montserrat"/>
                <a:sym typeface="Montserrat"/>
              </a:rPr>
              <a:t>Rancang</a:t>
            </a:r>
            <a:r>
              <a:rPr lang="en" sz="1300" dirty="0">
                <a:solidFill>
                  <a:srgbClr val="374151"/>
                </a:solidFill>
                <a:latin typeface="Montserrat"/>
                <a:ea typeface="Montserrat"/>
                <a:cs typeface="Montserrat"/>
                <a:sym typeface="Montserrat"/>
              </a:rPr>
              <a:t> bagaimana untuk </a:t>
            </a:r>
            <a:r>
              <a:rPr lang="en" sz="1300" b="1" dirty="0">
                <a:solidFill>
                  <a:srgbClr val="374151"/>
                </a:solidFill>
                <a:latin typeface="Montserrat"/>
                <a:ea typeface="Montserrat"/>
                <a:cs typeface="Montserrat"/>
                <a:sym typeface="Montserrat"/>
              </a:rPr>
              <a:t>memajukan perniagaan </a:t>
            </a:r>
            <a:r>
              <a:rPr lang="en" sz="1300" dirty="0" smtClean="0">
                <a:solidFill>
                  <a:srgbClr val="374151"/>
                </a:solidFill>
                <a:latin typeface="Montserrat"/>
                <a:ea typeface="Montserrat"/>
                <a:cs typeface="Montserrat"/>
                <a:sym typeface="Montserrat"/>
              </a:rPr>
              <a:t>biskita</a:t>
            </a:r>
            <a:r>
              <a:rPr lang="en" sz="1300" b="1" dirty="0" smtClean="0">
                <a:solidFill>
                  <a:srgbClr val="374151"/>
                </a:solidFill>
                <a:latin typeface="Montserrat"/>
                <a:ea typeface="Montserrat"/>
                <a:cs typeface="Montserrat"/>
                <a:sym typeface="Montserrat"/>
              </a:rPr>
              <a:t> </a:t>
            </a:r>
            <a:r>
              <a:rPr lang="en" sz="1300" dirty="0" smtClean="0">
                <a:solidFill>
                  <a:srgbClr val="374151"/>
                </a:solidFill>
                <a:latin typeface="Montserrat"/>
                <a:ea typeface="Montserrat"/>
                <a:cs typeface="Montserrat"/>
                <a:sym typeface="Montserrat"/>
              </a:rPr>
              <a:t>dan </a:t>
            </a:r>
            <a:r>
              <a:rPr lang="en" sz="1300" b="1" dirty="0">
                <a:solidFill>
                  <a:srgbClr val="374151"/>
                </a:solidFill>
                <a:latin typeface="Montserrat"/>
                <a:ea typeface="Montserrat"/>
                <a:cs typeface="Montserrat"/>
                <a:sym typeface="Montserrat"/>
              </a:rPr>
              <a:t>mencapai matlamat perniagaan dengan berjaya. </a:t>
            </a:r>
            <a:endParaRPr sz="1300" b="1">
              <a:solidFill>
                <a:srgbClr val="374151"/>
              </a:solidFill>
              <a:latin typeface="Montserrat"/>
              <a:ea typeface="Montserrat"/>
              <a:cs typeface="Montserrat"/>
              <a:sym typeface="Montserrat"/>
            </a:endParaRPr>
          </a:p>
          <a:p>
            <a:pPr marL="342900" lvl="0" indent="-247650">
              <a:lnSpc>
                <a:spcPct val="120000"/>
              </a:lnSpc>
              <a:buClr>
                <a:srgbClr val="374151"/>
              </a:buClr>
              <a:buSzPts val="1300"/>
              <a:buFont typeface="Montserrat"/>
              <a:buChar char="•"/>
            </a:pPr>
            <a:r>
              <a:rPr lang="en" sz="1300" dirty="0">
                <a:solidFill>
                  <a:srgbClr val="374151"/>
                </a:solidFill>
                <a:latin typeface="Montserrat"/>
                <a:ea typeface="Montserrat"/>
                <a:cs typeface="Montserrat"/>
                <a:sym typeface="Montserrat"/>
              </a:rPr>
              <a:t>Membantu </a:t>
            </a:r>
            <a:r>
              <a:rPr lang="en" sz="1300" dirty="0" smtClean="0">
                <a:solidFill>
                  <a:srgbClr val="374151"/>
                </a:solidFill>
                <a:latin typeface="Montserrat"/>
                <a:ea typeface="Montserrat"/>
                <a:cs typeface="Montserrat"/>
                <a:sym typeface="Montserrat"/>
              </a:rPr>
              <a:t>biskita</a:t>
            </a:r>
            <a:r>
              <a:rPr lang="en" sz="1300" b="1" dirty="0" smtClean="0">
                <a:solidFill>
                  <a:srgbClr val="374151"/>
                </a:solidFill>
                <a:latin typeface="Montserrat"/>
                <a:ea typeface="Montserrat"/>
                <a:cs typeface="Montserrat"/>
                <a:sym typeface="Montserrat"/>
              </a:rPr>
              <a:t> membuat </a:t>
            </a:r>
            <a:r>
              <a:rPr lang="en" sz="1300" b="1" dirty="0">
                <a:solidFill>
                  <a:srgbClr val="374151"/>
                </a:solidFill>
                <a:latin typeface="Montserrat"/>
                <a:ea typeface="Montserrat"/>
                <a:cs typeface="Montserrat"/>
                <a:sym typeface="Montserrat"/>
              </a:rPr>
              <a:t>keputusan kewangan yang lebih baik</a:t>
            </a:r>
            <a:r>
              <a:rPr lang="en" sz="1300" dirty="0">
                <a:solidFill>
                  <a:srgbClr val="374151"/>
                </a:solidFill>
                <a:latin typeface="Montserrat"/>
                <a:ea typeface="Montserrat"/>
                <a:cs typeface="Montserrat"/>
                <a:sym typeface="Montserrat"/>
              </a:rPr>
              <a:t> </a:t>
            </a:r>
            <a:endParaRPr sz="1300">
              <a:solidFill>
                <a:srgbClr val="374151"/>
              </a:solidFill>
              <a:latin typeface="Montserrat"/>
              <a:ea typeface="Montserrat"/>
              <a:cs typeface="Montserrat"/>
              <a:sym typeface="Montserrat"/>
            </a:endParaRPr>
          </a:p>
          <a:p>
            <a:pPr marL="342900" lvl="0" indent="-247650">
              <a:lnSpc>
                <a:spcPct val="120000"/>
              </a:lnSpc>
              <a:buClr>
                <a:srgbClr val="374151"/>
              </a:buClr>
              <a:buSzPts val="1300"/>
              <a:buFont typeface="Montserrat"/>
              <a:buChar char="•"/>
            </a:pPr>
            <a:r>
              <a:rPr lang="en" sz="1300" dirty="0">
                <a:solidFill>
                  <a:srgbClr val="374151"/>
                </a:solidFill>
                <a:latin typeface="Montserrat"/>
                <a:ea typeface="Montserrat"/>
                <a:cs typeface="Montserrat"/>
                <a:sym typeface="Montserrat"/>
              </a:rPr>
              <a:t>Menolong </a:t>
            </a:r>
            <a:r>
              <a:rPr lang="en" sz="1300" dirty="0" smtClean="0">
                <a:solidFill>
                  <a:srgbClr val="374151"/>
                </a:solidFill>
                <a:latin typeface="Montserrat"/>
                <a:ea typeface="Montserrat"/>
                <a:cs typeface="Montserrat"/>
                <a:sym typeface="Montserrat"/>
              </a:rPr>
              <a:t>biskita</a:t>
            </a:r>
            <a:r>
              <a:rPr lang="en" sz="1300" b="1" dirty="0" smtClean="0">
                <a:solidFill>
                  <a:srgbClr val="374151"/>
                </a:solidFill>
                <a:latin typeface="Montserrat"/>
                <a:ea typeface="Montserrat"/>
                <a:cs typeface="Montserrat"/>
                <a:sym typeface="Montserrat"/>
              </a:rPr>
              <a:t> memahami </a:t>
            </a:r>
            <a:r>
              <a:rPr lang="en" sz="1300" b="1" dirty="0">
                <a:solidFill>
                  <a:srgbClr val="374151"/>
                </a:solidFill>
                <a:latin typeface="Montserrat"/>
                <a:ea typeface="Montserrat"/>
                <a:cs typeface="Montserrat"/>
                <a:sym typeface="Montserrat"/>
              </a:rPr>
              <a:t>kewangan peribadi </a:t>
            </a:r>
            <a:r>
              <a:rPr lang="en" sz="1300" b="1" dirty="0" smtClean="0">
                <a:solidFill>
                  <a:srgbClr val="374151"/>
                </a:solidFill>
                <a:latin typeface="Montserrat"/>
                <a:ea typeface="Montserrat"/>
                <a:cs typeface="Montserrat"/>
                <a:sym typeface="Montserrat"/>
              </a:rPr>
              <a:t>biskita </a:t>
            </a:r>
            <a:r>
              <a:rPr lang="en" sz="1300" dirty="0" smtClean="0">
                <a:solidFill>
                  <a:srgbClr val="374151"/>
                </a:solidFill>
                <a:latin typeface="Montserrat"/>
                <a:ea typeface="Montserrat"/>
                <a:cs typeface="Montserrat"/>
                <a:sym typeface="Montserrat"/>
              </a:rPr>
              <a:t>untuk </a:t>
            </a:r>
            <a:r>
              <a:rPr lang="en" sz="1300" dirty="0">
                <a:solidFill>
                  <a:srgbClr val="374151"/>
                </a:solidFill>
                <a:latin typeface="Montserrat"/>
                <a:ea typeface="Montserrat"/>
                <a:cs typeface="Montserrat"/>
                <a:sym typeface="Montserrat"/>
              </a:rPr>
              <a:t>menentukan sama ada </a:t>
            </a:r>
            <a:r>
              <a:rPr lang="en" sz="1300" dirty="0" smtClean="0">
                <a:solidFill>
                  <a:srgbClr val="374151"/>
                </a:solidFill>
                <a:latin typeface="Montserrat"/>
                <a:ea typeface="Montserrat"/>
                <a:cs typeface="Montserrat"/>
                <a:sym typeface="Montserrat"/>
              </a:rPr>
              <a:t>biskita</a:t>
            </a:r>
            <a:r>
              <a:rPr lang="en" sz="1300" b="1" dirty="0" smtClean="0">
                <a:solidFill>
                  <a:srgbClr val="374151"/>
                </a:solidFill>
                <a:latin typeface="Montserrat"/>
                <a:ea typeface="Montserrat"/>
                <a:cs typeface="Montserrat"/>
                <a:sym typeface="Montserrat"/>
              </a:rPr>
              <a:t> </a:t>
            </a:r>
            <a:r>
              <a:rPr lang="en" sz="1300" dirty="0" smtClean="0">
                <a:solidFill>
                  <a:srgbClr val="374151"/>
                </a:solidFill>
                <a:latin typeface="Montserrat"/>
                <a:ea typeface="Montserrat"/>
                <a:cs typeface="Montserrat"/>
                <a:sym typeface="Montserrat"/>
              </a:rPr>
              <a:t>berada </a:t>
            </a:r>
            <a:r>
              <a:rPr lang="en" sz="1300" dirty="0">
                <a:solidFill>
                  <a:srgbClr val="374151"/>
                </a:solidFill>
                <a:latin typeface="Montserrat"/>
                <a:ea typeface="Montserrat"/>
                <a:cs typeface="Montserrat"/>
                <a:sym typeface="Montserrat"/>
              </a:rPr>
              <a:t>dalam kedudukan kewangan yang baik untuk memulakan perniagaan</a:t>
            </a:r>
            <a:endParaRPr sz="1300" b="1">
              <a:solidFill>
                <a:schemeClr val="dk1"/>
              </a:solidFill>
              <a:latin typeface="Montserrat"/>
              <a:ea typeface="Montserrat"/>
              <a:cs typeface="Montserrat"/>
              <a:sym typeface="Montserrat"/>
            </a:endParaRPr>
          </a:p>
        </p:txBody>
      </p:sp>
      <p:pic>
        <p:nvPicPr>
          <p:cNvPr id="163" name="Google Shape;163;p29"/>
          <p:cNvPicPr preferRelativeResize="0"/>
          <p:nvPr/>
        </p:nvPicPr>
        <p:blipFill rotWithShape="1">
          <a:blip r:embed="rId3">
            <a:alphaModFix/>
          </a:blip>
          <a:srcRect/>
          <a:stretch/>
        </p:blipFill>
        <p:spPr>
          <a:xfrm>
            <a:off x="4503627" y="1214438"/>
            <a:ext cx="4640375" cy="273605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88"/>
        <p:cNvGrpSpPr/>
        <p:nvPr/>
      </p:nvGrpSpPr>
      <p:grpSpPr>
        <a:xfrm>
          <a:off x="0" y="0"/>
          <a:ext cx="0" cy="0"/>
          <a:chOff x="0" y="0"/>
          <a:chExt cx="0" cy="0"/>
        </a:xfrm>
      </p:grpSpPr>
      <p:grpSp>
        <p:nvGrpSpPr>
          <p:cNvPr id="389" name="Google Shape;389;p47"/>
          <p:cNvGrpSpPr/>
          <p:nvPr/>
        </p:nvGrpSpPr>
        <p:grpSpPr>
          <a:xfrm>
            <a:off x="1636775" y="1718436"/>
            <a:ext cx="5761350" cy="1050286"/>
            <a:chOff x="2203179" y="1665038"/>
            <a:chExt cx="3717000" cy="1764000"/>
          </a:xfrm>
        </p:grpSpPr>
        <p:sp>
          <p:nvSpPr>
            <p:cNvPr id="390" name="Google Shape;390;p47">
              <a:hlinkClick r:id=""/>
            </p:cNvPr>
            <p:cNvSpPr/>
            <p:nvPr/>
          </p:nvSpPr>
          <p:spPr>
            <a:xfrm>
              <a:off x="2203179" y="1665038"/>
              <a:ext cx="3717000" cy="1764000"/>
            </a:xfrm>
            <a:prstGeom prst="roundRect">
              <a:avLst>
                <a:gd name="adj" fmla="val 16667"/>
              </a:avLst>
            </a:prstGeom>
            <a:solidFill>
              <a:srgbClr val="0070C0"/>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391" name="Google Shape;391;p47"/>
            <p:cNvSpPr txBox="1"/>
            <p:nvPr/>
          </p:nvSpPr>
          <p:spPr>
            <a:xfrm>
              <a:off x="2203179" y="2295043"/>
              <a:ext cx="3717000" cy="600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800"/>
                <a:buFont typeface="Libre Franklin Medium"/>
                <a:buNone/>
              </a:pPr>
              <a:r>
                <a:rPr lang="en" sz="1900" b="1">
                  <a:solidFill>
                    <a:srgbClr val="FFFFFF"/>
                  </a:solidFill>
                  <a:latin typeface="Montserrat"/>
                  <a:ea typeface="Montserrat"/>
                  <a:cs typeface="Montserrat"/>
                  <a:sym typeface="Montserrat"/>
                </a:rPr>
                <a:t>1. PEMBIAYAAN</a:t>
              </a:r>
              <a:endParaRPr sz="1900"/>
            </a:p>
          </p:txBody>
        </p:sp>
      </p:grpSp>
      <p:grpSp>
        <p:nvGrpSpPr>
          <p:cNvPr id="392" name="Google Shape;392;p47"/>
          <p:cNvGrpSpPr/>
          <p:nvPr/>
        </p:nvGrpSpPr>
        <p:grpSpPr>
          <a:xfrm>
            <a:off x="1636637" y="2896749"/>
            <a:ext cx="5761488" cy="960145"/>
            <a:chOff x="2203090" y="1665038"/>
            <a:chExt cx="3717089" cy="1764000"/>
          </a:xfrm>
        </p:grpSpPr>
        <p:sp>
          <p:nvSpPr>
            <p:cNvPr id="393" name="Google Shape;393;p47">
              <a:hlinkClick r:id=""/>
            </p:cNvPr>
            <p:cNvSpPr/>
            <p:nvPr/>
          </p:nvSpPr>
          <p:spPr>
            <a:xfrm>
              <a:off x="2203179" y="1665038"/>
              <a:ext cx="3717000" cy="1764000"/>
            </a:xfrm>
            <a:prstGeom prst="roundRect">
              <a:avLst>
                <a:gd name="adj" fmla="val 16667"/>
              </a:avLst>
            </a:prstGeom>
            <a:solidFill>
              <a:srgbClr val="FFC000"/>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394" name="Google Shape;394;p47">
              <a:hlinkClick r:id=""/>
            </p:cNvPr>
            <p:cNvSpPr/>
            <p:nvPr/>
          </p:nvSpPr>
          <p:spPr>
            <a:xfrm>
              <a:off x="2271793" y="1732973"/>
              <a:ext cx="3579600" cy="1634400"/>
            </a:xfrm>
            <a:prstGeom prst="roundRect">
              <a:avLst>
                <a:gd name="adj" fmla="val 16667"/>
              </a:avLst>
            </a:prstGeom>
            <a:gradFill>
              <a:gsLst>
                <a:gs pos="0">
                  <a:srgbClr val="FFC000"/>
                </a:gs>
                <a:gs pos="97000">
                  <a:srgbClr val="FFFFFF">
                    <a:alpha val="40784"/>
                  </a:srgbClr>
                </a:gs>
                <a:gs pos="100000">
                  <a:srgbClr val="FFFFFF">
                    <a:alpha val="40784"/>
                  </a:srgbClr>
                </a:gs>
              </a:gsLst>
              <a:lin ang="18900044"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395" name="Google Shape;395;p47">
              <a:hlinkClick r:id=""/>
            </p:cNvPr>
            <p:cNvSpPr txBox="1"/>
            <p:nvPr/>
          </p:nvSpPr>
          <p:spPr>
            <a:xfrm>
              <a:off x="2203090" y="2271364"/>
              <a:ext cx="3717000" cy="657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800"/>
                <a:buFont typeface="Libre Franklin Medium"/>
                <a:buNone/>
              </a:pPr>
              <a:r>
                <a:rPr lang="en" sz="1900" b="1">
                  <a:solidFill>
                    <a:srgbClr val="FFFFFF"/>
                  </a:solidFill>
                  <a:latin typeface="Montserrat"/>
                  <a:ea typeface="Montserrat"/>
                  <a:cs typeface="Montserrat"/>
                  <a:sym typeface="Montserrat"/>
                </a:rPr>
                <a:t>2. PERNIAGAAN DIGITAL</a:t>
              </a:r>
              <a:endParaRPr sz="1900"/>
            </a:p>
          </p:txBody>
        </p:sp>
      </p:grpSp>
      <p:grpSp>
        <p:nvGrpSpPr>
          <p:cNvPr id="396" name="Google Shape;396;p47"/>
          <p:cNvGrpSpPr/>
          <p:nvPr/>
        </p:nvGrpSpPr>
        <p:grpSpPr>
          <a:xfrm>
            <a:off x="459556" y="525557"/>
            <a:ext cx="2475675" cy="398250"/>
            <a:chOff x="612742" y="879413"/>
            <a:chExt cx="3300900" cy="531000"/>
          </a:xfrm>
        </p:grpSpPr>
        <p:sp>
          <p:nvSpPr>
            <p:cNvPr id="397" name="Google Shape;397;p47"/>
            <p:cNvSpPr/>
            <p:nvPr/>
          </p:nvSpPr>
          <p:spPr>
            <a:xfrm>
              <a:off x="612742" y="879413"/>
              <a:ext cx="3300900" cy="531000"/>
            </a:xfrm>
            <a:prstGeom prst="roundRect">
              <a:avLst>
                <a:gd name="adj" fmla="val 25920"/>
              </a:avLst>
            </a:prstGeom>
            <a:solidFill>
              <a:srgbClr val="FF8364"/>
            </a:solidFill>
            <a:ln w="19050" cap="flat" cmpd="sng">
              <a:solidFill>
                <a:srgbClr val="F9EBF5"/>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800"/>
                <a:buFont typeface="Libre Franklin Medium"/>
                <a:buNone/>
              </a:pPr>
              <a:endParaRPr sz="1000" b="0" i="0" u="none" strike="noStrike" cap="none">
                <a:solidFill>
                  <a:srgbClr val="000000"/>
                </a:solidFill>
                <a:latin typeface="Montserrat"/>
                <a:ea typeface="Montserrat"/>
                <a:cs typeface="Montserrat"/>
                <a:sym typeface="Montserrat"/>
              </a:endParaRPr>
            </a:p>
          </p:txBody>
        </p:sp>
        <p:sp>
          <p:nvSpPr>
            <p:cNvPr id="398" name="Google Shape;398;p47"/>
            <p:cNvSpPr txBox="1"/>
            <p:nvPr/>
          </p:nvSpPr>
          <p:spPr>
            <a:xfrm>
              <a:off x="612742" y="959847"/>
              <a:ext cx="3300900" cy="4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1800"/>
                <a:buFont typeface="Libre Franklin Medium"/>
                <a:buNone/>
              </a:pPr>
              <a:r>
                <a:rPr lang="en" sz="1500" b="1">
                  <a:solidFill>
                    <a:schemeClr val="lt1"/>
                  </a:solidFill>
                  <a:latin typeface="Montserrat"/>
                  <a:ea typeface="Montserrat"/>
                  <a:cs typeface="Montserrat"/>
                  <a:sym typeface="Montserrat"/>
                </a:rPr>
                <a:t>RANGKA MODUL</a:t>
              </a:r>
              <a:endParaRPr sz="900" b="1" i="0" u="none" strike="noStrike" cap="none">
                <a:solidFill>
                  <a:schemeClr val="lt1"/>
                </a:solidFill>
                <a:latin typeface="Montserrat"/>
                <a:ea typeface="Montserrat"/>
                <a:cs typeface="Montserrat"/>
                <a:sym typeface="Montserrat"/>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4" name="Google Shape;404;p48"/>
          <p:cNvGrpSpPr/>
          <p:nvPr/>
        </p:nvGrpSpPr>
        <p:grpSpPr>
          <a:xfrm>
            <a:off x="601112" y="514657"/>
            <a:ext cx="2606326" cy="514125"/>
            <a:chOff x="801479" y="686209"/>
            <a:chExt cx="2665500" cy="685500"/>
          </a:xfrm>
        </p:grpSpPr>
        <p:sp>
          <p:nvSpPr>
            <p:cNvPr id="405" name="Google Shape;405;p48">
              <a:hlinkClick r:id=""/>
            </p:cNvPr>
            <p:cNvSpPr/>
            <p:nvPr/>
          </p:nvSpPr>
          <p:spPr>
            <a:xfrm>
              <a:off x="801479" y="686209"/>
              <a:ext cx="2665500" cy="685500"/>
            </a:xfrm>
            <a:prstGeom prst="roundRect">
              <a:avLst>
                <a:gd name="adj" fmla="val 31259"/>
              </a:avLst>
            </a:prstGeom>
            <a:solidFill>
              <a:srgbClr val="0070C0"/>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406" name="Google Shape;406;p48">
              <a:hlinkClick r:id=""/>
            </p:cNvPr>
            <p:cNvSpPr/>
            <p:nvPr/>
          </p:nvSpPr>
          <p:spPr>
            <a:xfrm>
              <a:off x="850685" y="741525"/>
              <a:ext cx="2567100" cy="574800"/>
            </a:xfrm>
            <a:prstGeom prst="roundRect">
              <a:avLst>
                <a:gd name="adj" fmla="val 28267"/>
              </a:avLst>
            </a:prstGeom>
            <a:gradFill>
              <a:gsLst>
                <a:gs pos="0">
                  <a:srgbClr val="0070C0"/>
                </a:gs>
                <a:gs pos="97000">
                  <a:srgbClr val="FFFFFF">
                    <a:alpha val="40784"/>
                  </a:srgbClr>
                </a:gs>
                <a:gs pos="100000">
                  <a:srgbClr val="FFFFFF">
                    <a:alpha val="40784"/>
                  </a:srgbClr>
                </a:gs>
              </a:gsLst>
              <a:lin ang="18900044"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407" name="Google Shape;407;p48"/>
            <p:cNvSpPr txBox="1"/>
            <p:nvPr/>
          </p:nvSpPr>
          <p:spPr>
            <a:xfrm>
              <a:off x="850684" y="842230"/>
              <a:ext cx="2567100" cy="374400"/>
            </a:xfrm>
            <a:prstGeom prst="rect">
              <a:avLst/>
            </a:prstGeom>
            <a:noFill/>
            <a:ln>
              <a:noFill/>
            </a:ln>
          </p:spPr>
          <p:txBody>
            <a:bodyPr spcFirstLastPara="1" wrap="square" lIns="68575" tIns="34275" rIns="68575" bIns="34275" anchor="ctr" anchorCtr="0">
              <a:spAutoFit/>
            </a:bodyPr>
            <a:lstStyle/>
            <a:p>
              <a:pPr marL="457200" marR="0" lvl="0" indent="-317500" algn="ctr" rtl="0">
                <a:lnSpc>
                  <a:spcPct val="100000"/>
                </a:lnSpc>
                <a:spcBef>
                  <a:spcPts val="0"/>
                </a:spcBef>
                <a:spcAft>
                  <a:spcPts val="0"/>
                </a:spcAft>
                <a:buClr>
                  <a:schemeClr val="lt1"/>
                </a:buClr>
                <a:buSzPts val="1400"/>
                <a:buFont typeface="Montserrat"/>
                <a:buAutoNum type="arabicPeriod"/>
              </a:pPr>
              <a:r>
                <a:rPr lang="en" b="1">
                  <a:solidFill>
                    <a:schemeClr val="lt1"/>
                  </a:solidFill>
                  <a:latin typeface="Montserrat"/>
                  <a:ea typeface="Montserrat"/>
                  <a:cs typeface="Montserrat"/>
                  <a:sym typeface="Montserrat"/>
                </a:rPr>
                <a:t>PEMBIAYAAN</a:t>
              </a:r>
              <a:endParaRPr/>
            </a:p>
          </p:txBody>
        </p:sp>
      </p:grpSp>
      <p:pic>
        <p:nvPicPr>
          <p:cNvPr id="408" name="Google Shape;408;p48" descr="A picture containing graphics, graphic design, screenshot, clipart&#10;&#10;Description automatically generated"/>
          <p:cNvPicPr preferRelativeResize="0"/>
          <p:nvPr/>
        </p:nvPicPr>
        <p:blipFill rotWithShape="1">
          <a:blip r:embed="rId3">
            <a:alphaModFix/>
          </a:blip>
          <a:srcRect/>
          <a:stretch/>
        </p:blipFill>
        <p:spPr>
          <a:xfrm>
            <a:off x="7815263" y="361818"/>
            <a:ext cx="860315" cy="860315"/>
          </a:xfrm>
          <a:prstGeom prst="rect">
            <a:avLst/>
          </a:prstGeom>
          <a:noFill/>
          <a:ln>
            <a:noFill/>
          </a:ln>
        </p:spPr>
      </p:pic>
      <p:sp>
        <p:nvSpPr>
          <p:cNvPr id="409" name="Google Shape;409;p48"/>
          <p:cNvSpPr txBox="1"/>
          <p:nvPr/>
        </p:nvSpPr>
        <p:spPr>
          <a:xfrm>
            <a:off x="699995" y="1333747"/>
            <a:ext cx="2105700" cy="2115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 b="1">
                <a:solidFill>
                  <a:srgbClr val="0070C0"/>
                </a:solidFill>
                <a:latin typeface="Montserrat"/>
                <a:ea typeface="Montserrat"/>
                <a:cs typeface="Montserrat"/>
                <a:sym typeface="Montserrat"/>
              </a:rPr>
              <a:t>Pilihan Peminjaman</a:t>
            </a:r>
            <a:endParaRPr sz="1100"/>
          </a:p>
        </p:txBody>
      </p:sp>
      <p:sp>
        <p:nvSpPr>
          <p:cNvPr id="410" name="Google Shape;410;p48"/>
          <p:cNvSpPr/>
          <p:nvPr/>
        </p:nvSpPr>
        <p:spPr>
          <a:xfrm>
            <a:off x="1065448" y="1854100"/>
            <a:ext cx="3659400" cy="834300"/>
          </a:xfrm>
          <a:prstGeom prst="roundRect">
            <a:avLst>
              <a:gd name="adj" fmla="val 16669"/>
            </a:avLst>
          </a:prstGeom>
          <a:solidFill>
            <a:srgbClr val="0070C0">
              <a:alpha val="49800"/>
            </a:srgbClr>
          </a:solidFill>
          <a:ln w="25400" cap="flat" cmpd="sng">
            <a:solidFill>
              <a:srgbClr val="0070C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411" name="Google Shape;411;p48"/>
          <p:cNvSpPr txBox="1"/>
          <p:nvPr/>
        </p:nvSpPr>
        <p:spPr>
          <a:xfrm>
            <a:off x="1393198" y="2130838"/>
            <a:ext cx="3003900" cy="280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b="1">
                <a:latin typeface="Montserrat"/>
                <a:ea typeface="Montserrat"/>
                <a:cs typeface="Montserrat"/>
                <a:sym typeface="Montserrat"/>
              </a:rPr>
              <a:t>Pembiayaan Sendiri</a:t>
            </a:r>
            <a:endParaRPr sz="1100"/>
          </a:p>
        </p:txBody>
      </p:sp>
      <p:sp>
        <p:nvSpPr>
          <p:cNvPr id="412" name="Google Shape;412;p48"/>
          <p:cNvSpPr/>
          <p:nvPr/>
        </p:nvSpPr>
        <p:spPr>
          <a:xfrm>
            <a:off x="4920867" y="1854100"/>
            <a:ext cx="3370800" cy="834300"/>
          </a:xfrm>
          <a:prstGeom prst="roundRect">
            <a:avLst>
              <a:gd name="adj" fmla="val 16669"/>
            </a:avLst>
          </a:prstGeom>
          <a:solidFill>
            <a:srgbClr val="0070C0">
              <a:alpha val="49800"/>
            </a:srgbClr>
          </a:solidFill>
          <a:ln w="25400" cap="flat" cmpd="sng">
            <a:solidFill>
              <a:srgbClr val="0070C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413" name="Google Shape;413;p48"/>
          <p:cNvSpPr txBox="1"/>
          <p:nvPr/>
        </p:nvSpPr>
        <p:spPr>
          <a:xfrm>
            <a:off x="5676113" y="2130854"/>
            <a:ext cx="1860300" cy="280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b="1">
                <a:solidFill>
                  <a:schemeClr val="dk1"/>
                </a:solidFill>
                <a:latin typeface="Montserrat"/>
                <a:ea typeface="Montserrat"/>
                <a:cs typeface="Montserrat"/>
                <a:sym typeface="Montserrat"/>
              </a:rPr>
              <a:t>Keluarga / Kawan</a:t>
            </a:r>
            <a:endParaRPr sz="1100"/>
          </a:p>
        </p:txBody>
      </p:sp>
      <p:sp>
        <p:nvSpPr>
          <p:cNvPr id="414" name="Google Shape;414;p48"/>
          <p:cNvSpPr/>
          <p:nvPr/>
        </p:nvSpPr>
        <p:spPr>
          <a:xfrm>
            <a:off x="1065500" y="3041750"/>
            <a:ext cx="3659400" cy="834300"/>
          </a:xfrm>
          <a:prstGeom prst="roundRect">
            <a:avLst>
              <a:gd name="adj" fmla="val 16669"/>
            </a:avLst>
          </a:prstGeom>
          <a:solidFill>
            <a:srgbClr val="0070C0">
              <a:alpha val="49800"/>
            </a:srgbClr>
          </a:solidFill>
          <a:ln w="25400" cap="flat" cmpd="sng">
            <a:solidFill>
              <a:srgbClr val="0070C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415" name="Google Shape;415;p48"/>
          <p:cNvSpPr txBox="1"/>
          <p:nvPr/>
        </p:nvSpPr>
        <p:spPr>
          <a:xfrm>
            <a:off x="2043803" y="3316562"/>
            <a:ext cx="1702800" cy="280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b="1">
                <a:solidFill>
                  <a:schemeClr val="dk1"/>
                </a:solidFill>
                <a:latin typeface="Montserrat"/>
                <a:ea typeface="Montserrat"/>
                <a:cs typeface="Montserrat"/>
                <a:sym typeface="Montserrat"/>
              </a:rPr>
              <a:t>Pinjaman Bank</a:t>
            </a:r>
            <a:endParaRPr sz="1100"/>
          </a:p>
        </p:txBody>
      </p:sp>
      <p:sp>
        <p:nvSpPr>
          <p:cNvPr id="416" name="Google Shape;416;p48"/>
          <p:cNvSpPr/>
          <p:nvPr/>
        </p:nvSpPr>
        <p:spPr>
          <a:xfrm>
            <a:off x="4920900" y="3041750"/>
            <a:ext cx="3370800" cy="834300"/>
          </a:xfrm>
          <a:prstGeom prst="roundRect">
            <a:avLst>
              <a:gd name="adj" fmla="val 16669"/>
            </a:avLst>
          </a:prstGeom>
          <a:solidFill>
            <a:srgbClr val="0070C0">
              <a:alpha val="49800"/>
            </a:srgbClr>
          </a:solidFill>
          <a:ln w="25400" cap="flat" cmpd="sng">
            <a:solidFill>
              <a:srgbClr val="0070C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417" name="Google Shape;417;p48"/>
          <p:cNvSpPr txBox="1"/>
          <p:nvPr/>
        </p:nvSpPr>
        <p:spPr>
          <a:xfrm>
            <a:off x="5754900" y="3318508"/>
            <a:ext cx="1702800" cy="280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b="1">
                <a:solidFill>
                  <a:schemeClr val="dk1"/>
                </a:solidFill>
                <a:latin typeface="Montserrat"/>
                <a:ea typeface="Montserrat"/>
                <a:cs typeface="Montserrat"/>
                <a:sym typeface="Montserrat"/>
              </a:rPr>
              <a:t>Pelabur</a:t>
            </a:r>
            <a:endParaRPr sz="11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9"/>
          <p:cNvSpPr/>
          <p:nvPr/>
        </p:nvSpPr>
        <p:spPr>
          <a:xfrm>
            <a:off x="171000" y="82375"/>
            <a:ext cx="8807100" cy="771900"/>
          </a:xfrm>
          <a:prstGeom prst="roundRect">
            <a:avLst>
              <a:gd name="adj" fmla="val 9509"/>
            </a:avLst>
          </a:prstGeom>
          <a:solidFill>
            <a:schemeClr val="accent1"/>
          </a:solidFill>
          <a:ln>
            <a:noFill/>
          </a:ln>
          <a:effectLst>
            <a:outerShdw blurRad="101600" dist="76200" dir="54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423" name="Google Shape;423;p49"/>
          <p:cNvSpPr txBox="1"/>
          <p:nvPr/>
        </p:nvSpPr>
        <p:spPr>
          <a:xfrm>
            <a:off x="292047" y="268375"/>
            <a:ext cx="8559900" cy="490500"/>
          </a:xfrm>
          <a:prstGeom prst="rect">
            <a:avLst/>
          </a:prstGeom>
          <a:noFill/>
          <a:ln>
            <a:noFill/>
          </a:ln>
        </p:spPr>
        <p:txBody>
          <a:bodyPr spcFirstLastPara="1" wrap="square" lIns="0" tIns="0" rIns="0" bIns="0" anchor="t" anchorCtr="0">
            <a:spAutoFit/>
          </a:bodyPr>
          <a:lstStyle/>
          <a:p>
            <a:pPr marL="0" marR="0" lvl="0" indent="0" algn="ctr" rtl="0">
              <a:lnSpc>
                <a:spcPct val="134000"/>
              </a:lnSpc>
              <a:spcBef>
                <a:spcPts val="0"/>
              </a:spcBef>
              <a:spcAft>
                <a:spcPts val="0"/>
              </a:spcAft>
              <a:buNone/>
            </a:pPr>
            <a:r>
              <a:rPr lang="en" sz="2400" b="1">
                <a:latin typeface="Montserrat"/>
                <a:ea typeface="Montserrat"/>
                <a:cs typeface="Montserrat"/>
                <a:sym typeface="Montserrat"/>
              </a:rPr>
              <a:t>ADAKAH BISKITA DIBOLEHKAN UNTUK ME-LOAN?</a:t>
            </a:r>
            <a:endParaRPr sz="2400" b="1">
              <a:latin typeface="Montserrat"/>
              <a:ea typeface="Montserrat"/>
              <a:cs typeface="Montserrat"/>
              <a:sym typeface="Montserrat"/>
            </a:endParaRPr>
          </a:p>
        </p:txBody>
      </p:sp>
      <p:sp>
        <p:nvSpPr>
          <p:cNvPr id="424" name="Google Shape;424;p49"/>
          <p:cNvSpPr txBox="1"/>
          <p:nvPr/>
        </p:nvSpPr>
        <p:spPr>
          <a:xfrm>
            <a:off x="447831" y="1270901"/>
            <a:ext cx="3670200" cy="33477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en" sz="1500" b="1">
                <a:solidFill>
                  <a:srgbClr val="2C341F"/>
                </a:solidFill>
                <a:latin typeface="Montserrat"/>
                <a:ea typeface="Montserrat"/>
                <a:cs typeface="Montserrat"/>
                <a:sym typeface="Montserrat"/>
              </a:rPr>
              <a:t>✓ TIDAK ADA HUTANG</a:t>
            </a: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r>
              <a:rPr lang="en" sz="1500" b="1">
                <a:solidFill>
                  <a:srgbClr val="2C341F"/>
                </a:solidFill>
                <a:latin typeface="Montserrat"/>
                <a:ea typeface="Montserrat"/>
                <a:cs typeface="Montserrat"/>
                <a:sym typeface="Montserrat"/>
              </a:rPr>
              <a:t>✓ TIDAK PERNAH MENGALAMI MUFLIS</a:t>
            </a: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r>
              <a:rPr lang="en" sz="1500" b="1">
                <a:solidFill>
                  <a:srgbClr val="2C341F"/>
                </a:solidFill>
                <a:latin typeface="Montserrat"/>
                <a:ea typeface="Montserrat"/>
                <a:cs typeface="Montserrat"/>
                <a:sym typeface="Montserrat"/>
              </a:rPr>
              <a:t>✓ MAMPU MEMBAYAR DUIT PINJAMAN</a:t>
            </a: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r>
              <a:rPr lang="en" sz="1500" b="1">
                <a:solidFill>
                  <a:srgbClr val="2C341F"/>
                </a:solidFill>
                <a:latin typeface="Montserrat"/>
                <a:ea typeface="Montserrat"/>
                <a:cs typeface="Montserrat"/>
                <a:sym typeface="Montserrat"/>
              </a:rPr>
              <a:t>✓ MEMBAYAR BIL TEPAT PADA MASANYA</a:t>
            </a: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r>
              <a:rPr lang="en" sz="1500" b="1">
                <a:solidFill>
                  <a:srgbClr val="2C341F"/>
                </a:solidFill>
                <a:latin typeface="Montserrat"/>
                <a:ea typeface="Montserrat"/>
                <a:cs typeface="Montserrat"/>
                <a:sym typeface="Montserrat"/>
              </a:rPr>
              <a:t>✓ MEMPUNYAI DUIT KECEMASAN </a:t>
            </a:r>
            <a:endParaRPr sz="1500" b="1">
              <a:solidFill>
                <a:srgbClr val="2C341F"/>
              </a:solidFill>
              <a:latin typeface="Montserrat"/>
              <a:ea typeface="Montserrat"/>
              <a:cs typeface="Montserrat"/>
              <a:sym typeface="Montserrat"/>
            </a:endParaRPr>
          </a:p>
        </p:txBody>
      </p:sp>
      <p:sp>
        <p:nvSpPr>
          <p:cNvPr id="425" name="Google Shape;425;p49"/>
          <p:cNvSpPr txBox="1"/>
          <p:nvPr/>
        </p:nvSpPr>
        <p:spPr>
          <a:xfrm>
            <a:off x="4785628" y="1270897"/>
            <a:ext cx="3670200" cy="27900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en" sz="1500" b="1">
                <a:solidFill>
                  <a:srgbClr val="2C341F"/>
                </a:solidFill>
                <a:latin typeface="Montserrat"/>
                <a:ea typeface="Montserrat"/>
                <a:cs typeface="Montserrat"/>
                <a:sym typeface="Montserrat"/>
              </a:rPr>
              <a:t>X MEMPUNYAI BANYAK HUTANG</a:t>
            </a: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r>
              <a:rPr lang="en" sz="1500" b="1">
                <a:solidFill>
                  <a:srgbClr val="2C341F"/>
                </a:solidFill>
                <a:latin typeface="Montserrat"/>
                <a:ea typeface="Montserrat"/>
                <a:cs typeface="Montserrat"/>
                <a:sym typeface="Montserrat"/>
              </a:rPr>
              <a:t>X TIDAK MEMPUNYAI DUIT KECEMASAN</a:t>
            </a: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r>
              <a:rPr lang="en" sz="1500" b="1">
                <a:solidFill>
                  <a:srgbClr val="2C341F"/>
                </a:solidFill>
                <a:latin typeface="Montserrat"/>
                <a:ea typeface="Montserrat"/>
                <a:cs typeface="Montserrat"/>
                <a:sym typeface="Montserrat"/>
              </a:rPr>
              <a:t>X MEMINJAM JUMLAH YANG TIDAK REALISTIK</a:t>
            </a: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endParaRPr sz="1500" b="1">
              <a:solidFill>
                <a:srgbClr val="2C341F"/>
              </a:solidFill>
              <a:latin typeface="Montserrat"/>
              <a:ea typeface="Montserrat"/>
              <a:cs typeface="Montserrat"/>
              <a:sym typeface="Montserrat"/>
            </a:endParaRPr>
          </a:p>
          <a:p>
            <a:pPr marL="0" lvl="0" indent="0" algn="l" rtl="0">
              <a:lnSpc>
                <a:spcPct val="120000"/>
              </a:lnSpc>
              <a:spcBef>
                <a:spcPts val="0"/>
              </a:spcBef>
              <a:spcAft>
                <a:spcPts val="0"/>
              </a:spcAft>
              <a:buNone/>
            </a:pPr>
            <a:r>
              <a:rPr lang="en" sz="1500" b="1">
                <a:solidFill>
                  <a:srgbClr val="2C341F"/>
                </a:solidFill>
                <a:latin typeface="Montserrat"/>
                <a:ea typeface="Montserrat"/>
                <a:cs typeface="Montserrat"/>
                <a:sym typeface="Montserrat"/>
              </a:rPr>
              <a:t>X TIDAK MENCUKUPI SYARAT PEMINJAM</a:t>
            </a:r>
            <a:endParaRPr sz="1500" b="1">
              <a:solidFill>
                <a:srgbClr val="2C341F"/>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000"/>
                                        <p:tgtEl>
                                          <p:spTgt spid="4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5"/>
                                        </p:tgtEl>
                                        <p:attrNameLst>
                                          <p:attrName>style.visibility</p:attrName>
                                        </p:attrNameLst>
                                      </p:cBhvr>
                                      <p:to>
                                        <p:strVal val="visible"/>
                                      </p:to>
                                    </p:set>
                                    <p:animEffect transition="in" filter="fade">
                                      <p:cBhvr>
                                        <p:cTn id="12"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0"/>
          <p:cNvSpPr/>
          <p:nvPr/>
        </p:nvSpPr>
        <p:spPr>
          <a:xfrm>
            <a:off x="5980875" y="1473788"/>
            <a:ext cx="2562000" cy="834300"/>
          </a:xfrm>
          <a:prstGeom prst="roundRect">
            <a:avLst>
              <a:gd name="adj" fmla="val 16669"/>
            </a:avLst>
          </a:prstGeom>
          <a:solidFill>
            <a:srgbClr val="FFD966"/>
          </a:solidFill>
          <a:ln w="25400" cap="flat" cmpd="sng">
            <a:solidFill>
              <a:srgbClr val="BF900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pic>
        <p:nvPicPr>
          <p:cNvPr id="432" name="Google Shape;432;p50" descr="A picture containing graphics, graphic design, screenshot, clipart&#10;&#10;Description automatically generated"/>
          <p:cNvPicPr preferRelativeResize="0"/>
          <p:nvPr/>
        </p:nvPicPr>
        <p:blipFill rotWithShape="1">
          <a:blip r:embed="rId3">
            <a:alphaModFix/>
          </a:blip>
          <a:srcRect/>
          <a:stretch/>
        </p:blipFill>
        <p:spPr>
          <a:xfrm>
            <a:off x="7815263" y="361818"/>
            <a:ext cx="860315" cy="860315"/>
          </a:xfrm>
          <a:prstGeom prst="rect">
            <a:avLst/>
          </a:prstGeom>
          <a:noFill/>
          <a:ln>
            <a:noFill/>
          </a:ln>
        </p:spPr>
      </p:pic>
      <p:sp>
        <p:nvSpPr>
          <p:cNvPr id="433" name="Google Shape;433;p50"/>
          <p:cNvSpPr/>
          <p:nvPr/>
        </p:nvSpPr>
        <p:spPr>
          <a:xfrm>
            <a:off x="601125" y="1473795"/>
            <a:ext cx="2562000" cy="834300"/>
          </a:xfrm>
          <a:prstGeom prst="roundRect">
            <a:avLst>
              <a:gd name="adj" fmla="val 16669"/>
            </a:avLst>
          </a:prstGeom>
          <a:solidFill>
            <a:srgbClr val="FFD966"/>
          </a:solidFill>
          <a:ln w="25400" cap="flat" cmpd="sng">
            <a:solidFill>
              <a:srgbClr val="BF900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434" name="Google Shape;434;p50"/>
          <p:cNvSpPr txBox="1"/>
          <p:nvPr/>
        </p:nvSpPr>
        <p:spPr>
          <a:xfrm>
            <a:off x="380173" y="1750538"/>
            <a:ext cx="3003900" cy="280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b="1">
                <a:latin typeface="Montserrat"/>
                <a:ea typeface="Montserrat"/>
                <a:cs typeface="Montserrat"/>
                <a:sym typeface="Montserrat"/>
              </a:rPr>
              <a:t>Rekod Untung &amp; Rugi</a:t>
            </a:r>
            <a:endParaRPr sz="1100"/>
          </a:p>
        </p:txBody>
      </p:sp>
      <p:sp>
        <p:nvSpPr>
          <p:cNvPr id="435" name="Google Shape;435;p50"/>
          <p:cNvSpPr/>
          <p:nvPr/>
        </p:nvSpPr>
        <p:spPr>
          <a:xfrm>
            <a:off x="3291000" y="1473800"/>
            <a:ext cx="2562000" cy="834300"/>
          </a:xfrm>
          <a:prstGeom prst="roundRect">
            <a:avLst>
              <a:gd name="adj" fmla="val 16669"/>
            </a:avLst>
          </a:prstGeom>
          <a:solidFill>
            <a:srgbClr val="FFD966"/>
          </a:solidFill>
          <a:ln w="25400" cap="flat" cmpd="sng">
            <a:solidFill>
              <a:srgbClr val="BF9000"/>
            </a:solidFill>
            <a:prstDash val="solid"/>
            <a:round/>
            <a:headEnd type="none" w="sm" len="sm"/>
            <a:tailEnd type="none" w="sm" len="sm"/>
          </a:ln>
          <a:effectLst>
            <a:outerShdw blurRad="101600" dist="76200" dir="27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436" name="Google Shape;436;p50"/>
          <p:cNvSpPr txBox="1"/>
          <p:nvPr/>
        </p:nvSpPr>
        <p:spPr>
          <a:xfrm>
            <a:off x="6156227" y="1750550"/>
            <a:ext cx="2211300" cy="280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b="1">
                <a:solidFill>
                  <a:schemeClr val="dk1"/>
                </a:solidFill>
                <a:latin typeface="Montserrat"/>
                <a:ea typeface="Montserrat"/>
                <a:cs typeface="Montserrat"/>
                <a:sym typeface="Montserrat"/>
              </a:rPr>
              <a:t>Rekod Penyimpanan</a:t>
            </a:r>
            <a:endParaRPr sz="1100"/>
          </a:p>
        </p:txBody>
      </p:sp>
      <p:sp>
        <p:nvSpPr>
          <p:cNvPr id="437" name="Google Shape;437;p50"/>
          <p:cNvSpPr txBox="1"/>
          <p:nvPr/>
        </p:nvSpPr>
        <p:spPr>
          <a:xfrm>
            <a:off x="3291000" y="1750550"/>
            <a:ext cx="2562000" cy="280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b="1">
                <a:solidFill>
                  <a:schemeClr val="dk1"/>
                </a:solidFill>
                <a:latin typeface="Montserrat"/>
                <a:ea typeface="Montserrat"/>
                <a:cs typeface="Montserrat"/>
                <a:sym typeface="Montserrat"/>
              </a:rPr>
              <a:t>Pengurusan Inventori</a:t>
            </a:r>
            <a:endParaRPr sz="1100"/>
          </a:p>
        </p:txBody>
      </p:sp>
      <p:grpSp>
        <p:nvGrpSpPr>
          <p:cNvPr id="438" name="Google Shape;438;p50"/>
          <p:cNvGrpSpPr/>
          <p:nvPr/>
        </p:nvGrpSpPr>
        <p:grpSpPr>
          <a:xfrm>
            <a:off x="601115" y="514650"/>
            <a:ext cx="3145557" cy="514125"/>
            <a:chOff x="801479" y="686209"/>
            <a:chExt cx="2665500" cy="685500"/>
          </a:xfrm>
        </p:grpSpPr>
        <p:sp>
          <p:nvSpPr>
            <p:cNvPr id="439" name="Google Shape;439;p50">
              <a:hlinkClick r:id=""/>
            </p:cNvPr>
            <p:cNvSpPr/>
            <p:nvPr/>
          </p:nvSpPr>
          <p:spPr>
            <a:xfrm>
              <a:off x="801479" y="686209"/>
              <a:ext cx="2665500" cy="685500"/>
            </a:xfrm>
            <a:prstGeom prst="roundRect">
              <a:avLst>
                <a:gd name="adj" fmla="val 31259"/>
              </a:avLst>
            </a:prstGeom>
            <a:solidFill>
              <a:srgbClr val="F1C232"/>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440" name="Google Shape;440;p50">
              <a:hlinkClick r:id=""/>
            </p:cNvPr>
            <p:cNvSpPr/>
            <p:nvPr/>
          </p:nvSpPr>
          <p:spPr>
            <a:xfrm>
              <a:off x="850685" y="741525"/>
              <a:ext cx="2567100" cy="574800"/>
            </a:xfrm>
            <a:prstGeom prst="roundRect">
              <a:avLst>
                <a:gd name="adj" fmla="val 28267"/>
              </a:avLst>
            </a:prstGeom>
            <a:solidFill>
              <a:srgbClr val="F1C23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441" name="Google Shape;441;p50"/>
            <p:cNvSpPr txBox="1"/>
            <p:nvPr/>
          </p:nvSpPr>
          <p:spPr>
            <a:xfrm>
              <a:off x="1029794" y="841776"/>
              <a:ext cx="2208900" cy="374400"/>
            </a:xfrm>
            <a:prstGeom prst="rect">
              <a:avLst/>
            </a:prstGeom>
            <a:solidFill>
              <a:srgbClr val="F1C232"/>
            </a:solid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None/>
              </a:pPr>
              <a:r>
                <a:rPr lang="en" b="1">
                  <a:solidFill>
                    <a:schemeClr val="lt1"/>
                  </a:solidFill>
                  <a:latin typeface="Montserrat"/>
                  <a:ea typeface="Montserrat"/>
                  <a:cs typeface="Montserrat"/>
                  <a:sym typeface="Montserrat"/>
                </a:rPr>
                <a:t>2.    PERNIAGAAN DIGITAL</a:t>
              </a:r>
              <a:endParaRPr b="1">
                <a:solidFill>
                  <a:schemeClr val="lt1"/>
                </a:solidFill>
                <a:latin typeface="Montserrat"/>
                <a:ea typeface="Montserrat"/>
                <a:cs typeface="Montserrat"/>
                <a:sym typeface="Montserrat"/>
              </a:endParaRPr>
            </a:p>
          </p:txBody>
        </p:sp>
      </p:grpSp>
      <p:sp>
        <p:nvSpPr>
          <p:cNvPr id="442" name="Google Shape;442;p50"/>
          <p:cNvSpPr/>
          <p:nvPr/>
        </p:nvSpPr>
        <p:spPr>
          <a:xfrm>
            <a:off x="2544150" y="3131326"/>
            <a:ext cx="4055700" cy="1445400"/>
          </a:xfrm>
          <a:prstGeom prst="round2SameRect">
            <a:avLst>
              <a:gd name="adj1" fmla="val 31107"/>
              <a:gd name="adj2" fmla="val 0"/>
            </a:avLst>
          </a:prstGeom>
          <a:solidFill>
            <a:srgbClr val="6FA8DC"/>
          </a:solidFill>
          <a:ln w="2857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0"/>
          <p:cNvSpPr txBox="1"/>
          <p:nvPr/>
        </p:nvSpPr>
        <p:spPr>
          <a:xfrm>
            <a:off x="2854644" y="3378204"/>
            <a:ext cx="3434700" cy="1069800"/>
          </a:xfrm>
          <a:prstGeom prst="rect">
            <a:avLst/>
          </a:prstGeom>
          <a:noFill/>
          <a:ln>
            <a:noFill/>
          </a:ln>
        </p:spPr>
        <p:txBody>
          <a:bodyPr spcFirstLastPara="1" wrap="square" lIns="68575" tIns="34275" rIns="68575" bIns="34275" anchor="ctr" anchorCtr="0">
            <a:spAutoFit/>
          </a:bodyPr>
          <a:lstStyle/>
          <a:p>
            <a:pPr marL="0" marR="0" lvl="0" indent="0" algn="ctr" rtl="0">
              <a:lnSpc>
                <a:spcPct val="115000"/>
              </a:lnSpc>
              <a:spcBef>
                <a:spcPts val="0"/>
              </a:spcBef>
              <a:spcAft>
                <a:spcPts val="0"/>
              </a:spcAft>
              <a:buNone/>
            </a:pPr>
            <a:r>
              <a:rPr lang="en" sz="2800" b="1">
                <a:solidFill>
                  <a:schemeClr val="lt1"/>
                </a:solidFill>
                <a:latin typeface="Montserrat"/>
                <a:ea typeface="Montserrat"/>
                <a:cs typeface="Montserrat"/>
                <a:sym typeface="Montserrat"/>
              </a:rPr>
              <a:t>NOTA TELEFON</a:t>
            </a:r>
            <a:endParaRPr sz="2800" b="1">
              <a:solidFill>
                <a:schemeClr val="lt1"/>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 sz="2800" b="1">
                <a:solidFill>
                  <a:schemeClr val="lt1"/>
                </a:solidFill>
                <a:latin typeface="Montserrat"/>
                <a:ea typeface="Montserrat"/>
                <a:cs typeface="Montserrat"/>
                <a:sym typeface="Montserrat"/>
              </a:rPr>
              <a:t>  FACEBOOK</a:t>
            </a:r>
            <a:endParaRPr sz="2800" b="1">
              <a:solidFill>
                <a:schemeClr val="lt1"/>
              </a:solidFill>
              <a:latin typeface="Montserrat"/>
              <a:ea typeface="Montserrat"/>
              <a:cs typeface="Montserrat"/>
              <a:sym typeface="Montserrat"/>
            </a:endParaRPr>
          </a:p>
        </p:txBody>
      </p:sp>
      <p:cxnSp>
        <p:nvCxnSpPr>
          <p:cNvPr id="444" name="Google Shape;444;p50"/>
          <p:cNvCxnSpPr>
            <a:stCxn id="433" idx="2"/>
            <a:endCxn id="442" idx="3"/>
          </p:cNvCxnSpPr>
          <p:nvPr/>
        </p:nvCxnSpPr>
        <p:spPr>
          <a:xfrm rot="-5400000" flipH="1">
            <a:off x="2815425" y="1374795"/>
            <a:ext cx="823200" cy="2689800"/>
          </a:xfrm>
          <a:prstGeom prst="bentConnector3">
            <a:avLst>
              <a:gd name="adj1" fmla="val 50002"/>
            </a:avLst>
          </a:prstGeom>
          <a:noFill/>
          <a:ln w="38100" cap="flat" cmpd="sng">
            <a:solidFill>
              <a:srgbClr val="000000"/>
            </a:solidFill>
            <a:prstDash val="solid"/>
            <a:round/>
            <a:headEnd type="none" w="med" len="med"/>
            <a:tailEnd type="none" w="med" len="med"/>
          </a:ln>
        </p:spPr>
      </p:cxnSp>
      <p:cxnSp>
        <p:nvCxnSpPr>
          <p:cNvPr id="445" name="Google Shape;445;p50"/>
          <p:cNvCxnSpPr>
            <a:stCxn id="431" idx="2"/>
            <a:endCxn id="442" idx="3"/>
          </p:cNvCxnSpPr>
          <p:nvPr/>
        </p:nvCxnSpPr>
        <p:spPr>
          <a:xfrm rot="5400000">
            <a:off x="5505375" y="1374788"/>
            <a:ext cx="823200" cy="2689800"/>
          </a:xfrm>
          <a:prstGeom prst="bentConnector3">
            <a:avLst>
              <a:gd name="adj1" fmla="val 50002"/>
            </a:avLst>
          </a:prstGeom>
          <a:noFill/>
          <a:ln w="38100" cap="flat" cmpd="sng">
            <a:solidFill>
              <a:srgbClr val="000000"/>
            </a:solidFill>
            <a:prstDash val="solid"/>
            <a:round/>
            <a:headEnd type="none" w="med" len="med"/>
            <a:tailEnd type="none" w="med" len="med"/>
          </a:ln>
        </p:spPr>
      </p:cxnSp>
      <p:cxnSp>
        <p:nvCxnSpPr>
          <p:cNvPr id="446" name="Google Shape;446;p50"/>
          <p:cNvCxnSpPr>
            <a:stCxn id="435" idx="2"/>
            <a:endCxn id="442" idx="3"/>
          </p:cNvCxnSpPr>
          <p:nvPr/>
        </p:nvCxnSpPr>
        <p:spPr>
          <a:xfrm>
            <a:off x="4572000" y="2308100"/>
            <a:ext cx="0" cy="823200"/>
          </a:xfrm>
          <a:prstGeom prst="straightConnector1">
            <a:avLst/>
          </a:prstGeom>
          <a:noFill/>
          <a:ln w="38100" cap="flat" cmpd="sng">
            <a:solidFill>
              <a:srgbClr val="000000"/>
            </a:solidFill>
            <a:prstDash val="solid"/>
            <a:round/>
            <a:headEnd type="none" w="med" len="med"/>
            <a:tailEnd type="none" w="med" len="med"/>
          </a:ln>
        </p:spPr>
      </p:cxnSp>
      <p:pic>
        <p:nvPicPr>
          <p:cNvPr id="447" name="Google Shape;447;p50"/>
          <p:cNvPicPr preferRelativeResize="0"/>
          <p:nvPr/>
        </p:nvPicPr>
        <p:blipFill>
          <a:blip r:embed="rId4">
            <a:alphaModFix/>
          </a:blip>
          <a:stretch>
            <a:fillRect/>
          </a:stretch>
        </p:blipFill>
        <p:spPr>
          <a:xfrm>
            <a:off x="3079056" y="3911172"/>
            <a:ext cx="414101" cy="414122"/>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1"/>
          <p:cNvSpPr/>
          <p:nvPr/>
        </p:nvSpPr>
        <p:spPr>
          <a:xfrm>
            <a:off x="171000" y="82375"/>
            <a:ext cx="8807100" cy="771900"/>
          </a:xfrm>
          <a:prstGeom prst="roundRect">
            <a:avLst>
              <a:gd name="adj" fmla="val 9509"/>
            </a:avLst>
          </a:prstGeom>
          <a:solidFill>
            <a:srgbClr val="3D85C6"/>
          </a:solidFill>
          <a:ln w="28575" cap="flat" cmpd="sng">
            <a:solidFill>
              <a:srgbClr val="FFFFFF"/>
            </a:solidFill>
            <a:prstDash val="solid"/>
            <a:round/>
            <a:headEnd type="none" w="sm" len="sm"/>
            <a:tailEnd type="none" w="sm" len="sm"/>
          </a:ln>
          <a:effectLst>
            <a:outerShdw blurRad="101600" dist="76200" dir="5400000" algn="ctr" rotWithShape="0">
              <a:srgbClr val="000000">
                <a:alpha val="1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453" name="Google Shape;453;p51"/>
          <p:cNvSpPr txBox="1"/>
          <p:nvPr/>
        </p:nvSpPr>
        <p:spPr>
          <a:xfrm>
            <a:off x="292047" y="268375"/>
            <a:ext cx="8559900" cy="490500"/>
          </a:xfrm>
          <a:prstGeom prst="rect">
            <a:avLst/>
          </a:prstGeom>
          <a:noFill/>
          <a:ln>
            <a:noFill/>
          </a:ln>
        </p:spPr>
        <p:txBody>
          <a:bodyPr spcFirstLastPara="1" wrap="square" lIns="0" tIns="0" rIns="0" bIns="0" anchor="t" anchorCtr="0">
            <a:spAutoFit/>
          </a:bodyPr>
          <a:lstStyle/>
          <a:p>
            <a:pPr marL="0" marR="0" lvl="0" indent="0" algn="ctr" rtl="0">
              <a:lnSpc>
                <a:spcPct val="134000"/>
              </a:lnSpc>
              <a:spcBef>
                <a:spcPts val="0"/>
              </a:spcBef>
              <a:spcAft>
                <a:spcPts val="0"/>
              </a:spcAft>
              <a:buNone/>
            </a:pPr>
            <a:r>
              <a:rPr lang="en" sz="2400" b="1">
                <a:latin typeface="Montserrat"/>
                <a:ea typeface="Montserrat"/>
                <a:cs typeface="Montserrat"/>
                <a:sym typeface="Montserrat"/>
              </a:rPr>
              <a:t>CARA MENGGUNAKAN NOTA DAN FACEBOOK</a:t>
            </a:r>
            <a:endParaRPr sz="2400" b="1">
              <a:latin typeface="Montserrat"/>
              <a:ea typeface="Montserrat"/>
              <a:cs typeface="Montserrat"/>
              <a:sym typeface="Montserrat"/>
            </a:endParaRPr>
          </a:p>
        </p:txBody>
      </p:sp>
      <p:pic>
        <p:nvPicPr>
          <p:cNvPr id="454" name="Google Shape;454;p51"/>
          <p:cNvPicPr preferRelativeResize="0"/>
          <p:nvPr/>
        </p:nvPicPr>
        <p:blipFill rotWithShape="1">
          <a:blip r:embed="rId3">
            <a:alphaModFix/>
          </a:blip>
          <a:srcRect t="5074" b="49087"/>
          <a:stretch/>
        </p:blipFill>
        <p:spPr>
          <a:xfrm>
            <a:off x="171000" y="944750"/>
            <a:ext cx="2374050" cy="2357024"/>
          </a:xfrm>
          <a:prstGeom prst="rect">
            <a:avLst/>
          </a:prstGeom>
          <a:noFill/>
          <a:ln>
            <a:noFill/>
          </a:ln>
        </p:spPr>
      </p:pic>
      <p:pic>
        <p:nvPicPr>
          <p:cNvPr id="455" name="Google Shape;455;p51"/>
          <p:cNvPicPr preferRelativeResize="0"/>
          <p:nvPr/>
        </p:nvPicPr>
        <p:blipFill rotWithShape="1">
          <a:blip r:embed="rId4">
            <a:alphaModFix/>
          </a:blip>
          <a:srcRect t="5074" b="49085"/>
          <a:stretch/>
        </p:blipFill>
        <p:spPr>
          <a:xfrm>
            <a:off x="1860850" y="2571749"/>
            <a:ext cx="2417725" cy="2400390"/>
          </a:xfrm>
          <a:prstGeom prst="rect">
            <a:avLst/>
          </a:prstGeom>
          <a:noFill/>
          <a:ln>
            <a:noFill/>
          </a:ln>
        </p:spPr>
      </p:pic>
      <p:pic>
        <p:nvPicPr>
          <p:cNvPr id="456" name="Google Shape;456;p51"/>
          <p:cNvPicPr preferRelativeResize="0"/>
          <p:nvPr/>
        </p:nvPicPr>
        <p:blipFill rotWithShape="1">
          <a:blip r:embed="rId5">
            <a:alphaModFix/>
          </a:blip>
          <a:srcRect t="5074" b="49087"/>
          <a:stretch/>
        </p:blipFill>
        <p:spPr>
          <a:xfrm>
            <a:off x="3779772" y="944750"/>
            <a:ext cx="2374050" cy="2357024"/>
          </a:xfrm>
          <a:prstGeom prst="rect">
            <a:avLst/>
          </a:prstGeom>
          <a:noFill/>
          <a:ln>
            <a:noFill/>
          </a:ln>
        </p:spPr>
      </p:pic>
      <p:pic>
        <p:nvPicPr>
          <p:cNvPr id="457" name="Google Shape;457;p51"/>
          <p:cNvPicPr preferRelativeResize="0"/>
          <p:nvPr/>
        </p:nvPicPr>
        <p:blipFill>
          <a:blip r:embed="rId6">
            <a:alphaModFix/>
          </a:blip>
          <a:stretch>
            <a:fillRect/>
          </a:stretch>
        </p:blipFill>
        <p:spPr>
          <a:xfrm>
            <a:off x="6210450" y="944850"/>
            <a:ext cx="2757148" cy="3895299"/>
          </a:xfrm>
          <a:prstGeom prst="rect">
            <a:avLst/>
          </a:prstGeom>
          <a:noFill/>
          <a:ln>
            <a:noFill/>
          </a:ln>
        </p:spPr>
      </p:pic>
      <p:sp>
        <p:nvSpPr>
          <p:cNvPr id="458" name="Google Shape;458;p51"/>
          <p:cNvSpPr/>
          <p:nvPr/>
        </p:nvSpPr>
        <p:spPr>
          <a:xfrm rot="10800000" flipH="1">
            <a:off x="7186811" y="1011175"/>
            <a:ext cx="737400" cy="1461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1"/>
          <p:cNvSpPr/>
          <p:nvPr/>
        </p:nvSpPr>
        <p:spPr>
          <a:xfrm rot="10800000" flipH="1">
            <a:off x="8152606" y="1322583"/>
            <a:ext cx="603600" cy="1242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1"/>
          <p:cNvSpPr/>
          <p:nvPr/>
        </p:nvSpPr>
        <p:spPr>
          <a:xfrm>
            <a:off x="6249075" y="2804425"/>
            <a:ext cx="2684700" cy="4422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1"/>
          <p:cNvSpPr/>
          <p:nvPr/>
        </p:nvSpPr>
        <p:spPr>
          <a:xfrm>
            <a:off x="6288047" y="988255"/>
            <a:ext cx="274200" cy="283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grpSp>
        <p:nvGrpSpPr>
          <p:cNvPr id="466" name="Google Shape;466;p52"/>
          <p:cNvGrpSpPr/>
          <p:nvPr/>
        </p:nvGrpSpPr>
        <p:grpSpPr>
          <a:xfrm>
            <a:off x="459562" y="524714"/>
            <a:ext cx="2472826" cy="398250"/>
            <a:chOff x="612743" y="1020818"/>
            <a:chExt cx="3679800" cy="531000"/>
          </a:xfrm>
        </p:grpSpPr>
        <p:sp>
          <p:nvSpPr>
            <p:cNvPr id="467" name="Google Shape;467;p52"/>
            <p:cNvSpPr/>
            <p:nvPr/>
          </p:nvSpPr>
          <p:spPr>
            <a:xfrm>
              <a:off x="612743" y="1020818"/>
              <a:ext cx="3679800" cy="531000"/>
            </a:xfrm>
            <a:prstGeom prst="roundRect">
              <a:avLst>
                <a:gd name="adj" fmla="val 25920"/>
              </a:avLst>
            </a:prstGeom>
            <a:solidFill>
              <a:srgbClr val="FF8364"/>
            </a:solidFill>
            <a:ln w="19050" cap="flat" cmpd="sng">
              <a:solidFill>
                <a:srgbClr val="F9EBF5"/>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1800"/>
                <a:buFont typeface="Libre Franklin Medium"/>
                <a:buNone/>
              </a:pPr>
              <a:endParaRPr sz="1000" b="0" i="0" u="none" strike="noStrike" cap="none">
                <a:solidFill>
                  <a:srgbClr val="000000"/>
                </a:solidFill>
                <a:latin typeface="Montserrat"/>
                <a:ea typeface="Montserrat"/>
                <a:cs typeface="Montserrat"/>
                <a:sym typeface="Montserrat"/>
              </a:endParaRPr>
            </a:p>
          </p:txBody>
        </p:sp>
        <p:sp>
          <p:nvSpPr>
            <p:cNvPr id="468" name="Google Shape;468;p52"/>
            <p:cNvSpPr txBox="1"/>
            <p:nvPr/>
          </p:nvSpPr>
          <p:spPr>
            <a:xfrm>
              <a:off x="612743" y="1101252"/>
              <a:ext cx="3679800" cy="4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800"/>
                <a:buFont typeface="Libre Franklin Medium"/>
                <a:buNone/>
              </a:pPr>
              <a:r>
                <a:rPr lang="en" sz="1500" b="1">
                  <a:solidFill>
                    <a:srgbClr val="FFFFFF"/>
                  </a:solidFill>
                  <a:latin typeface="Montserrat"/>
                  <a:ea typeface="Montserrat"/>
                  <a:cs typeface="Montserrat"/>
                  <a:sym typeface="Montserrat"/>
                </a:rPr>
                <a:t>Mesej Utama</a:t>
              </a:r>
              <a:endParaRPr sz="900" b="1" i="0" u="none" strike="noStrike" cap="none">
                <a:solidFill>
                  <a:srgbClr val="FFFFFF"/>
                </a:solidFill>
                <a:latin typeface="Montserrat"/>
                <a:ea typeface="Montserrat"/>
                <a:cs typeface="Montserrat"/>
                <a:sym typeface="Montserrat"/>
              </a:endParaRPr>
            </a:p>
          </p:txBody>
        </p:sp>
      </p:grpSp>
      <p:sp>
        <p:nvSpPr>
          <p:cNvPr id="469" name="Google Shape;469;p52"/>
          <p:cNvSpPr/>
          <p:nvPr/>
        </p:nvSpPr>
        <p:spPr>
          <a:xfrm>
            <a:off x="225600" y="1569150"/>
            <a:ext cx="4346700" cy="2736000"/>
          </a:xfrm>
          <a:prstGeom prst="rect">
            <a:avLst/>
          </a:prstGeom>
          <a:noFill/>
          <a:ln>
            <a:noFill/>
          </a:ln>
        </p:spPr>
        <p:txBody>
          <a:bodyPr spcFirstLastPara="1" wrap="square" lIns="68575" tIns="34275" rIns="68575" bIns="34275" anchor="t" anchorCtr="0">
            <a:noAutofit/>
          </a:bodyPr>
          <a:lstStyle/>
          <a:p>
            <a:pPr marL="342900" lvl="0" indent="-241300" algn="l" rtl="0">
              <a:lnSpc>
                <a:spcPct val="175000"/>
              </a:lnSpc>
              <a:spcBef>
                <a:spcPts val="0"/>
              </a:spcBef>
              <a:spcAft>
                <a:spcPts val="0"/>
              </a:spcAft>
              <a:buClr>
                <a:schemeClr val="dk1"/>
              </a:buClr>
              <a:buSzPts val="1200"/>
              <a:buFont typeface="Montserrat"/>
              <a:buChar char="•"/>
            </a:pPr>
            <a:r>
              <a:rPr lang="en" sz="1200" dirty="0">
                <a:solidFill>
                  <a:schemeClr val="dk1"/>
                </a:solidFill>
                <a:latin typeface="Montserrat"/>
                <a:ea typeface="Montserrat"/>
                <a:cs typeface="Montserrat"/>
                <a:sym typeface="Montserrat"/>
              </a:rPr>
              <a:t>Pembuatan bajet adalah penting untuk menjejak pendapatan dan perbelanjaan, membolehkan pengurusan kewangan yang lebih baik. </a:t>
            </a:r>
            <a:endParaRPr sz="1200">
              <a:solidFill>
                <a:schemeClr val="dk1"/>
              </a:solidFill>
              <a:latin typeface="Montserrat"/>
              <a:ea typeface="Montserrat"/>
              <a:cs typeface="Montserrat"/>
              <a:sym typeface="Montserrat"/>
            </a:endParaRPr>
          </a:p>
          <a:p>
            <a:pPr marL="342900" lvl="0" indent="-241300" algn="l" rtl="0">
              <a:lnSpc>
                <a:spcPct val="175000"/>
              </a:lnSpc>
              <a:spcBef>
                <a:spcPts val="0"/>
              </a:spcBef>
              <a:spcAft>
                <a:spcPts val="0"/>
              </a:spcAft>
              <a:buClr>
                <a:schemeClr val="dk1"/>
              </a:buClr>
              <a:buSzPts val="1200"/>
              <a:buFont typeface="Montserrat"/>
              <a:buChar char="•"/>
            </a:pPr>
            <a:r>
              <a:rPr lang="en" sz="1200" dirty="0">
                <a:solidFill>
                  <a:schemeClr val="dk1"/>
                </a:solidFill>
                <a:latin typeface="Montserrat"/>
                <a:ea typeface="Montserrat"/>
                <a:cs typeface="Montserrat"/>
                <a:sym typeface="Montserrat"/>
              </a:rPr>
              <a:t>Menjimatkan membolehkan kesiapan, pertumbuhan masa depan, dan keupayaan untuk mengharungi cabaran yang tidak dijangka. </a:t>
            </a:r>
            <a:endParaRPr sz="1200">
              <a:solidFill>
                <a:schemeClr val="dk1"/>
              </a:solidFill>
              <a:latin typeface="Montserrat"/>
              <a:ea typeface="Montserrat"/>
              <a:cs typeface="Montserrat"/>
              <a:sym typeface="Montserrat"/>
            </a:endParaRPr>
          </a:p>
          <a:p>
            <a:pPr marL="342900" lvl="0" indent="-241300" algn="l" rtl="0">
              <a:lnSpc>
                <a:spcPct val="175000"/>
              </a:lnSpc>
              <a:spcBef>
                <a:spcPts val="0"/>
              </a:spcBef>
              <a:spcAft>
                <a:spcPts val="0"/>
              </a:spcAft>
              <a:buClr>
                <a:schemeClr val="dk1"/>
              </a:buClr>
              <a:buSzPts val="1200"/>
              <a:buFont typeface="Montserrat"/>
              <a:buChar char="•"/>
            </a:pPr>
            <a:r>
              <a:rPr lang="en" sz="1200" dirty="0">
                <a:solidFill>
                  <a:schemeClr val="dk1"/>
                </a:solidFill>
                <a:latin typeface="Montserrat"/>
                <a:ea typeface="Montserrat"/>
                <a:cs typeface="Montserrat"/>
                <a:sym typeface="Montserrat"/>
              </a:rPr>
              <a:t>Analisis kewangan secara berkala membantu menilai kesihatan kewangan perniagaan </a:t>
            </a:r>
            <a:r>
              <a:rPr lang="en" sz="1200" dirty="0" smtClean="0">
                <a:solidFill>
                  <a:schemeClr val="dk1"/>
                </a:solidFill>
                <a:latin typeface="Montserrat"/>
                <a:ea typeface="Montserrat"/>
                <a:cs typeface="Montserrat"/>
                <a:sym typeface="Montserrat"/>
              </a:rPr>
              <a:t>biskita </a:t>
            </a:r>
            <a:r>
              <a:rPr lang="en" sz="1200" dirty="0" smtClean="0">
                <a:solidFill>
                  <a:schemeClr val="dk1"/>
                </a:solidFill>
                <a:latin typeface="Montserrat"/>
                <a:ea typeface="Montserrat"/>
                <a:cs typeface="Montserrat"/>
                <a:sym typeface="Montserrat"/>
              </a:rPr>
              <a:t>dan </a:t>
            </a:r>
            <a:r>
              <a:rPr lang="en" sz="1200" dirty="0">
                <a:solidFill>
                  <a:schemeClr val="dk1"/>
                </a:solidFill>
                <a:latin typeface="Montserrat"/>
                <a:ea typeface="Montserrat"/>
                <a:cs typeface="Montserrat"/>
                <a:sym typeface="Montserrat"/>
              </a:rPr>
              <a:t>membuat keputusan yang berinformasi.</a:t>
            </a:r>
            <a:endParaRPr sz="1200" b="1">
              <a:latin typeface="Montserrat"/>
              <a:ea typeface="Montserrat"/>
              <a:cs typeface="Montserrat"/>
              <a:sym typeface="Montserrat"/>
            </a:endParaRPr>
          </a:p>
        </p:txBody>
      </p:sp>
      <p:pic>
        <p:nvPicPr>
          <p:cNvPr id="470" name="Google Shape;470;p52"/>
          <p:cNvPicPr preferRelativeResize="0"/>
          <p:nvPr/>
        </p:nvPicPr>
        <p:blipFill rotWithShape="1">
          <a:blip r:embed="rId3">
            <a:alphaModFix/>
          </a:blip>
          <a:srcRect/>
          <a:stretch/>
        </p:blipFill>
        <p:spPr>
          <a:xfrm>
            <a:off x="4503627" y="1214438"/>
            <a:ext cx="4640375" cy="2736057"/>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grpSp>
        <p:nvGrpSpPr>
          <p:cNvPr id="475" name="Google Shape;475;p53"/>
          <p:cNvGrpSpPr/>
          <p:nvPr/>
        </p:nvGrpSpPr>
        <p:grpSpPr>
          <a:xfrm>
            <a:off x="459562" y="524714"/>
            <a:ext cx="2472826" cy="398250"/>
            <a:chOff x="612743" y="1020818"/>
            <a:chExt cx="3679800" cy="531000"/>
          </a:xfrm>
        </p:grpSpPr>
        <p:sp>
          <p:nvSpPr>
            <p:cNvPr id="476" name="Google Shape;476;p53"/>
            <p:cNvSpPr/>
            <p:nvPr/>
          </p:nvSpPr>
          <p:spPr>
            <a:xfrm>
              <a:off x="612743" y="1020818"/>
              <a:ext cx="3679800" cy="531000"/>
            </a:xfrm>
            <a:prstGeom prst="roundRect">
              <a:avLst>
                <a:gd name="adj" fmla="val 25920"/>
              </a:avLst>
            </a:prstGeom>
            <a:solidFill>
              <a:srgbClr val="FF8364"/>
            </a:solidFill>
            <a:ln w="19050" cap="flat" cmpd="sng">
              <a:solidFill>
                <a:srgbClr val="F9EBF5"/>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1800"/>
                <a:buFont typeface="Libre Franklin Medium"/>
                <a:buNone/>
              </a:pPr>
              <a:endParaRPr sz="1000" b="0" i="0" u="none" strike="noStrike" cap="none">
                <a:solidFill>
                  <a:srgbClr val="000000"/>
                </a:solidFill>
                <a:latin typeface="Montserrat"/>
                <a:ea typeface="Montserrat"/>
                <a:cs typeface="Montserrat"/>
                <a:sym typeface="Montserrat"/>
              </a:endParaRPr>
            </a:p>
          </p:txBody>
        </p:sp>
        <p:sp>
          <p:nvSpPr>
            <p:cNvPr id="477" name="Google Shape;477;p53"/>
            <p:cNvSpPr txBox="1"/>
            <p:nvPr/>
          </p:nvSpPr>
          <p:spPr>
            <a:xfrm>
              <a:off x="612743" y="1101252"/>
              <a:ext cx="3679800" cy="4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800"/>
                <a:buFont typeface="Libre Franklin Medium"/>
                <a:buNone/>
              </a:pPr>
              <a:r>
                <a:rPr lang="en" sz="1500" b="1">
                  <a:solidFill>
                    <a:srgbClr val="FFFFFF"/>
                  </a:solidFill>
                  <a:latin typeface="Montserrat"/>
                  <a:ea typeface="Montserrat"/>
                  <a:cs typeface="Montserrat"/>
                  <a:sym typeface="Montserrat"/>
                </a:rPr>
                <a:t>MESEJ UTAMA</a:t>
              </a:r>
              <a:endParaRPr sz="900" b="1" i="0" u="none" strike="noStrike" cap="none">
                <a:solidFill>
                  <a:srgbClr val="FFFFFF"/>
                </a:solidFill>
                <a:latin typeface="Montserrat"/>
                <a:ea typeface="Montserrat"/>
                <a:cs typeface="Montserrat"/>
                <a:sym typeface="Montserrat"/>
              </a:endParaRPr>
            </a:p>
          </p:txBody>
        </p:sp>
      </p:grpSp>
      <p:sp>
        <p:nvSpPr>
          <p:cNvPr id="478" name="Google Shape;478;p53"/>
          <p:cNvSpPr/>
          <p:nvPr/>
        </p:nvSpPr>
        <p:spPr>
          <a:xfrm>
            <a:off x="459556" y="1497725"/>
            <a:ext cx="4112700" cy="2736000"/>
          </a:xfrm>
          <a:prstGeom prst="rect">
            <a:avLst/>
          </a:prstGeom>
          <a:noFill/>
          <a:ln>
            <a:noFill/>
          </a:ln>
        </p:spPr>
        <p:txBody>
          <a:bodyPr spcFirstLastPara="1" wrap="square" lIns="68575" tIns="34275" rIns="68575" bIns="34275" anchor="t" anchorCtr="0">
            <a:noAutofit/>
          </a:bodyPr>
          <a:lstStyle/>
          <a:p>
            <a:pPr marL="342900" lvl="0" indent="-241300">
              <a:lnSpc>
                <a:spcPct val="115000"/>
              </a:lnSpc>
              <a:buSzPts val="1200"/>
              <a:buFont typeface="Montserrat"/>
              <a:buChar char="•"/>
            </a:pPr>
            <a:r>
              <a:rPr lang="en" sz="1200" b="1" dirty="0">
                <a:solidFill>
                  <a:srgbClr val="374151"/>
                </a:solidFill>
                <a:latin typeface="Montserrat"/>
                <a:ea typeface="Montserrat"/>
                <a:cs typeface="Montserrat"/>
                <a:sym typeface="Montserrat"/>
              </a:rPr>
              <a:t>Menyimpan rekod yang tepat dan teratur </a:t>
            </a:r>
            <a:r>
              <a:rPr lang="en" sz="1200" dirty="0">
                <a:solidFill>
                  <a:srgbClr val="374151"/>
                </a:solidFill>
                <a:latin typeface="Montserrat"/>
                <a:ea typeface="Montserrat"/>
                <a:cs typeface="Montserrat"/>
                <a:sym typeface="Montserrat"/>
              </a:rPr>
              <a:t>adalah penting untuk kejayaan kewangan perniagaan </a:t>
            </a:r>
            <a:r>
              <a:rPr lang="en" sz="1200" dirty="0" smtClean="0">
                <a:solidFill>
                  <a:srgbClr val="374151"/>
                </a:solidFill>
                <a:latin typeface="Montserrat"/>
                <a:ea typeface="Montserrat"/>
                <a:cs typeface="Montserrat"/>
                <a:sym typeface="Montserrat"/>
              </a:rPr>
              <a:t>biskita</a:t>
            </a:r>
            <a:r>
              <a:rPr lang="en" sz="1200" b="1" dirty="0" smtClean="0">
                <a:solidFill>
                  <a:srgbClr val="374151"/>
                </a:solidFill>
                <a:latin typeface="Montserrat"/>
                <a:ea typeface="Montserrat"/>
                <a:cs typeface="Montserrat"/>
                <a:sym typeface="Montserrat"/>
              </a:rPr>
              <a:t> </a:t>
            </a:r>
            <a:r>
              <a:rPr lang="en" sz="1200" dirty="0" smtClean="0">
                <a:solidFill>
                  <a:srgbClr val="374151"/>
                </a:solidFill>
                <a:latin typeface="Montserrat"/>
                <a:ea typeface="Montserrat"/>
                <a:cs typeface="Montserrat"/>
                <a:sym typeface="Montserrat"/>
              </a:rPr>
              <a:t>.</a:t>
            </a:r>
            <a:endParaRPr sz="1200">
              <a:solidFill>
                <a:srgbClr val="374151"/>
              </a:solidFill>
              <a:latin typeface="Montserrat"/>
              <a:ea typeface="Montserrat"/>
              <a:cs typeface="Montserrat"/>
              <a:sym typeface="Montserrat"/>
            </a:endParaRPr>
          </a:p>
          <a:p>
            <a:pPr marL="342900" lvl="0" indent="-241300" algn="l" rtl="0">
              <a:lnSpc>
                <a:spcPct val="115000"/>
              </a:lnSpc>
              <a:spcBef>
                <a:spcPts val="0"/>
              </a:spcBef>
              <a:spcAft>
                <a:spcPts val="0"/>
              </a:spcAft>
              <a:buSzPts val="1200"/>
              <a:buFont typeface="Montserrat"/>
              <a:buChar char="•"/>
            </a:pPr>
            <a:r>
              <a:rPr lang="en" sz="1200" dirty="0">
                <a:solidFill>
                  <a:srgbClr val="374151"/>
                </a:solidFill>
                <a:latin typeface="Montserrat"/>
                <a:ea typeface="Montserrat"/>
                <a:cs typeface="Montserrat"/>
                <a:sym typeface="Montserrat"/>
              </a:rPr>
              <a:t>Pengukuran prestasi kewangan kunci membantu </a:t>
            </a:r>
            <a:r>
              <a:rPr lang="en" sz="1200" b="1" dirty="0">
                <a:solidFill>
                  <a:srgbClr val="374151"/>
                </a:solidFill>
                <a:latin typeface="Montserrat"/>
                <a:ea typeface="Montserrat"/>
                <a:cs typeface="Montserrat"/>
                <a:sym typeface="Montserrat"/>
              </a:rPr>
              <a:t>menilai keuntungan, kecekapan, kecairan, dan kebolehan syarikat</a:t>
            </a:r>
            <a:r>
              <a:rPr lang="en" sz="1200" dirty="0">
                <a:solidFill>
                  <a:srgbClr val="374151"/>
                </a:solidFill>
                <a:latin typeface="Montserrat"/>
                <a:ea typeface="Montserrat"/>
                <a:cs typeface="Montserrat"/>
                <a:sym typeface="Montserrat"/>
              </a:rPr>
              <a:t>, </a:t>
            </a:r>
            <a:r>
              <a:rPr lang="en" sz="1200" b="1" dirty="0">
                <a:solidFill>
                  <a:srgbClr val="374151"/>
                </a:solidFill>
                <a:latin typeface="Montserrat"/>
                <a:ea typeface="Montserrat"/>
                <a:cs typeface="Montserrat"/>
                <a:sym typeface="Montserrat"/>
              </a:rPr>
              <a:t>membantu dalam membuat keputusan dan memantau kesihatan kewangan.</a:t>
            </a:r>
            <a:endParaRPr sz="1200" b="1">
              <a:solidFill>
                <a:srgbClr val="374151"/>
              </a:solidFill>
              <a:latin typeface="Montserrat"/>
              <a:ea typeface="Montserrat"/>
              <a:cs typeface="Montserrat"/>
              <a:sym typeface="Montserrat"/>
            </a:endParaRPr>
          </a:p>
          <a:p>
            <a:pPr marL="342900" lvl="0" indent="-241300" algn="l" rtl="0">
              <a:lnSpc>
                <a:spcPct val="115000"/>
              </a:lnSpc>
              <a:spcBef>
                <a:spcPts val="0"/>
              </a:spcBef>
              <a:spcAft>
                <a:spcPts val="0"/>
              </a:spcAft>
              <a:buSzPts val="1200"/>
              <a:buFont typeface="Montserrat"/>
              <a:buChar char="•"/>
            </a:pPr>
            <a:r>
              <a:rPr lang="en" sz="1200" dirty="0">
                <a:solidFill>
                  <a:srgbClr val="374151"/>
                </a:solidFill>
                <a:latin typeface="Montserrat"/>
                <a:ea typeface="Montserrat"/>
                <a:cs typeface="Montserrat"/>
                <a:sym typeface="Montserrat"/>
              </a:rPr>
              <a:t>Menganalisis penyata kewangan memberikan maklumat untuk </a:t>
            </a:r>
            <a:r>
              <a:rPr lang="en" sz="1200" b="1" dirty="0">
                <a:solidFill>
                  <a:srgbClr val="374151"/>
                </a:solidFill>
                <a:latin typeface="Montserrat"/>
                <a:ea typeface="Montserrat"/>
                <a:cs typeface="Montserrat"/>
                <a:sym typeface="Montserrat"/>
              </a:rPr>
              <a:t>membuat keputusan dan merancang strategi untuk perniagaan</a:t>
            </a:r>
            <a:r>
              <a:rPr lang="en" sz="1200" dirty="0">
                <a:solidFill>
                  <a:srgbClr val="374151"/>
                </a:solidFill>
                <a:latin typeface="Montserrat"/>
                <a:ea typeface="Montserrat"/>
                <a:cs typeface="Montserrat"/>
                <a:sym typeface="Montserrat"/>
              </a:rPr>
              <a:t>.</a:t>
            </a:r>
            <a:endParaRPr sz="1200">
              <a:latin typeface="Montserrat"/>
              <a:ea typeface="Montserrat"/>
              <a:cs typeface="Montserrat"/>
              <a:sym typeface="Montserrat"/>
            </a:endParaRPr>
          </a:p>
        </p:txBody>
      </p:sp>
      <p:pic>
        <p:nvPicPr>
          <p:cNvPr id="479" name="Google Shape;479;p53"/>
          <p:cNvPicPr preferRelativeResize="0"/>
          <p:nvPr/>
        </p:nvPicPr>
        <p:blipFill rotWithShape="1">
          <a:blip r:embed="rId3">
            <a:alphaModFix/>
          </a:blip>
          <a:srcRect/>
          <a:stretch/>
        </p:blipFill>
        <p:spPr>
          <a:xfrm>
            <a:off x="4503627" y="1214438"/>
            <a:ext cx="4640375" cy="2736057"/>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33265">
            <a:alpha val="9800"/>
          </a:srgbClr>
        </a:solidFill>
        <a:effectLst/>
      </p:bgPr>
    </p:bg>
    <p:spTree>
      <p:nvGrpSpPr>
        <p:cNvPr id="1" name="Shape 483"/>
        <p:cNvGrpSpPr/>
        <p:nvPr/>
      </p:nvGrpSpPr>
      <p:grpSpPr>
        <a:xfrm>
          <a:off x="0" y="0"/>
          <a:ext cx="0" cy="0"/>
          <a:chOff x="0" y="0"/>
          <a:chExt cx="0" cy="0"/>
        </a:xfrm>
      </p:grpSpPr>
      <p:pic>
        <p:nvPicPr>
          <p:cNvPr id="484" name="Google Shape;484;p54"/>
          <p:cNvPicPr preferRelativeResize="0"/>
          <p:nvPr/>
        </p:nvPicPr>
        <p:blipFill rotWithShape="1">
          <a:blip r:embed="rId3">
            <a:alphaModFix/>
          </a:blip>
          <a:srcRect/>
          <a:stretch/>
        </p:blipFill>
        <p:spPr>
          <a:xfrm>
            <a:off x="2877957" y="406573"/>
            <a:ext cx="3388095" cy="3176705"/>
          </a:xfrm>
          <a:prstGeom prst="rect">
            <a:avLst/>
          </a:prstGeom>
          <a:noFill/>
          <a:ln>
            <a:noFill/>
          </a:ln>
        </p:spPr>
      </p:pic>
      <p:sp>
        <p:nvSpPr>
          <p:cNvPr id="485" name="Google Shape;485;p54"/>
          <p:cNvSpPr/>
          <p:nvPr/>
        </p:nvSpPr>
        <p:spPr>
          <a:xfrm>
            <a:off x="0" y="4560600"/>
            <a:ext cx="9144000" cy="582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6" name="Google Shape;486;p54"/>
          <p:cNvPicPr preferRelativeResize="0"/>
          <p:nvPr/>
        </p:nvPicPr>
        <p:blipFill rotWithShape="1">
          <a:blip r:embed="rId4">
            <a:alphaModFix/>
          </a:blip>
          <a:srcRect/>
          <a:stretch/>
        </p:blipFill>
        <p:spPr>
          <a:xfrm>
            <a:off x="8570750" y="4803900"/>
            <a:ext cx="224726" cy="224704"/>
          </a:xfrm>
          <a:prstGeom prst="rect">
            <a:avLst/>
          </a:prstGeom>
          <a:noFill/>
          <a:ln>
            <a:noFill/>
          </a:ln>
        </p:spPr>
      </p:pic>
      <p:pic>
        <p:nvPicPr>
          <p:cNvPr id="487" name="Google Shape;487;p54"/>
          <p:cNvPicPr preferRelativeResize="0"/>
          <p:nvPr/>
        </p:nvPicPr>
        <p:blipFill rotWithShape="1">
          <a:blip r:embed="rId5">
            <a:alphaModFix/>
          </a:blip>
          <a:srcRect/>
          <a:stretch/>
        </p:blipFill>
        <p:spPr>
          <a:xfrm>
            <a:off x="7729051" y="4863963"/>
            <a:ext cx="644851" cy="134575"/>
          </a:xfrm>
          <a:prstGeom prst="rect">
            <a:avLst/>
          </a:prstGeom>
          <a:noFill/>
          <a:ln>
            <a:noFill/>
          </a:ln>
        </p:spPr>
      </p:pic>
      <p:sp>
        <p:nvSpPr>
          <p:cNvPr id="488" name="Google Shape;488;p54"/>
          <p:cNvSpPr txBox="1"/>
          <p:nvPr/>
        </p:nvSpPr>
        <p:spPr>
          <a:xfrm>
            <a:off x="6762850" y="4767950"/>
            <a:ext cx="11385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Roboto"/>
                <a:ea typeface="Roboto"/>
                <a:cs typeface="Roboto"/>
                <a:sym typeface="Roboto"/>
              </a:rPr>
              <a:t>with support from</a:t>
            </a:r>
            <a:endParaRPr sz="800" b="0" i="0" u="none" strike="noStrike" cap="none">
              <a:solidFill>
                <a:srgbClr val="000000"/>
              </a:solidFill>
              <a:latin typeface="Roboto"/>
              <a:ea typeface="Roboto"/>
              <a:cs typeface="Roboto"/>
              <a:sym typeface="Roboto"/>
            </a:endParaRPr>
          </a:p>
        </p:txBody>
      </p:sp>
      <p:cxnSp>
        <p:nvCxnSpPr>
          <p:cNvPr id="489" name="Google Shape;489;p54"/>
          <p:cNvCxnSpPr/>
          <p:nvPr/>
        </p:nvCxnSpPr>
        <p:spPr>
          <a:xfrm flipH="1">
            <a:off x="8490125" y="4796825"/>
            <a:ext cx="6900" cy="276000"/>
          </a:xfrm>
          <a:prstGeom prst="straightConnector1">
            <a:avLst/>
          </a:prstGeom>
          <a:noFill/>
          <a:ln w="9525" cap="flat" cmpd="sng">
            <a:solidFill>
              <a:srgbClr val="BDC1C6"/>
            </a:solidFill>
            <a:prstDash val="solid"/>
            <a:round/>
            <a:headEnd type="none" w="sm" len="sm"/>
            <a:tailEnd type="none" w="sm" len="sm"/>
          </a:ln>
        </p:spPr>
      </p:cxnSp>
      <p:pic>
        <p:nvPicPr>
          <p:cNvPr id="490" name="Google Shape;490;p54"/>
          <p:cNvPicPr preferRelativeResize="0"/>
          <p:nvPr/>
        </p:nvPicPr>
        <p:blipFill>
          <a:blip r:embed="rId6">
            <a:alphaModFix/>
          </a:blip>
          <a:stretch>
            <a:fillRect/>
          </a:stretch>
        </p:blipFill>
        <p:spPr>
          <a:xfrm>
            <a:off x="3378725" y="3846900"/>
            <a:ext cx="600124" cy="450081"/>
          </a:xfrm>
          <a:prstGeom prst="rect">
            <a:avLst/>
          </a:prstGeom>
          <a:noFill/>
          <a:ln>
            <a:noFill/>
          </a:ln>
        </p:spPr>
      </p:pic>
      <p:pic>
        <p:nvPicPr>
          <p:cNvPr id="491" name="Google Shape;491;p54"/>
          <p:cNvPicPr preferRelativeResize="0"/>
          <p:nvPr/>
        </p:nvPicPr>
        <p:blipFill>
          <a:blip r:embed="rId7">
            <a:alphaModFix/>
          </a:blip>
          <a:stretch>
            <a:fillRect/>
          </a:stretch>
        </p:blipFill>
        <p:spPr>
          <a:xfrm>
            <a:off x="6046075" y="3780518"/>
            <a:ext cx="582880" cy="582880"/>
          </a:xfrm>
          <a:prstGeom prst="rect">
            <a:avLst/>
          </a:prstGeom>
          <a:noFill/>
          <a:ln>
            <a:noFill/>
          </a:ln>
        </p:spPr>
      </p:pic>
      <p:sp>
        <p:nvSpPr>
          <p:cNvPr id="492" name="Google Shape;492;p54"/>
          <p:cNvSpPr txBox="1"/>
          <p:nvPr/>
        </p:nvSpPr>
        <p:spPr>
          <a:xfrm>
            <a:off x="3853300" y="3846900"/>
            <a:ext cx="1583100" cy="3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Montserrat"/>
                <a:ea typeface="Montserrat"/>
                <a:cs typeface="Montserrat"/>
                <a:sym typeface="Montserrat"/>
              </a:rPr>
              <a:t>@brlifeagency</a:t>
            </a:r>
            <a:endParaRPr b="1">
              <a:solidFill>
                <a:schemeClr val="dk2"/>
              </a:solidFill>
              <a:latin typeface="Montserrat"/>
              <a:ea typeface="Montserrat"/>
              <a:cs typeface="Montserrat"/>
              <a:sym typeface="Montserrat"/>
            </a:endParaRPr>
          </a:p>
        </p:txBody>
      </p:sp>
      <p:sp>
        <p:nvSpPr>
          <p:cNvPr id="493" name="Google Shape;493;p54"/>
          <p:cNvSpPr txBox="1"/>
          <p:nvPr/>
        </p:nvSpPr>
        <p:spPr>
          <a:xfrm>
            <a:off x="6485800" y="3846900"/>
            <a:ext cx="2415000" cy="3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Montserrat"/>
                <a:ea typeface="Montserrat"/>
                <a:cs typeface="Montserrat"/>
                <a:sym typeface="Montserrat"/>
              </a:rPr>
              <a:t>www.brlifeagency.com</a:t>
            </a:r>
            <a:endParaRPr b="1">
              <a:solidFill>
                <a:schemeClr val="dk2"/>
              </a:solidFill>
              <a:latin typeface="Montserrat"/>
              <a:ea typeface="Montserrat"/>
              <a:cs typeface="Montserrat"/>
              <a:sym typeface="Montserrat"/>
            </a:endParaRPr>
          </a:p>
        </p:txBody>
      </p:sp>
      <p:sp>
        <p:nvSpPr>
          <p:cNvPr id="494" name="Google Shape;494;p54"/>
          <p:cNvSpPr txBox="1"/>
          <p:nvPr/>
        </p:nvSpPr>
        <p:spPr>
          <a:xfrm>
            <a:off x="663300" y="3846900"/>
            <a:ext cx="1714500" cy="3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Montserrat"/>
                <a:ea typeface="Montserrat"/>
                <a:cs typeface="Montserrat"/>
                <a:sym typeface="Montserrat"/>
              </a:rPr>
              <a:t>+673 818 5796</a:t>
            </a:r>
            <a:endParaRPr b="1">
              <a:solidFill>
                <a:schemeClr val="dk2"/>
              </a:solidFill>
              <a:latin typeface="Montserrat"/>
              <a:ea typeface="Montserrat"/>
              <a:cs typeface="Montserrat"/>
              <a:sym typeface="Montserrat"/>
            </a:endParaRPr>
          </a:p>
        </p:txBody>
      </p:sp>
      <p:pic>
        <p:nvPicPr>
          <p:cNvPr id="495" name="Google Shape;495;p54"/>
          <p:cNvPicPr preferRelativeResize="0"/>
          <p:nvPr/>
        </p:nvPicPr>
        <p:blipFill>
          <a:blip r:embed="rId8">
            <a:alphaModFix/>
          </a:blip>
          <a:stretch>
            <a:fillRect/>
          </a:stretch>
        </p:blipFill>
        <p:spPr>
          <a:xfrm>
            <a:off x="280198" y="3846901"/>
            <a:ext cx="450075" cy="45007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grpSp>
        <p:nvGrpSpPr>
          <p:cNvPr id="168" name="Google Shape;168;p30"/>
          <p:cNvGrpSpPr/>
          <p:nvPr/>
        </p:nvGrpSpPr>
        <p:grpSpPr>
          <a:xfrm>
            <a:off x="459556" y="525557"/>
            <a:ext cx="2475675" cy="398250"/>
            <a:chOff x="612742" y="879413"/>
            <a:chExt cx="3300900" cy="531000"/>
          </a:xfrm>
        </p:grpSpPr>
        <p:sp>
          <p:nvSpPr>
            <p:cNvPr id="169" name="Google Shape;169;p30"/>
            <p:cNvSpPr/>
            <p:nvPr/>
          </p:nvSpPr>
          <p:spPr>
            <a:xfrm>
              <a:off x="612742" y="879413"/>
              <a:ext cx="3300900" cy="531000"/>
            </a:xfrm>
            <a:prstGeom prst="roundRect">
              <a:avLst>
                <a:gd name="adj" fmla="val 25920"/>
              </a:avLst>
            </a:prstGeom>
            <a:solidFill>
              <a:srgbClr val="FF8364"/>
            </a:solidFill>
            <a:ln w="19050" cap="flat" cmpd="sng">
              <a:solidFill>
                <a:srgbClr val="F9EBF5"/>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800"/>
                <a:buFont typeface="Libre Franklin Medium"/>
                <a:buNone/>
              </a:pPr>
              <a:endParaRPr sz="1000" b="0" i="0" u="none" strike="noStrike" cap="none">
                <a:solidFill>
                  <a:srgbClr val="000000"/>
                </a:solidFill>
                <a:latin typeface="Montserrat"/>
                <a:ea typeface="Montserrat"/>
                <a:cs typeface="Montserrat"/>
                <a:sym typeface="Montserrat"/>
              </a:endParaRPr>
            </a:p>
          </p:txBody>
        </p:sp>
        <p:sp>
          <p:nvSpPr>
            <p:cNvPr id="170" name="Google Shape;170;p30"/>
            <p:cNvSpPr txBox="1"/>
            <p:nvPr/>
          </p:nvSpPr>
          <p:spPr>
            <a:xfrm>
              <a:off x="612742" y="959847"/>
              <a:ext cx="3300900" cy="4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1800"/>
                <a:buFont typeface="Libre Franklin Medium"/>
                <a:buNone/>
              </a:pPr>
              <a:r>
                <a:rPr lang="en" sz="1500" b="1">
                  <a:solidFill>
                    <a:schemeClr val="lt1"/>
                  </a:solidFill>
                  <a:latin typeface="Montserrat"/>
                  <a:ea typeface="Montserrat"/>
                  <a:cs typeface="Montserrat"/>
                  <a:sym typeface="Montserrat"/>
                </a:rPr>
                <a:t>KANDUNGAN KURSUS</a:t>
              </a:r>
              <a:endParaRPr sz="900" b="1" i="0" u="none" strike="noStrike" cap="none">
                <a:solidFill>
                  <a:schemeClr val="lt1"/>
                </a:solidFill>
                <a:latin typeface="Montserrat"/>
                <a:ea typeface="Montserrat"/>
                <a:cs typeface="Montserrat"/>
                <a:sym typeface="Montserrat"/>
              </a:endParaRPr>
            </a:p>
          </p:txBody>
        </p:sp>
      </p:grpSp>
      <p:grpSp>
        <p:nvGrpSpPr>
          <p:cNvPr id="171" name="Google Shape;171;p30"/>
          <p:cNvGrpSpPr/>
          <p:nvPr/>
        </p:nvGrpSpPr>
        <p:grpSpPr>
          <a:xfrm>
            <a:off x="4675280" y="2030831"/>
            <a:ext cx="2756528" cy="1279782"/>
            <a:chOff x="2203179" y="1665038"/>
            <a:chExt cx="3717001" cy="1764000"/>
          </a:xfrm>
        </p:grpSpPr>
        <p:sp>
          <p:nvSpPr>
            <p:cNvPr id="172" name="Google Shape;172;p30">
              <a:hlinkClick r:id=""/>
            </p:cNvPr>
            <p:cNvSpPr/>
            <p:nvPr/>
          </p:nvSpPr>
          <p:spPr>
            <a:xfrm>
              <a:off x="2203179" y="1665038"/>
              <a:ext cx="3717000" cy="1764000"/>
            </a:xfrm>
            <a:prstGeom prst="roundRect">
              <a:avLst>
                <a:gd name="adj" fmla="val 16667"/>
              </a:avLst>
            </a:prstGeom>
            <a:solidFill>
              <a:srgbClr val="FFC000"/>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173" name="Google Shape;173;p30">
              <a:hlinkClick r:id=""/>
            </p:cNvPr>
            <p:cNvSpPr/>
            <p:nvPr/>
          </p:nvSpPr>
          <p:spPr>
            <a:xfrm>
              <a:off x="2271793" y="1732973"/>
              <a:ext cx="3579600" cy="1634400"/>
            </a:xfrm>
            <a:prstGeom prst="roundRect">
              <a:avLst>
                <a:gd name="adj" fmla="val 16667"/>
              </a:avLst>
            </a:prstGeom>
            <a:gradFill>
              <a:gsLst>
                <a:gs pos="0">
                  <a:srgbClr val="FFC000"/>
                </a:gs>
                <a:gs pos="97000">
                  <a:srgbClr val="FFFFFF">
                    <a:alpha val="40784"/>
                  </a:srgbClr>
                </a:gs>
                <a:gs pos="100000">
                  <a:srgbClr val="FFFFFF">
                    <a:alpha val="40784"/>
                  </a:srgbClr>
                </a:gs>
              </a:gsLst>
              <a:lin ang="18900044"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174" name="Google Shape;174;p30">
              <a:hlinkClick r:id=""/>
            </p:cNvPr>
            <p:cNvSpPr txBox="1"/>
            <p:nvPr/>
          </p:nvSpPr>
          <p:spPr>
            <a:xfrm>
              <a:off x="2203180" y="2025031"/>
              <a:ext cx="3717000" cy="1050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1800"/>
                <a:buFont typeface="Libre Franklin Medium"/>
                <a:buNone/>
              </a:pPr>
              <a:r>
                <a:rPr lang="en" sz="1500" b="1" dirty="0">
                  <a:solidFill>
                    <a:schemeClr val="lt1"/>
                  </a:solidFill>
                  <a:latin typeface="Montserrat"/>
                  <a:ea typeface="Montserrat"/>
                  <a:cs typeface="Montserrat"/>
                  <a:sym typeface="Montserrat"/>
                </a:rPr>
                <a:t>BAHAGIAN 2:</a:t>
              </a:r>
              <a:endParaRPr sz="1500" b="1">
                <a:solidFill>
                  <a:schemeClr val="lt1"/>
                </a:solidFill>
                <a:latin typeface="Montserrat"/>
                <a:ea typeface="Montserrat"/>
                <a:cs typeface="Montserrat"/>
                <a:sym typeface="Montserrat"/>
              </a:endParaRPr>
            </a:p>
            <a:p>
              <a:pPr lvl="0" algn="ctr">
                <a:buClr>
                  <a:schemeClr val="lt1"/>
                </a:buClr>
                <a:buSzPts val="1800"/>
              </a:pPr>
              <a:r>
                <a:rPr lang="en" sz="1500" b="1" dirty="0">
                  <a:solidFill>
                    <a:schemeClr val="lt1"/>
                  </a:solidFill>
                  <a:latin typeface="Montserrat"/>
                  <a:ea typeface="Montserrat"/>
                  <a:cs typeface="Montserrat"/>
                  <a:sym typeface="Montserrat"/>
                </a:rPr>
                <a:t>Memulakan Perniagaan </a:t>
              </a:r>
              <a:r>
                <a:rPr lang="en" sz="1500" b="1" dirty="0" smtClean="0">
                  <a:solidFill>
                    <a:schemeClr val="lt1"/>
                  </a:solidFill>
                  <a:latin typeface="Montserrat"/>
                  <a:ea typeface="Montserrat"/>
                  <a:cs typeface="Montserrat"/>
                  <a:sym typeface="Montserrat"/>
                </a:rPr>
                <a:t>Biskita</a:t>
              </a:r>
              <a:endParaRPr sz="1500" b="1">
                <a:solidFill>
                  <a:schemeClr val="lt1"/>
                </a:solidFill>
                <a:latin typeface="Montserrat"/>
                <a:ea typeface="Montserrat"/>
                <a:cs typeface="Montserrat"/>
                <a:sym typeface="Montserrat"/>
              </a:endParaRPr>
            </a:p>
          </p:txBody>
        </p:sp>
      </p:grpSp>
      <p:grpSp>
        <p:nvGrpSpPr>
          <p:cNvPr id="175" name="Google Shape;175;p30"/>
          <p:cNvGrpSpPr/>
          <p:nvPr/>
        </p:nvGrpSpPr>
        <p:grpSpPr>
          <a:xfrm>
            <a:off x="1575150" y="2030820"/>
            <a:ext cx="2996850" cy="1279782"/>
            <a:chOff x="1924379" y="3103705"/>
            <a:chExt cx="3995800" cy="1764000"/>
          </a:xfrm>
        </p:grpSpPr>
        <p:sp>
          <p:nvSpPr>
            <p:cNvPr id="176" name="Google Shape;176;p30">
              <a:hlinkClick r:id=""/>
            </p:cNvPr>
            <p:cNvSpPr/>
            <p:nvPr/>
          </p:nvSpPr>
          <p:spPr>
            <a:xfrm>
              <a:off x="2203179" y="3103705"/>
              <a:ext cx="3717000" cy="1764000"/>
            </a:xfrm>
            <a:prstGeom prst="roundRect">
              <a:avLst>
                <a:gd name="adj" fmla="val 16667"/>
              </a:avLst>
            </a:prstGeom>
            <a:solidFill>
              <a:srgbClr val="1DA875"/>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177" name="Google Shape;177;p30"/>
            <p:cNvSpPr txBox="1"/>
            <p:nvPr/>
          </p:nvSpPr>
          <p:spPr>
            <a:xfrm>
              <a:off x="1924379" y="3460546"/>
              <a:ext cx="3717000" cy="1368090"/>
            </a:xfrm>
            <a:prstGeom prst="rect">
              <a:avLst/>
            </a:prstGeom>
            <a:noFill/>
            <a:ln>
              <a:noFill/>
            </a:ln>
          </p:spPr>
          <p:txBody>
            <a:bodyPr spcFirstLastPara="1" wrap="square" lIns="68575" tIns="34275" rIns="68575" bIns="34275" anchor="t" anchorCtr="0">
              <a:spAutoFit/>
            </a:bodyPr>
            <a:lstStyle/>
            <a:p>
              <a:pPr marL="457200" marR="0" lvl="0" indent="0" algn="ctr" rtl="0">
                <a:lnSpc>
                  <a:spcPct val="100000"/>
                </a:lnSpc>
                <a:spcBef>
                  <a:spcPts val="0"/>
                </a:spcBef>
                <a:spcAft>
                  <a:spcPts val="0"/>
                </a:spcAft>
                <a:buNone/>
              </a:pPr>
              <a:r>
                <a:rPr lang="en" sz="1500" b="1" dirty="0">
                  <a:solidFill>
                    <a:schemeClr val="lt1"/>
                  </a:solidFill>
                  <a:latin typeface="Montserrat"/>
                  <a:ea typeface="Montserrat"/>
                  <a:cs typeface="Montserrat"/>
                  <a:sym typeface="Montserrat"/>
                </a:rPr>
                <a:t>BAHAGIAN 1:</a:t>
              </a:r>
              <a:endParaRPr sz="1500" b="1">
                <a:solidFill>
                  <a:schemeClr val="lt1"/>
                </a:solidFill>
                <a:latin typeface="Montserrat"/>
                <a:ea typeface="Montserrat"/>
                <a:cs typeface="Montserrat"/>
                <a:sym typeface="Montserrat"/>
              </a:endParaRPr>
            </a:p>
            <a:p>
              <a:pPr marL="457200" marR="0" lvl="0" indent="0" algn="ctr" rtl="0">
                <a:lnSpc>
                  <a:spcPct val="100000"/>
                </a:lnSpc>
                <a:spcBef>
                  <a:spcPts val="0"/>
                </a:spcBef>
                <a:spcAft>
                  <a:spcPts val="0"/>
                </a:spcAft>
                <a:buNone/>
              </a:pPr>
              <a:r>
                <a:rPr lang="en" sz="1500" b="1" dirty="0">
                  <a:solidFill>
                    <a:schemeClr val="lt1"/>
                  </a:solidFill>
                  <a:latin typeface="Montserrat"/>
                  <a:ea typeface="Montserrat"/>
                  <a:cs typeface="Montserrat"/>
                  <a:sym typeface="Montserrat"/>
                </a:rPr>
                <a:t>Memahami Kesihatan Kewangan </a:t>
              </a:r>
              <a:r>
                <a:rPr lang="en" sz="1500" b="1" dirty="0" smtClean="0">
                  <a:solidFill>
                    <a:schemeClr val="lt1"/>
                  </a:solidFill>
                  <a:latin typeface="Montserrat"/>
                  <a:ea typeface="Montserrat"/>
                  <a:cs typeface="Montserrat"/>
                  <a:sym typeface="Montserrat"/>
                </a:rPr>
                <a:t>Biskita</a:t>
              </a:r>
              <a:endParaRPr sz="1500" b="1">
                <a:solidFill>
                  <a:schemeClr val="lt1"/>
                </a:solidFill>
                <a:latin typeface="Montserrat"/>
                <a:ea typeface="Montserrat"/>
                <a:cs typeface="Montserrat"/>
                <a:sym typeface="Montserrat"/>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364">
            <a:alpha val="9800"/>
          </a:srgbClr>
        </a:solidFill>
        <a:effectLst/>
      </p:bgPr>
    </p:bg>
    <p:spTree>
      <p:nvGrpSpPr>
        <p:cNvPr id="1" name="Shape 181"/>
        <p:cNvGrpSpPr/>
        <p:nvPr/>
      </p:nvGrpSpPr>
      <p:grpSpPr>
        <a:xfrm>
          <a:off x="0" y="0"/>
          <a:ext cx="0" cy="0"/>
          <a:chOff x="0" y="0"/>
          <a:chExt cx="0" cy="0"/>
        </a:xfrm>
      </p:grpSpPr>
      <p:grpSp>
        <p:nvGrpSpPr>
          <p:cNvPr id="182" name="Google Shape;182;p31"/>
          <p:cNvGrpSpPr/>
          <p:nvPr/>
        </p:nvGrpSpPr>
        <p:grpSpPr>
          <a:xfrm>
            <a:off x="2678364" y="4081285"/>
            <a:ext cx="3787250" cy="711127"/>
            <a:chOff x="231403" y="1034455"/>
            <a:chExt cx="3679800" cy="544800"/>
          </a:xfrm>
        </p:grpSpPr>
        <p:sp>
          <p:nvSpPr>
            <p:cNvPr id="183" name="Google Shape;183;p31"/>
            <p:cNvSpPr/>
            <p:nvPr/>
          </p:nvSpPr>
          <p:spPr>
            <a:xfrm>
              <a:off x="231403" y="1034455"/>
              <a:ext cx="3679800" cy="544800"/>
            </a:xfrm>
            <a:prstGeom prst="roundRect">
              <a:avLst>
                <a:gd name="adj" fmla="val 25920"/>
              </a:avLst>
            </a:prstGeom>
            <a:solidFill>
              <a:srgbClr val="FF481D"/>
            </a:solidFill>
            <a:ln w="19050" cap="flat" cmpd="sng">
              <a:solidFill>
                <a:srgbClr val="F9EBF5"/>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800"/>
                <a:buFont typeface="Libre Franklin Medium"/>
                <a:buNone/>
              </a:pPr>
              <a:endParaRPr sz="800" b="0" i="0" u="none" strike="noStrike" cap="none">
                <a:solidFill>
                  <a:srgbClr val="000000"/>
                </a:solidFill>
                <a:latin typeface="Montserrat"/>
                <a:ea typeface="Montserrat"/>
                <a:cs typeface="Montserrat"/>
                <a:sym typeface="Montserrat"/>
              </a:endParaRPr>
            </a:p>
          </p:txBody>
        </p:sp>
        <p:sp>
          <p:nvSpPr>
            <p:cNvPr id="184" name="Google Shape;184;p31"/>
            <p:cNvSpPr txBox="1"/>
            <p:nvPr/>
          </p:nvSpPr>
          <p:spPr>
            <a:xfrm>
              <a:off x="650522" y="1103460"/>
              <a:ext cx="2841600" cy="406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500" b="1" dirty="0">
                  <a:solidFill>
                    <a:schemeClr val="lt1"/>
                  </a:solidFill>
                  <a:latin typeface="Montserrat"/>
                  <a:ea typeface="Montserrat"/>
                  <a:cs typeface="Montserrat"/>
                  <a:sym typeface="Montserrat"/>
                </a:rPr>
                <a:t>MEMAHAMI KESIHATAN </a:t>
              </a:r>
              <a:r>
                <a:rPr lang="en" sz="1500" b="1" dirty="0" smtClean="0">
                  <a:solidFill>
                    <a:schemeClr val="lt1"/>
                  </a:solidFill>
                  <a:latin typeface="Montserrat"/>
                  <a:ea typeface="Montserrat"/>
                  <a:cs typeface="Montserrat"/>
                  <a:sym typeface="Montserrat"/>
                </a:rPr>
                <a:t>KEWANGAN BISKITA</a:t>
              </a:r>
              <a:endParaRPr sz="1500" b="1" i="0" u="none" strike="noStrike" cap="none">
                <a:solidFill>
                  <a:schemeClr val="lt1"/>
                </a:solidFill>
                <a:latin typeface="Montserrat"/>
                <a:ea typeface="Montserrat"/>
                <a:cs typeface="Montserrat"/>
                <a:sym typeface="Montserrat"/>
              </a:endParaRPr>
            </a:p>
          </p:txBody>
        </p:sp>
      </p:grpSp>
      <p:pic>
        <p:nvPicPr>
          <p:cNvPr id="185" name="Google Shape;185;p31"/>
          <p:cNvPicPr preferRelativeResize="0"/>
          <p:nvPr/>
        </p:nvPicPr>
        <p:blipFill rotWithShape="1">
          <a:blip r:embed="rId3">
            <a:alphaModFix/>
          </a:blip>
          <a:srcRect/>
          <a:stretch/>
        </p:blipFill>
        <p:spPr>
          <a:xfrm>
            <a:off x="1964773" y="723457"/>
            <a:ext cx="5214459" cy="3034194"/>
          </a:xfrm>
          <a:prstGeom prst="rect">
            <a:avLst/>
          </a:prstGeom>
          <a:noFill/>
          <a:ln>
            <a:noFill/>
          </a:ln>
          <a:effectLst>
            <a:outerShdw blurRad="101600" dist="76200" dir="8100000" algn="ctr" rotWithShape="0">
              <a:srgbClr val="000000">
                <a:alpha val="13730"/>
              </a:srgbClr>
            </a:outerShdw>
          </a:effectLst>
        </p:spPr>
      </p:pic>
      <p:sp>
        <p:nvSpPr>
          <p:cNvPr id="186" name="Google Shape;186;p31"/>
          <p:cNvSpPr txBox="1"/>
          <p:nvPr/>
        </p:nvSpPr>
        <p:spPr>
          <a:xfrm>
            <a:off x="6515100" y="-804496"/>
            <a:ext cx="1386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nvGrpSpPr>
          <p:cNvPr id="187" name="Google Shape;187;p31"/>
          <p:cNvGrpSpPr/>
          <p:nvPr/>
        </p:nvGrpSpPr>
        <p:grpSpPr>
          <a:xfrm>
            <a:off x="459562" y="508949"/>
            <a:ext cx="2472826" cy="398250"/>
            <a:chOff x="612743" y="1020818"/>
            <a:chExt cx="3679800" cy="531000"/>
          </a:xfrm>
        </p:grpSpPr>
        <p:sp>
          <p:nvSpPr>
            <p:cNvPr id="188" name="Google Shape;188;p31"/>
            <p:cNvSpPr/>
            <p:nvPr/>
          </p:nvSpPr>
          <p:spPr>
            <a:xfrm>
              <a:off x="612743" y="1020818"/>
              <a:ext cx="3679800" cy="531000"/>
            </a:xfrm>
            <a:prstGeom prst="roundRect">
              <a:avLst>
                <a:gd name="adj" fmla="val 25920"/>
              </a:avLst>
            </a:prstGeom>
            <a:solidFill>
              <a:srgbClr val="FF8364"/>
            </a:solidFill>
            <a:ln w="19050" cap="flat" cmpd="sng">
              <a:solidFill>
                <a:srgbClr val="F9EBF5"/>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800"/>
                <a:buFont typeface="Libre Franklin Medium"/>
                <a:buNone/>
              </a:pPr>
              <a:endParaRPr sz="1000" b="0" i="0" u="none" strike="noStrike" cap="none">
                <a:solidFill>
                  <a:srgbClr val="000000"/>
                </a:solidFill>
                <a:latin typeface="Montserrat"/>
                <a:ea typeface="Montserrat"/>
                <a:cs typeface="Montserrat"/>
                <a:sym typeface="Montserrat"/>
              </a:endParaRPr>
            </a:p>
          </p:txBody>
        </p:sp>
        <p:sp>
          <p:nvSpPr>
            <p:cNvPr id="189" name="Google Shape;189;p31"/>
            <p:cNvSpPr txBox="1"/>
            <p:nvPr/>
          </p:nvSpPr>
          <p:spPr>
            <a:xfrm>
              <a:off x="612743" y="1101252"/>
              <a:ext cx="3679800" cy="4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1800"/>
                <a:buFont typeface="Libre Franklin Medium"/>
                <a:buNone/>
              </a:pPr>
              <a:r>
                <a:rPr lang="en" sz="1500" b="1">
                  <a:solidFill>
                    <a:schemeClr val="lt1"/>
                  </a:solidFill>
                  <a:latin typeface="Montserrat"/>
                  <a:ea typeface="Montserrat"/>
                  <a:cs typeface="Montserrat"/>
                  <a:sym typeface="Montserrat"/>
                </a:rPr>
                <a:t>BAHAGIAN 1</a:t>
              </a:r>
              <a:endParaRPr sz="900" b="1" i="0" u="none" strike="noStrike" cap="none">
                <a:solidFill>
                  <a:schemeClr val="lt1"/>
                </a:solidFill>
                <a:latin typeface="Montserrat"/>
                <a:ea typeface="Montserrat"/>
                <a:cs typeface="Montserrat"/>
                <a:sym typeface="Montserra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4"/>
        <p:cNvGrpSpPr/>
        <p:nvPr/>
      </p:nvGrpSpPr>
      <p:grpSpPr>
        <a:xfrm>
          <a:off x="0" y="0"/>
          <a:ext cx="0" cy="0"/>
          <a:chOff x="0" y="0"/>
          <a:chExt cx="0" cy="0"/>
        </a:xfrm>
      </p:grpSpPr>
      <p:sp>
        <p:nvSpPr>
          <p:cNvPr id="195" name="Google Shape;195;p32"/>
          <p:cNvSpPr/>
          <p:nvPr/>
        </p:nvSpPr>
        <p:spPr>
          <a:xfrm>
            <a:off x="2593181" y="722220"/>
            <a:ext cx="3957600" cy="3957600"/>
          </a:xfrm>
          <a:prstGeom prst="ellipse">
            <a:avLst/>
          </a:prstGeom>
          <a:noFill/>
          <a:ln w="12700" cap="flat" cmpd="sng">
            <a:solidFill>
              <a:srgbClr val="D8D8D8">
                <a:alpha val="2000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grpSp>
        <p:nvGrpSpPr>
          <p:cNvPr id="196" name="Google Shape;196;p32"/>
          <p:cNvGrpSpPr/>
          <p:nvPr/>
        </p:nvGrpSpPr>
        <p:grpSpPr>
          <a:xfrm>
            <a:off x="1695247" y="1305929"/>
            <a:ext cx="2787750" cy="1323000"/>
            <a:chOff x="2203179" y="1665038"/>
            <a:chExt cx="3717000" cy="1764000"/>
          </a:xfrm>
        </p:grpSpPr>
        <p:sp>
          <p:nvSpPr>
            <p:cNvPr id="197" name="Google Shape;197;p32">
              <a:hlinkClick r:id=""/>
            </p:cNvPr>
            <p:cNvSpPr/>
            <p:nvPr/>
          </p:nvSpPr>
          <p:spPr>
            <a:xfrm>
              <a:off x="2203179" y="1665038"/>
              <a:ext cx="3717000" cy="1764000"/>
            </a:xfrm>
            <a:prstGeom prst="roundRect">
              <a:avLst>
                <a:gd name="adj" fmla="val 16667"/>
              </a:avLst>
            </a:prstGeom>
            <a:solidFill>
              <a:srgbClr val="1DA875"/>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198" name="Google Shape;198;p32">
              <a:hlinkClick r:id=""/>
            </p:cNvPr>
            <p:cNvSpPr/>
            <p:nvPr/>
          </p:nvSpPr>
          <p:spPr>
            <a:xfrm>
              <a:off x="2271793" y="1732973"/>
              <a:ext cx="3579600" cy="1634400"/>
            </a:xfrm>
            <a:prstGeom prst="roundRect">
              <a:avLst>
                <a:gd name="adj" fmla="val 16667"/>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199" name="Google Shape;199;p32"/>
            <p:cNvSpPr txBox="1"/>
            <p:nvPr/>
          </p:nvSpPr>
          <p:spPr>
            <a:xfrm>
              <a:off x="2203179" y="2346984"/>
              <a:ext cx="3717000" cy="4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800"/>
                <a:buFont typeface="Libre Franklin Medium"/>
                <a:buNone/>
              </a:pPr>
              <a:r>
                <a:rPr lang="en" sz="1500" b="1" i="0" u="none" strike="noStrike" cap="none">
                  <a:solidFill>
                    <a:srgbClr val="FFFFFF"/>
                  </a:solidFill>
                  <a:latin typeface="Montserrat"/>
                  <a:ea typeface="Montserrat"/>
                  <a:cs typeface="Montserrat"/>
                  <a:sym typeface="Montserrat"/>
                </a:rPr>
                <a:t>1. </a:t>
              </a:r>
              <a:r>
                <a:rPr lang="en" sz="1500" b="1">
                  <a:solidFill>
                    <a:srgbClr val="FFFFFF"/>
                  </a:solidFill>
                  <a:latin typeface="Montserrat"/>
                  <a:ea typeface="Montserrat"/>
                  <a:cs typeface="Montserrat"/>
                  <a:sym typeface="Montserrat"/>
                </a:rPr>
                <a:t>BAJET</a:t>
              </a:r>
              <a:endParaRPr sz="1100"/>
            </a:p>
          </p:txBody>
        </p:sp>
      </p:grpSp>
      <p:grpSp>
        <p:nvGrpSpPr>
          <p:cNvPr id="200" name="Google Shape;200;p32"/>
          <p:cNvGrpSpPr/>
          <p:nvPr/>
        </p:nvGrpSpPr>
        <p:grpSpPr>
          <a:xfrm>
            <a:off x="3178047" y="2790616"/>
            <a:ext cx="2787825" cy="1323000"/>
            <a:chOff x="2203079" y="1665038"/>
            <a:chExt cx="3717100" cy="1764000"/>
          </a:xfrm>
        </p:grpSpPr>
        <p:sp>
          <p:nvSpPr>
            <p:cNvPr id="201" name="Google Shape;201;p32">
              <a:hlinkClick r:id=""/>
            </p:cNvPr>
            <p:cNvSpPr/>
            <p:nvPr/>
          </p:nvSpPr>
          <p:spPr>
            <a:xfrm>
              <a:off x="2203179" y="1665038"/>
              <a:ext cx="3717000" cy="1764000"/>
            </a:xfrm>
            <a:prstGeom prst="roundRect">
              <a:avLst>
                <a:gd name="adj" fmla="val 16667"/>
              </a:avLst>
            </a:prstGeom>
            <a:solidFill>
              <a:srgbClr val="0070C0"/>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02" name="Google Shape;202;p32">
              <a:hlinkClick r:id=""/>
            </p:cNvPr>
            <p:cNvSpPr/>
            <p:nvPr/>
          </p:nvSpPr>
          <p:spPr>
            <a:xfrm>
              <a:off x="2271793" y="1732973"/>
              <a:ext cx="3579600" cy="1634400"/>
            </a:xfrm>
            <a:prstGeom prst="roundRect">
              <a:avLst>
                <a:gd name="adj" fmla="val 16667"/>
              </a:avLst>
            </a:prstGeom>
            <a:gradFill>
              <a:gsLst>
                <a:gs pos="0">
                  <a:srgbClr val="0070C0"/>
                </a:gs>
                <a:gs pos="97000">
                  <a:srgbClr val="FFFFFF">
                    <a:alpha val="40784"/>
                  </a:srgbClr>
                </a:gs>
                <a:gs pos="100000">
                  <a:srgbClr val="FFFFFF">
                    <a:alpha val="40784"/>
                  </a:srgbClr>
                </a:gs>
              </a:gsLst>
              <a:lin ang="18900044"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03" name="Google Shape;203;p32"/>
            <p:cNvSpPr txBox="1"/>
            <p:nvPr/>
          </p:nvSpPr>
          <p:spPr>
            <a:xfrm>
              <a:off x="2203079" y="2193051"/>
              <a:ext cx="3717000" cy="70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800"/>
                <a:buFont typeface="Libre Franklin Medium"/>
                <a:buNone/>
              </a:pPr>
              <a:r>
                <a:rPr lang="en" sz="1500" b="1">
                  <a:solidFill>
                    <a:srgbClr val="FFFFFF"/>
                  </a:solidFill>
                  <a:latin typeface="Montserrat"/>
                  <a:ea typeface="Montserrat"/>
                  <a:cs typeface="Montserrat"/>
                  <a:sym typeface="Montserrat"/>
                </a:rPr>
                <a:t>3. KESIHATAN KEWANGAN (FHC)</a:t>
              </a:r>
              <a:endParaRPr sz="1500" b="1">
                <a:solidFill>
                  <a:srgbClr val="FFFFFF"/>
                </a:solidFill>
                <a:latin typeface="Montserrat"/>
                <a:ea typeface="Montserrat"/>
                <a:cs typeface="Montserrat"/>
                <a:sym typeface="Montserrat"/>
              </a:endParaRPr>
            </a:p>
          </p:txBody>
        </p:sp>
      </p:grpSp>
      <p:grpSp>
        <p:nvGrpSpPr>
          <p:cNvPr id="204" name="Google Shape;204;p32"/>
          <p:cNvGrpSpPr/>
          <p:nvPr/>
        </p:nvGrpSpPr>
        <p:grpSpPr>
          <a:xfrm>
            <a:off x="4660983" y="1305928"/>
            <a:ext cx="2787800" cy="1323000"/>
            <a:chOff x="2203112" y="1665038"/>
            <a:chExt cx="3717067" cy="1764000"/>
          </a:xfrm>
        </p:grpSpPr>
        <p:sp>
          <p:nvSpPr>
            <p:cNvPr id="205" name="Google Shape;205;p32">
              <a:hlinkClick r:id=""/>
            </p:cNvPr>
            <p:cNvSpPr/>
            <p:nvPr/>
          </p:nvSpPr>
          <p:spPr>
            <a:xfrm>
              <a:off x="2203179" y="1665038"/>
              <a:ext cx="3717000" cy="1764000"/>
            </a:xfrm>
            <a:prstGeom prst="roundRect">
              <a:avLst>
                <a:gd name="adj" fmla="val 16667"/>
              </a:avLst>
            </a:prstGeom>
            <a:solidFill>
              <a:srgbClr val="FFC000"/>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06" name="Google Shape;206;p32">
              <a:hlinkClick r:id=""/>
            </p:cNvPr>
            <p:cNvSpPr/>
            <p:nvPr/>
          </p:nvSpPr>
          <p:spPr>
            <a:xfrm>
              <a:off x="2271793" y="1732973"/>
              <a:ext cx="3579600" cy="1634400"/>
            </a:xfrm>
            <a:prstGeom prst="roundRect">
              <a:avLst>
                <a:gd name="adj" fmla="val 16667"/>
              </a:avLst>
            </a:prstGeom>
            <a:gradFill>
              <a:gsLst>
                <a:gs pos="0">
                  <a:srgbClr val="FFC000"/>
                </a:gs>
                <a:gs pos="97000">
                  <a:srgbClr val="FFFFFF">
                    <a:alpha val="40784"/>
                  </a:srgbClr>
                </a:gs>
                <a:gs pos="100000">
                  <a:srgbClr val="FFFFFF">
                    <a:alpha val="40784"/>
                  </a:srgbClr>
                </a:gs>
              </a:gsLst>
              <a:lin ang="18900044"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07" name="Google Shape;207;p32">
              <a:hlinkClick r:id=""/>
            </p:cNvPr>
            <p:cNvSpPr txBox="1"/>
            <p:nvPr/>
          </p:nvSpPr>
          <p:spPr>
            <a:xfrm>
              <a:off x="2203112" y="2346941"/>
              <a:ext cx="3717000" cy="4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800"/>
                <a:buFont typeface="Libre Franklin Medium"/>
                <a:buNone/>
              </a:pPr>
              <a:r>
                <a:rPr lang="en" sz="1500" b="1">
                  <a:solidFill>
                    <a:srgbClr val="FFFFFF"/>
                  </a:solidFill>
                  <a:latin typeface="Montserrat"/>
                  <a:ea typeface="Montserrat"/>
                  <a:cs typeface="Montserrat"/>
                  <a:sym typeface="Montserrat"/>
                </a:rPr>
                <a:t>2. SIMPANAN</a:t>
              </a:r>
              <a:endParaRPr sz="1100"/>
            </a:p>
          </p:txBody>
        </p:sp>
      </p:grpSp>
      <p:grpSp>
        <p:nvGrpSpPr>
          <p:cNvPr id="208" name="Google Shape;208;p32"/>
          <p:cNvGrpSpPr/>
          <p:nvPr/>
        </p:nvGrpSpPr>
        <p:grpSpPr>
          <a:xfrm>
            <a:off x="459556" y="525557"/>
            <a:ext cx="2475675" cy="398250"/>
            <a:chOff x="612742" y="879413"/>
            <a:chExt cx="3300900" cy="531000"/>
          </a:xfrm>
        </p:grpSpPr>
        <p:sp>
          <p:nvSpPr>
            <p:cNvPr id="209" name="Google Shape;209;p32"/>
            <p:cNvSpPr/>
            <p:nvPr/>
          </p:nvSpPr>
          <p:spPr>
            <a:xfrm>
              <a:off x="612742" y="879413"/>
              <a:ext cx="3300900" cy="531000"/>
            </a:xfrm>
            <a:prstGeom prst="roundRect">
              <a:avLst>
                <a:gd name="adj" fmla="val 25920"/>
              </a:avLst>
            </a:prstGeom>
            <a:solidFill>
              <a:srgbClr val="FF8364"/>
            </a:solidFill>
            <a:ln w="19050" cap="flat" cmpd="sng">
              <a:solidFill>
                <a:srgbClr val="F9EBF5"/>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800"/>
                <a:buFont typeface="Libre Franklin Medium"/>
                <a:buNone/>
              </a:pPr>
              <a:endParaRPr sz="1000" b="0" i="0" u="none" strike="noStrike" cap="none">
                <a:solidFill>
                  <a:srgbClr val="000000"/>
                </a:solidFill>
                <a:latin typeface="Montserrat"/>
                <a:ea typeface="Montserrat"/>
                <a:cs typeface="Montserrat"/>
                <a:sym typeface="Montserrat"/>
              </a:endParaRPr>
            </a:p>
          </p:txBody>
        </p:sp>
        <p:sp>
          <p:nvSpPr>
            <p:cNvPr id="210" name="Google Shape;210;p32"/>
            <p:cNvSpPr txBox="1"/>
            <p:nvPr/>
          </p:nvSpPr>
          <p:spPr>
            <a:xfrm>
              <a:off x="612742" y="959847"/>
              <a:ext cx="3300900" cy="4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1800"/>
                <a:buFont typeface="Libre Franklin Medium"/>
                <a:buNone/>
              </a:pPr>
              <a:r>
                <a:rPr lang="en" sz="1500" b="1">
                  <a:solidFill>
                    <a:schemeClr val="lt1"/>
                  </a:solidFill>
                  <a:latin typeface="Montserrat"/>
                  <a:ea typeface="Montserrat"/>
                  <a:cs typeface="Montserrat"/>
                  <a:sym typeface="Montserrat"/>
                </a:rPr>
                <a:t>RANGKA MODUL</a:t>
              </a:r>
              <a:endParaRPr sz="900" b="1" i="0" u="none" strike="noStrike" cap="none">
                <a:solidFill>
                  <a:schemeClr val="lt1"/>
                </a:solidFill>
                <a:latin typeface="Montserrat"/>
                <a:ea typeface="Montserrat"/>
                <a:cs typeface="Montserrat"/>
                <a:sym typeface="Montserra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3" descr="A picture containing clipart, graphics, cartoon&#10;&#10;Description automatically generated"/>
          <p:cNvPicPr preferRelativeResize="0"/>
          <p:nvPr/>
        </p:nvPicPr>
        <p:blipFill rotWithShape="1">
          <a:blip r:embed="rId3">
            <a:alphaModFix/>
          </a:blip>
          <a:srcRect/>
          <a:stretch/>
        </p:blipFill>
        <p:spPr>
          <a:xfrm>
            <a:off x="7786688" y="514657"/>
            <a:ext cx="927136" cy="927136"/>
          </a:xfrm>
          <a:prstGeom prst="rect">
            <a:avLst/>
          </a:prstGeom>
          <a:noFill/>
          <a:ln>
            <a:noFill/>
          </a:ln>
        </p:spPr>
      </p:pic>
      <p:sp>
        <p:nvSpPr>
          <p:cNvPr id="217" name="Google Shape;217;p33"/>
          <p:cNvSpPr txBox="1"/>
          <p:nvPr/>
        </p:nvSpPr>
        <p:spPr>
          <a:xfrm>
            <a:off x="1453355" y="2156100"/>
            <a:ext cx="6237300" cy="1970100"/>
          </a:xfrm>
          <a:prstGeom prst="rect">
            <a:avLst/>
          </a:prstGeom>
          <a:noFill/>
          <a:ln>
            <a:noFill/>
          </a:ln>
        </p:spPr>
        <p:txBody>
          <a:bodyPr spcFirstLastPara="1" wrap="square" lIns="0" tIns="0" rIns="0" bIns="0" anchor="ctr" anchorCtr="0">
            <a:spAutoFit/>
          </a:bodyPr>
          <a:lstStyle/>
          <a:p>
            <a:pPr lvl="0">
              <a:lnSpc>
                <a:spcPct val="175000"/>
              </a:lnSpc>
              <a:buClr>
                <a:schemeClr val="dk1"/>
              </a:buClr>
              <a:buSzPts val="1100"/>
            </a:pPr>
            <a:r>
              <a:rPr lang="en" sz="1600" dirty="0">
                <a:solidFill>
                  <a:schemeClr val="dk1"/>
                </a:solidFill>
                <a:latin typeface="Montserrat"/>
                <a:ea typeface="Montserrat"/>
                <a:cs typeface="Montserrat"/>
                <a:sym typeface="Montserrat"/>
              </a:rPr>
              <a:t>"Perancangan kewangan adalah proses mencapai matlamat hidup </a:t>
            </a:r>
            <a:r>
              <a:rPr lang="en" sz="1600" dirty="0" smtClean="0">
                <a:solidFill>
                  <a:srgbClr val="374151"/>
                </a:solidFill>
                <a:latin typeface="Montserrat"/>
                <a:ea typeface="Montserrat"/>
                <a:cs typeface="Montserrat"/>
                <a:sym typeface="Montserrat"/>
              </a:rPr>
              <a:t>biskita</a:t>
            </a:r>
            <a:r>
              <a:rPr lang="en" sz="1600" b="1" dirty="0" smtClean="0">
                <a:solidFill>
                  <a:srgbClr val="374151"/>
                </a:solidFill>
                <a:latin typeface="Montserrat"/>
                <a:ea typeface="Montserrat"/>
                <a:cs typeface="Montserrat"/>
                <a:sym typeface="Montserrat"/>
              </a:rPr>
              <a:t> </a:t>
            </a:r>
            <a:r>
              <a:rPr lang="en" sz="1600" dirty="0" smtClean="0">
                <a:solidFill>
                  <a:schemeClr val="dk1"/>
                </a:solidFill>
                <a:latin typeface="Montserrat"/>
                <a:ea typeface="Montserrat"/>
                <a:cs typeface="Montserrat"/>
                <a:sym typeface="Montserrat"/>
              </a:rPr>
              <a:t>melalui </a:t>
            </a:r>
            <a:r>
              <a:rPr lang="en" sz="1600" dirty="0">
                <a:solidFill>
                  <a:schemeClr val="dk1"/>
                </a:solidFill>
                <a:latin typeface="Montserrat"/>
                <a:ea typeface="Montserrat"/>
                <a:cs typeface="Montserrat"/>
                <a:sym typeface="Montserrat"/>
              </a:rPr>
              <a:t>pengurusan kewangan yang betul."</a:t>
            </a:r>
            <a:endParaRPr sz="16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800">
              <a:solidFill>
                <a:schemeClr val="dk2"/>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800">
              <a:solidFill>
                <a:schemeClr val="dk2"/>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800" dirty="0">
                <a:solidFill>
                  <a:schemeClr val="dk2"/>
                </a:solidFill>
              </a:rPr>
              <a:t>-CERTIFIED FINANCIAL BOARD OF STANDARDS, INC</a:t>
            </a:r>
            <a:endParaRPr sz="1800">
              <a:solidFill>
                <a:schemeClr val="dk2"/>
              </a:solidFill>
            </a:endParaRPr>
          </a:p>
          <a:p>
            <a:pPr marL="0" lvl="0" indent="0" algn="l" rtl="0">
              <a:spcBef>
                <a:spcPts val="0"/>
              </a:spcBef>
              <a:spcAft>
                <a:spcPts val="0"/>
              </a:spcAft>
              <a:buClr>
                <a:schemeClr val="dk1"/>
              </a:buClr>
              <a:buSzPts val="1100"/>
              <a:buFont typeface="Arial"/>
              <a:buNone/>
            </a:pPr>
            <a:endParaRPr sz="1800">
              <a:solidFill>
                <a:schemeClr val="dk2"/>
              </a:solidFill>
              <a:latin typeface="Montserrat"/>
              <a:ea typeface="Montserrat"/>
              <a:cs typeface="Montserrat"/>
              <a:sym typeface="Montserrat"/>
            </a:endParaRPr>
          </a:p>
        </p:txBody>
      </p:sp>
      <p:grpSp>
        <p:nvGrpSpPr>
          <p:cNvPr id="218" name="Google Shape;218;p33"/>
          <p:cNvGrpSpPr/>
          <p:nvPr/>
        </p:nvGrpSpPr>
        <p:grpSpPr>
          <a:xfrm>
            <a:off x="601109" y="514651"/>
            <a:ext cx="3344938" cy="514125"/>
            <a:chOff x="801479" y="686209"/>
            <a:chExt cx="2665502" cy="685500"/>
          </a:xfrm>
        </p:grpSpPr>
        <p:sp>
          <p:nvSpPr>
            <p:cNvPr id="219" name="Google Shape;219;p33">
              <a:hlinkClick r:id="rId4" action="ppaction://hlinksldjump"/>
            </p:cNvPr>
            <p:cNvSpPr/>
            <p:nvPr/>
          </p:nvSpPr>
          <p:spPr>
            <a:xfrm>
              <a:off x="801479" y="686209"/>
              <a:ext cx="2665500" cy="685500"/>
            </a:xfrm>
            <a:prstGeom prst="roundRect">
              <a:avLst>
                <a:gd name="adj" fmla="val 31259"/>
              </a:avLst>
            </a:prstGeom>
            <a:solidFill>
              <a:srgbClr val="1DA875"/>
            </a:solidFill>
            <a:ln w="12700" cap="flat" cmpd="sng">
              <a:solidFill>
                <a:schemeClr val="lt1"/>
              </a:solidFill>
              <a:prstDash val="solid"/>
              <a:round/>
              <a:headEnd type="none" w="sm" len="sm"/>
              <a:tailEnd type="none" w="sm" len="sm"/>
            </a:ln>
            <a:effectLst>
              <a:outerShdw blurRad="317500" dist="317500" dir="8100000" algn="tr" rotWithShape="0">
                <a:srgbClr val="000000">
                  <a:alpha val="2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20" name="Google Shape;220;p33"/>
            <p:cNvSpPr txBox="1"/>
            <p:nvPr/>
          </p:nvSpPr>
          <p:spPr>
            <a:xfrm>
              <a:off x="899881" y="828863"/>
              <a:ext cx="2567100" cy="4002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chemeClr val="lt1"/>
                </a:buClr>
                <a:buSzPts val="1800"/>
                <a:buFont typeface="Libre Franklin Medium"/>
                <a:buNone/>
              </a:pPr>
              <a:r>
                <a:rPr lang="en" sz="1500" b="1">
                  <a:solidFill>
                    <a:schemeClr val="lt1"/>
                  </a:solidFill>
                  <a:latin typeface="Montserrat"/>
                  <a:ea typeface="Montserrat"/>
                  <a:cs typeface="Montserrat"/>
                  <a:sym typeface="Montserrat"/>
                </a:rPr>
                <a:t>PERANCANGAN KEWANGAN</a:t>
              </a:r>
              <a:endParaRPr sz="110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4"/>
          <p:cNvPicPr preferRelativeResize="0"/>
          <p:nvPr/>
        </p:nvPicPr>
        <p:blipFill rotWithShape="1">
          <a:blip r:embed="rId3">
            <a:alphaModFix/>
          </a:blip>
          <a:srcRect t="-10" b="10"/>
          <a:stretch/>
        </p:blipFill>
        <p:spPr>
          <a:xfrm>
            <a:off x="0" y="15240"/>
            <a:ext cx="9144000" cy="5143500"/>
          </a:xfrm>
          <a:prstGeom prst="rect">
            <a:avLst/>
          </a:prstGeom>
          <a:noFill/>
          <a:ln>
            <a:noFill/>
          </a:ln>
        </p:spPr>
      </p:pic>
      <p:pic>
        <p:nvPicPr>
          <p:cNvPr id="227" name="Google Shape;227;p34" descr="A picture containing clipart, graphics, cartoon&#10;&#10;Description automatically generated"/>
          <p:cNvPicPr preferRelativeResize="0"/>
          <p:nvPr/>
        </p:nvPicPr>
        <p:blipFill rotWithShape="1">
          <a:blip r:embed="rId4">
            <a:alphaModFix/>
          </a:blip>
          <a:srcRect/>
          <a:stretch/>
        </p:blipFill>
        <p:spPr>
          <a:xfrm>
            <a:off x="2031630" y="166388"/>
            <a:ext cx="1025100" cy="10251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5"/>
          <p:cNvPicPr preferRelativeResize="0"/>
          <p:nvPr/>
        </p:nvPicPr>
        <p:blipFill>
          <a:blip r:embed="rId3">
            <a:alphaModFix/>
          </a:blip>
          <a:stretch>
            <a:fillRect/>
          </a:stretch>
        </p:blipFill>
        <p:spPr>
          <a:xfrm>
            <a:off x="0" y="-71220"/>
            <a:ext cx="9144000" cy="5143500"/>
          </a:xfrm>
          <a:prstGeom prst="rect">
            <a:avLst/>
          </a:prstGeom>
          <a:noFill/>
          <a:ln>
            <a:noFill/>
          </a:ln>
        </p:spPr>
      </p:pic>
      <p:pic>
        <p:nvPicPr>
          <p:cNvPr id="234" name="Google Shape;234;p35" descr="A picture containing clipart, graphics, cartoon&#10;&#10;Description automatically generated"/>
          <p:cNvPicPr preferRelativeResize="0"/>
          <p:nvPr/>
        </p:nvPicPr>
        <p:blipFill rotWithShape="1">
          <a:blip r:embed="rId4">
            <a:alphaModFix/>
          </a:blip>
          <a:srcRect/>
          <a:stretch/>
        </p:blipFill>
        <p:spPr>
          <a:xfrm>
            <a:off x="2308858" y="193657"/>
            <a:ext cx="1025100" cy="10251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6"/>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2040</Words>
  <PresentationFormat>On-screen Show (16:9)</PresentationFormat>
  <Paragraphs>336</Paragraphs>
  <Slides>27</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Calibri</vt:lpstr>
      <vt:lpstr>Open Sans</vt:lpstr>
      <vt:lpstr>Montserrat</vt:lpstr>
      <vt:lpstr>Montserrat Black</vt:lpstr>
      <vt:lpstr>Libre Franklin Medium</vt:lpstr>
      <vt:lpstr>League Gothic</vt:lpstr>
      <vt:lpstr>Saira Black</vt:lpstr>
      <vt:lpstr>Saira</vt:lpstr>
      <vt:lpstr>Roboto</vt:lpstr>
      <vt:lpstr>Simple Light</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User</cp:lastModifiedBy>
  <cp:revision>2</cp:revision>
  <dcterms:modified xsi:type="dcterms:W3CDTF">2024-01-08T03:49:38Z</dcterms:modified>
</cp:coreProperties>
</file>