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Montserrat"/>
      <p:regular r:id="rId39"/>
      <p:bold r:id="rId40"/>
      <p:italic r:id="rId41"/>
      <p:boldItalic r:id="rId42"/>
    </p:embeddedFont>
    <p:embeddedFont>
      <p:font typeface="Montserrat Black"/>
      <p:bold r:id="rId43"/>
      <p:boldItalic r:id="rId44"/>
    </p:embeddedFont>
    <p:embeddedFont>
      <p:font typeface="Saira Black"/>
      <p:bold r:id="rId45"/>
      <p:boldItalic r:id="rId46"/>
    </p:embeddedFont>
    <p:embeddedFont>
      <p:font typeface="Saira"/>
      <p:bold r:id="rId47"/>
      <p:boldItalic r:id="rId48"/>
    </p:embeddedFont>
    <p:embeddedFont>
      <p:font typeface="League Gothic"/>
      <p:regular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MontserratBlack-boldItalic.fntdata"/><Relationship Id="rId43" Type="http://schemas.openxmlformats.org/officeDocument/2006/relationships/font" Target="fonts/MontserratBlack-bold.fntdata"/><Relationship Id="rId46" Type="http://schemas.openxmlformats.org/officeDocument/2006/relationships/font" Target="fonts/SairaBlack-boldItalic.fntdata"/><Relationship Id="rId45" Type="http://schemas.openxmlformats.org/officeDocument/2006/relationships/font" Target="fonts/Saira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Saira-boldItalic.fntdata"/><Relationship Id="rId47" Type="http://schemas.openxmlformats.org/officeDocument/2006/relationships/font" Target="fonts/Saira-bold.fntdata"/><Relationship Id="rId49" Type="http://schemas.openxmlformats.org/officeDocument/2006/relationships/font" Target="fonts/LeagueGothic-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regular.fntdata"/><Relationship Id="rId34" Type="http://schemas.openxmlformats.org/officeDocument/2006/relationships/slide" Target="slides/slide28.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Montserrat-regular.fntdata"/><Relationship Id="rId38" Type="http://schemas.openxmlformats.org/officeDocument/2006/relationships/font" Target="fonts/Robo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b857efcb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9b857efc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c2e952cc7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ac2e952cc7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3" name="Google Shape;243;g2ac2e952cc7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a1b5ab5c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7" name="Google Shape;277;g2a1b5ab5cc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ac2e952cc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ac2e952cc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c2e952cc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ac2e952cc7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e4119eda4_9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9e4119eda4_9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a1fe07c18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a1fe07c18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1b5ab5cc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9" name="Google Shape;349;g2a1b5ab5cce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1b5ab5cce_0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a1b5ab5cc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a6e64e2e89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a6e64e2e89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70" name="Google Shape;370;g2a6e64e2e89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9e4119eda4_2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9e4119eda4_2_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400"/>
              <a:buFont typeface="Arial"/>
              <a:buNone/>
            </a:pPr>
            <a:r>
              <a:t/>
            </a:r>
            <a:endParaRPr b="1"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Self-funding</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Friends &amp; Family</a:t>
            </a:r>
            <a:endParaRPr b="1" sz="1100"/>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These investors know you, the skills you bring, and your passion for the business.</a:t>
            </a:r>
            <a:endParaRPr/>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Loans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Investors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Seller financing</a:t>
            </a:r>
            <a:endParaRPr/>
          </a:p>
          <a:p>
            <a:pPr indent="0" lvl="0" marL="0" marR="0" rtl="0" algn="l">
              <a:lnSpc>
                <a:spcPct val="100000"/>
              </a:lnSpc>
              <a:spcBef>
                <a:spcPts val="0"/>
              </a:spcBef>
              <a:spcAft>
                <a:spcPts val="0"/>
              </a:spcAft>
              <a:buClr>
                <a:srgbClr val="000000"/>
              </a:buClr>
              <a:buSzPts val="1400"/>
              <a:buFont typeface="Arial"/>
              <a:buNone/>
            </a:pPr>
            <a:r>
              <a:rPr b="0" i="0" lang="en" sz="110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b="0"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Crowdfunding</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3 basic types: Donations, Rewards &amp; Equity.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p:txBody>
      </p:sp>
      <p:sp>
        <p:nvSpPr>
          <p:cNvPr id="385" name="Google Shape;385;g29e4119eda4_2_2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e4119eda4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9e4119eda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c2e952c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ac2e952c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Loan - where we can get loans - credibility (credit score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69f7881cfc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269f7881cfc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 sz="1200">
                <a:latin typeface="Montserrat"/>
                <a:ea typeface="Montserrat"/>
                <a:cs typeface="Montserrat"/>
                <a:sym typeface="Montserrat"/>
              </a:rPr>
              <a:t>Why digitization?</a:t>
            </a:r>
            <a:endParaRPr b="1" sz="1200" u="none" cap="none" strike="noStrike">
              <a:latin typeface="Montserrat"/>
              <a:ea typeface="Montserrat"/>
              <a:cs typeface="Montserrat"/>
              <a:sym typeface="Montserrat"/>
            </a:endParaRPr>
          </a:p>
          <a:p>
            <a:pPr indent="-285750" lvl="0" marL="412750" rtl="0" algn="l">
              <a:lnSpc>
                <a:spcPct val="100000"/>
              </a:lnSpc>
              <a:spcBef>
                <a:spcPts val="0"/>
              </a:spcBef>
              <a:spcAft>
                <a:spcPts val="0"/>
              </a:spcAft>
              <a:buClr>
                <a:schemeClr val="dk1"/>
              </a:buClr>
              <a:buSzPts val="1600"/>
              <a:buFont typeface="Arial"/>
              <a:buChar char="•"/>
            </a:pPr>
            <a:r>
              <a:rPr lang="en" sz="1200">
                <a:latin typeface="Montserrat"/>
                <a:ea typeface="Montserrat"/>
                <a:cs typeface="Montserrat"/>
                <a:sym typeface="Montserrat"/>
              </a:rPr>
              <a:t>Can help cut costs and save you time.</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Provides solutions to organizational problems, allowing business owners to gain more control over their business operations.</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Helps you maintain a competitive edge and improve the efficiency of your business.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12" name="Google Shape;412;g269f7881cfc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69f7881cfc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69f7881cfc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Introducing digital promotion opportunities to your business could help you reach more customers and increase your earnings. This could take the form of a website, digital marketing and other digital promotions.</a:t>
            </a:r>
            <a:endParaRPr/>
          </a:p>
          <a:p>
            <a:pPr indent="0" lvl="0" marL="0" marR="0" rtl="0" algn="just">
              <a:lnSpc>
                <a:spcPct val="100000"/>
              </a:lnSpc>
              <a:spcBef>
                <a:spcPts val="600"/>
              </a:spcBef>
              <a:spcAft>
                <a:spcPts val="0"/>
              </a:spcAft>
              <a:buClr>
                <a:srgbClr val="000000"/>
              </a:buClr>
              <a:buSzPts val="1400"/>
              <a:buFont typeface="Arial"/>
              <a:buNone/>
            </a:pPr>
            <a:r>
              <a:rPr b="1" i="0" lang="en" sz="1100" u="none" cap="none" strike="noStrike">
                <a:solidFill>
                  <a:schemeClr val="dk1"/>
                </a:solidFill>
                <a:latin typeface="Montserrat"/>
                <a:ea typeface="Montserrat"/>
                <a:cs typeface="Montserrat"/>
                <a:sym typeface="Montserrat"/>
              </a:rPr>
              <a:t>Take your marketing and promotions online</a:t>
            </a:r>
            <a:endParaRPr/>
          </a:p>
          <a:p>
            <a:pPr indent="0" lvl="0" marL="0" marR="0" rtl="0" algn="just">
              <a:lnSpc>
                <a:spcPct val="100000"/>
              </a:lnSpc>
              <a:spcBef>
                <a:spcPts val="60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You can use a variety of marketing and promotional tools and tactics to grow your business. For example, you could try creating different ads and giving each one a unique promotion code. You can then track the codes that customers use, which helps you understand which ads are worth continuing and which you should stop paying for.</a:t>
            </a:r>
            <a:endParaRPr b="0" i="0" sz="11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600"/>
              </a:spcBef>
              <a:spcAft>
                <a:spcPts val="60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With digital advertising, you can also target the specific types of people who are most likely to become your customers, helping you make the most of your marketing budget. </a:t>
            </a:r>
            <a:endParaRPr/>
          </a:p>
        </p:txBody>
      </p:sp>
      <p:sp>
        <p:nvSpPr>
          <p:cNvPr id="423" name="Google Shape;423;g269f7881cfc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69f7881cf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269f7881cf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600"/>
              <a:buNone/>
            </a:pPr>
            <a:r>
              <a:rPr b="1" lang="en" sz="1100">
                <a:solidFill>
                  <a:schemeClr val="dk1"/>
                </a:solidFill>
                <a:latin typeface="Montserrat"/>
                <a:ea typeface="Montserrat"/>
                <a:cs typeface="Montserrat"/>
                <a:sym typeface="Montserrat"/>
              </a:rPr>
              <a:t>What is Google Drive?</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 is a storage service that functions as a cloud-based external hard-drive. You can easily store, manage, and share content such as documents, images, and audio files.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Uploading and downloading files as you need them, organize them in intuitive folder structures, and share them with the right people.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Drive’s intuitive interface and integration with other Google apps have made it convenient for private use as well as small- and medium-sized businesses and startups.</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Using Google Drive for Knowledge Management</a:t>
            </a:r>
            <a:endParaRPr/>
          </a:p>
          <a:p>
            <a:pPr indent="0" lvl="0" marL="0" rtl="0" algn="just">
              <a:lnSpc>
                <a:spcPct val="100000"/>
              </a:lnSpc>
              <a:spcBef>
                <a:spcPts val="600"/>
              </a:spcBef>
              <a:spcAft>
                <a:spcPts val="0"/>
              </a:spcAft>
              <a:buClr>
                <a:schemeClr val="dk1"/>
              </a:buClr>
              <a:buSzPts val="1600"/>
              <a:buNone/>
            </a:pPr>
            <a:r>
              <a:rPr lang="en" sz="1100">
                <a:solidFill>
                  <a:schemeClr val="dk1"/>
                </a:solidFill>
                <a:latin typeface="Montserrat"/>
                <a:ea typeface="Montserrat"/>
                <a:cs typeface="Montserrat"/>
                <a:sym typeface="Montserrat"/>
              </a:rPr>
              <a:t>Google Drive can be the first step in the right direction of ensuring that organizational knowledge is properly stored and shared. Gathering content in one place helps improve the issue with information silos, where important documents and content become stuck on hard drives or in someone’s email inbox.</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So, how can a business use Google Drive? </a:t>
            </a:r>
            <a:r>
              <a:rPr lang="en" sz="1100">
                <a:solidFill>
                  <a:schemeClr val="dk1"/>
                </a:solidFill>
                <a:latin typeface="Montserrat"/>
                <a:ea typeface="Montserrat"/>
                <a:cs typeface="Montserrat"/>
                <a:sym typeface="Montserrat"/>
              </a:rPr>
              <a:t>Common ways of using it include:</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Storing reports and policy documents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Sharing media assets, such as photos, logos, and press releases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Gathering images and other media files to keep handy in the workflow</a:t>
            </a:r>
            <a:endParaRPr/>
          </a:p>
          <a:p>
            <a:pPr indent="-228600" lvl="0" marL="457200" marR="0" rtl="0" algn="l">
              <a:lnSpc>
                <a:spcPct val="100000"/>
              </a:lnSpc>
              <a:spcBef>
                <a:spcPts val="600"/>
              </a:spcBef>
              <a:spcAft>
                <a:spcPts val="0"/>
              </a:spcAft>
              <a:buClr>
                <a:srgbClr val="000000"/>
              </a:buClr>
              <a:buSzPts val="1400"/>
              <a:buFont typeface="Arial"/>
              <a:buNone/>
            </a:pPr>
            <a:r>
              <a:t/>
            </a:r>
            <a:endParaRPr sz="1100"/>
          </a:p>
        </p:txBody>
      </p:sp>
      <p:sp>
        <p:nvSpPr>
          <p:cNvPr id="433" name="Google Shape;433;g269f7881cf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f557f8d2215983e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3f557f8d2215983e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400"/>
              <a:buFont typeface="Arial"/>
              <a:buNone/>
            </a:pPr>
            <a:r>
              <a:t/>
            </a:r>
            <a:endParaRPr b="1"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Self-funding</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Friends &amp; Family</a:t>
            </a:r>
            <a:endParaRPr b="1" sz="1100"/>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These investors know you, the skills you bring, and your passion for the business.</a:t>
            </a:r>
            <a:endParaRPr/>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Loans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Investors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Seller financing</a:t>
            </a:r>
            <a:endParaRPr/>
          </a:p>
          <a:p>
            <a:pPr indent="0" lvl="0" marL="0" marR="0" rtl="0" algn="l">
              <a:lnSpc>
                <a:spcPct val="100000"/>
              </a:lnSpc>
              <a:spcBef>
                <a:spcPts val="0"/>
              </a:spcBef>
              <a:spcAft>
                <a:spcPts val="0"/>
              </a:spcAft>
              <a:buClr>
                <a:srgbClr val="000000"/>
              </a:buClr>
              <a:buSzPts val="1400"/>
              <a:buFont typeface="Arial"/>
              <a:buNone/>
            </a:pPr>
            <a:r>
              <a:rPr b="0" i="0" lang="en" sz="110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b="0"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Crowdfunding</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3 basic types: Donations, Rewards &amp; Equity.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p:txBody>
      </p:sp>
      <p:sp>
        <p:nvSpPr>
          <p:cNvPr id="445" name="Google Shape;445;g3f557f8d2215983e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69f7881cf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69f7881cf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9e4119eda4_2_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29e4119eda4_2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a1b5ab5cce_0_1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a1b5ab5cc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9b857efcbe_0_10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9b857efcbe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e4119eda4_2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9e4119eda4_2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9e4119eda4_2_5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9e4119eda4_2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a6e64e2e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a6e64e2e8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93" name="Google Shape;193;g2a6e64e2e8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e4119eda4_9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74151"/>
                </a:solidFill>
                <a:latin typeface="Roboto"/>
                <a:ea typeface="Roboto"/>
                <a:cs typeface="Roboto"/>
                <a:sym typeface="Roboto"/>
              </a:rPr>
              <a:t>financial advisors or planners, often assist individuals or organizations in conducting comprehensive financial health checks.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2" name="Google Shape;212;g29e4119eda4_9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833bcbe658be7a7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833bcbe658be7a7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 sz="1100">
                <a:latin typeface="Montserrat"/>
                <a:ea typeface="Montserrat"/>
                <a:cs typeface="Montserrat"/>
                <a:sym typeface="Montserrat"/>
              </a:rPr>
              <a:t>What is a budget and why is it important?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b="1" sz="1100">
              <a:latin typeface="Montserrat"/>
              <a:ea typeface="Montserrat"/>
              <a:cs typeface="Montserrat"/>
              <a:sym typeface="Montserrat"/>
            </a:endParaRPr>
          </a:p>
          <a:p>
            <a:pPr indent="0" lvl="0" marL="0" marR="0" rtl="0" algn="l">
              <a:lnSpc>
                <a:spcPct val="107000"/>
              </a:lnSpc>
              <a:spcBef>
                <a:spcPts val="800"/>
              </a:spcBef>
              <a:spcAft>
                <a:spcPts val="0"/>
              </a:spcAft>
              <a:buSzPts val="1400"/>
              <a:buNone/>
            </a:pPr>
            <a:r>
              <a:rPr b="1" lang="en" sz="1100">
                <a:latin typeface="Montserrat"/>
                <a:ea typeface="Montserrat"/>
                <a:cs typeface="Montserrat"/>
                <a:sym typeface="Montserrat"/>
              </a:rPr>
              <a:t>A budget can help you:</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Revenue</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Expenses</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lang="en">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23" name="Google Shape;223;g1833bcbe658be7a7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833bcbe658be7a7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1833bcbe658be7a7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 sz="1100">
                <a:latin typeface="Montserrat"/>
                <a:ea typeface="Montserrat"/>
                <a:cs typeface="Montserrat"/>
                <a:sym typeface="Montserrat"/>
              </a:rPr>
              <a:t>What is a budget and why is it important?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b="1" sz="1100">
              <a:latin typeface="Montserrat"/>
              <a:ea typeface="Montserrat"/>
              <a:cs typeface="Montserrat"/>
              <a:sym typeface="Montserrat"/>
            </a:endParaRPr>
          </a:p>
          <a:p>
            <a:pPr indent="0" lvl="0" marL="0" marR="0" rtl="0" algn="l">
              <a:lnSpc>
                <a:spcPct val="107000"/>
              </a:lnSpc>
              <a:spcBef>
                <a:spcPts val="800"/>
              </a:spcBef>
              <a:spcAft>
                <a:spcPts val="0"/>
              </a:spcAft>
              <a:buSzPts val="1400"/>
              <a:buNone/>
            </a:pPr>
            <a:r>
              <a:rPr b="1" lang="en" sz="1100">
                <a:latin typeface="Montserrat"/>
                <a:ea typeface="Montserrat"/>
                <a:cs typeface="Montserrat"/>
                <a:sym typeface="Montserrat"/>
              </a:rPr>
              <a:t>A budget can help you:</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Revenue</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Expenses</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lang="en">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30" name="Google Shape;230;g1833bcbe658be7a7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833bcbe658be7a7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833bcbe658be7a7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 sz="1100">
                <a:latin typeface="Montserrat"/>
                <a:ea typeface="Montserrat"/>
                <a:cs typeface="Montserrat"/>
                <a:sym typeface="Montserrat"/>
              </a:rPr>
              <a:t>What is a budget and why is it important?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b="1" sz="1100">
              <a:latin typeface="Montserrat"/>
              <a:ea typeface="Montserrat"/>
              <a:cs typeface="Montserrat"/>
              <a:sym typeface="Montserrat"/>
            </a:endParaRPr>
          </a:p>
          <a:p>
            <a:pPr indent="0" lvl="0" marL="0" marR="0" rtl="0" algn="l">
              <a:lnSpc>
                <a:spcPct val="107000"/>
              </a:lnSpc>
              <a:spcBef>
                <a:spcPts val="800"/>
              </a:spcBef>
              <a:spcAft>
                <a:spcPts val="0"/>
              </a:spcAft>
              <a:buSzPts val="1400"/>
              <a:buNone/>
            </a:pPr>
            <a:r>
              <a:rPr b="1" lang="en" sz="1100">
                <a:latin typeface="Montserrat"/>
                <a:ea typeface="Montserrat"/>
                <a:cs typeface="Montserrat"/>
                <a:sym typeface="Montserrat"/>
              </a:rPr>
              <a:t>A budget can help you:</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Revenue</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Expenses</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lang="en">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37" name="Google Shape;237;g1833bcbe658be7a7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0" name="Shape 5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51" name="Shape 51"/>
        <p:cNvGrpSpPr/>
        <p:nvPr/>
      </p:nvGrpSpPr>
      <p:grpSpPr>
        <a:xfrm>
          <a:off x="0" y="0"/>
          <a:ext cx="0" cy="0"/>
          <a:chOff x="0" y="0"/>
          <a:chExt cx="0" cy="0"/>
        </a:xfrm>
      </p:grpSpPr>
      <p:sp>
        <p:nvSpPr>
          <p:cNvPr id="52" name="Google Shape;52;p1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53" name="Google Shape;53;p14"/>
          <p:cNvGrpSpPr/>
          <p:nvPr/>
        </p:nvGrpSpPr>
        <p:grpSpPr>
          <a:xfrm>
            <a:off x="522581" y="319550"/>
            <a:ext cx="1968246" cy="271125"/>
            <a:chOff x="522575" y="1097292"/>
            <a:chExt cx="2624328" cy="361500"/>
          </a:xfrm>
        </p:grpSpPr>
        <p:pic>
          <p:nvPicPr>
            <p:cNvPr id="54" name="Google Shape;54;p14"/>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55" name="Google Shape;55;p14"/>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56" name="Google Shape;56;p14"/>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57" name="Google Shape;57;p14"/>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58" name="Google Shape;58;p14"/>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59" name="Google Shape;59;p14"/>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60" name="Google Shape;60;p14"/>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61" name="Google Shape;61;p14"/>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62" name="Google Shape;62;p14"/>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64" name="Google Shape;64;p14"/>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7"/>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8" name="Google Shape;78;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4" name="Google Shape;84;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9"/>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90" name="Google Shape;90;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20"/>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6" name="Google Shape;96;p20"/>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7" name="Google Shape;9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1"/>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3" name="Google Shape;103;p21"/>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4" name="Google Shape;104;p21"/>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5" name="Google Shape;105;p21"/>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6" name="Google Shape;106;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1" name="Google Shape;1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3"/>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7" name="Google Shape;117;p23"/>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8" name="Google Shape;118;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24"/>
          <p:cNvSpPr/>
          <p:nvPr>
            <p:ph idx="2" type="pic"/>
          </p:nvPr>
        </p:nvSpPr>
        <p:spPr>
          <a:xfrm>
            <a:off x="896144" y="306388"/>
            <a:ext cx="2743200" cy="2057400"/>
          </a:xfrm>
          <a:prstGeom prst="rect">
            <a:avLst/>
          </a:prstGeom>
          <a:noFill/>
          <a:ln>
            <a:noFill/>
          </a:ln>
        </p:spPr>
      </p:sp>
      <p:sp>
        <p:nvSpPr>
          <p:cNvPr id="124" name="Google Shape;124;p24"/>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5" name="Google Shape;125;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0" name="Google Shape;130;p25"/>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1" name="Google Shape;131;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6" name="Google Shape;136;p26"/>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7" name="Google Shape;137;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0" name="Shape 14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7" name="Google Shape;67;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2.jp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slide" Target="/ppt/slides/slide25.xml"/><Relationship Id="rId5" Type="http://schemas.openxmlformats.org/officeDocument/2006/relationships/slide" Target="/ppt/slid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0.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ctrTitle"/>
          </p:nvPr>
        </p:nvSpPr>
        <p:spPr>
          <a:xfrm>
            <a:off x="233781" y="55843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t/>
            </a:r>
            <a:endParaRPr/>
          </a:p>
        </p:txBody>
      </p:sp>
      <p:sp>
        <p:nvSpPr>
          <p:cNvPr id="146" name="Google Shape;146;p28"/>
          <p:cNvSpPr txBox="1"/>
          <p:nvPr>
            <p:ph idx="1" type="subTitle"/>
          </p:nvPr>
        </p:nvSpPr>
        <p:spPr>
          <a:xfrm>
            <a:off x="233775" y="2125594"/>
            <a:ext cx="6390600" cy="5946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t/>
            </a:r>
            <a:endParaRPr/>
          </a:p>
        </p:txBody>
      </p:sp>
      <p:sp>
        <p:nvSpPr>
          <p:cNvPr id="147" name="Google Shape;147;p28"/>
          <p:cNvSpPr/>
          <p:nvPr/>
        </p:nvSpPr>
        <p:spPr>
          <a:xfrm>
            <a:off x="345000" y="2704735"/>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rPr b="0" i="0" lang="en" sz="2400" u="none" cap="none" strike="noStrike">
                <a:solidFill>
                  <a:srgbClr val="FFFFFF"/>
                </a:solidFill>
                <a:latin typeface="Open Sans"/>
                <a:ea typeface="Open Sans"/>
                <a:cs typeface="Open Sans"/>
                <a:sym typeface="Open Sans"/>
              </a:rPr>
              <a:t>[TITLE HERE]</a:t>
            </a:r>
            <a:endParaRPr b="0" i="0" sz="2400" u="none" cap="none" strike="noStrike">
              <a:solidFill>
                <a:srgbClr val="FFFFFF"/>
              </a:solidFill>
              <a:latin typeface="Open Sans"/>
              <a:ea typeface="Open Sans"/>
              <a:cs typeface="Open Sans"/>
              <a:sym typeface="Open Sans"/>
            </a:endParaRPr>
          </a:p>
        </p:txBody>
      </p:sp>
      <p:pic>
        <p:nvPicPr>
          <p:cNvPr descr="A picture containing graphics, font, graphic design, screenshot&#10;&#10;Description automatically generated" id="148" name="Google Shape;148;p28"/>
          <p:cNvPicPr preferRelativeResize="0"/>
          <p:nvPr/>
        </p:nvPicPr>
        <p:blipFill rotWithShape="1">
          <a:blip r:embed="rId3">
            <a:alphaModFix/>
          </a:blip>
          <a:srcRect b="0" l="0" r="0" t="0"/>
          <a:stretch/>
        </p:blipFill>
        <p:spPr>
          <a:xfrm>
            <a:off x="243029" y="160362"/>
            <a:ext cx="2327607" cy="497031"/>
          </a:xfrm>
          <a:prstGeom prst="rect">
            <a:avLst/>
          </a:prstGeom>
          <a:noFill/>
          <a:ln>
            <a:noFill/>
          </a:ln>
        </p:spPr>
      </p:pic>
      <p:pic>
        <p:nvPicPr>
          <p:cNvPr descr="A picture containing screenshot, text, graphics, graphic design&#10;&#10;Description automatically generated" id="149" name="Google Shape;149;p28"/>
          <p:cNvPicPr preferRelativeResize="0"/>
          <p:nvPr/>
        </p:nvPicPr>
        <p:blipFill rotWithShape="1">
          <a:blip r:embed="rId4">
            <a:alphaModFix/>
          </a:blip>
          <a:srcRect b="52585" l="8937" r="9589" t="35161"/>
          <a:stretch/>
        </p:blipFill>
        <p:spPr>
          <a:xfrm>
            <a:off x="5774776" y="185421"/>
            <a:ext cx="3159761" cy="398413"/>
          </a:xfrm>
          <a:prstGeom prst="rect">
            <a:avLst/>
          </a:prstGeom>
          <a:noFill/>
          <a:ln>
            <a:noFill/>
          </a:ln>
        </p:spPr>
      </p:pic>
      <p:pic>
        <p:nvPicPr>
          <p:cNvPr id="150" name="Google Shape;150;p28"/>
          <p:cNvPicPr preferRelativeResize="0"/>
          <p:nvPr/>
        </p:nvPicPr>
        <p:blipFill rotWithShape="1">
          <a:blip r:embed="rId5">
            <a:alphaModFix/>
          </a:blip>
          <a:srcRect b="23057" l="7652" r="10941" t="5514"/>
          <a:stretch/>
        </p:blipFill>
        <p:spPr>
          <a:xfrm>
            <a:off x="1" y="783772"/>
            <a:ext cx="9148031" cy="4391420"/>
          </a:xfrm>
          <a:prstGeom prst="rect">
            <a:avLst/>
          </a:prstGeom>
          <a:noFill/>
          <a:ln>
            <a:noFill/>
          </a:ln>
        </p:spPr>
      </p:pic>
      <p:sp>
        <p:nvSpPr>
          <p:cNvPr id="151" name="Google Shape;151;p28"/>
          <p:cNvSpPr/>
          <p:nvPr/>
        </p:nvSpPr>
        <p:spPr>
          <a:xfrm>
            <a:off x="-56746" y="784394"/>
            <a:ext cx="9144000" cy="4390200"/>
          </a:xfrm>
          <a:prstGeom prst="rect">
            <a:avLst/>
          </a:prstGeom>
          <a:solidFill>
            <a:srgbClr val="000000">
              <a:alpha val="4353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28"/>
          <p:cNvSpPr/>
          <p:nvPr/>
        </p:nvSpPr>
        <p:spPr>
          <a:xfrm>
            <a:off x="459300" y="2421247"/>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t/>
            </a:r>
            <a:endParaRPr b="0" i="0" sz="2400" u="none" cap="none" strike="noStrike">
              <a:solidFill>
                <a:srgbClr val="FFFFFF"/>
              </a:solidFill>
              <a:latin typeface="Open Sans"/>
              <a:ea typeface="Open Sans"/>
              <a:cs typeface="Open Sans"/>
              <a:sym typeface="Open Sans"/>
            </a:endParaRPr>
          </a:p>
        </p:txBody>
      </p:sp>
      <p:pic>
        <p:nvPicPr>
          <p:cNvPr id="153" name="Google Shape;153;p28"/>
          <p:cNvPicPr preferRelativeResize="0"/>
          <p:nvPr/>
        </p:nvPicPr>
        <p:blipFill rotWithShape="1">
          <a:blip r:embed="rId6">
            <a:alphaModFix/>
          </a:blip>
          <a:srcRect b="15124" l="0" r="0" t="0"/>
          <a:stretch/>
        </p:blipFill>
        <p:spPr>
          <a:xfrm>
            <a:off x="590200" y="2496087"/>
            <a:ext cx="3263676" cy="1476300"/>
          </a:xfrm>
          <a:prstGeom prst="rect">
            <a:avLst/>
          </a:prstGeom>
          <a:noFill/>
          <a:ln>
            <a:noFill/>
          </a:ln>
        </p:spPr>
      </p:pic>
      <p:sp>
        <p:nvSpPr>
          <p:cNvPr id="154" name="Google Shape;154;p28"/>
          <p:cNvSpPr/>
          <p:nvPr/>
        </p:nvSpPr>
        <p:spPr>
          <a:xfrm>
            <a:off x="560425" y="3972383"/>
            <a:ext cx="11080500" cy="1233900"/>
          </a:xfrm>
          <a:prstGeom prst="rect">
            <a:avLst/>
          </a:prstGeom>
          <a:noFill/>
          <a:ln>
            <a:noFill/>
          </a:ln>
        </p:spPr>
        <p:txBody>
          <a:bodyPr anchorCtr="0" anchor="t" bIns="25400" lIns="25400" spcFirstLastPara="1" rIns="25400" wrap="square" tIns="25400">
            <a:noAutofit/>
          </a:bodyPr>
          <a:lstStyle/>
          <a:p>
            <a:pPr indent="0" lvl="0" marL="0" marR="0" rtl="0" algn="l">
              <a:lnSpc>
                <a:spcPct val="100000"/>
              </a:lnSpc>
              <a:spcBef>
                <a:spcPts val="0"/>
              </a:spcBef>
              <a:spcAft>
                <a:spcPts val="0"/>
              </a:spcAft>
              <a:buNone/>
            </a:pPr>
            <a:r>
              <a:rPr b="1" lang="en" sz="2100">
                <a:solidFill>
                  <a:schemeClr val="lt1"/>
                </a:solidFill>
                <a:latin typeface="Montserrat"/>
                <a:ea typeface="Montserrat"/>
                <a:cs typeface="Montserrat"/>
                <a:sym typeface="Montserrat"/>
              </a:rPr>
              <a:t>Literasi Kewangan disampaikan oleh BR-LIFE AIA</a:t>
            </a:r>
            <a:endParaRPr sz="3300">
              <a:solidFill>
                <a:schemeClr val="lt1"/>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None/>
            </a:pPr>
            <a:r>
              <a:t/>
            </a:r>
            <a:endParaRPr sz="18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6" name="Google Shape;246;p37"/>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7" name="Google Shape;247;p37"/>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8" name="Google Shape;248;p37"/>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49" name="Google Shape;249;p37"/>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250" name="Google Shape;250;p37"/>
          <p:cNvGrpSpPr/>
          <p:nvPr/>
        </p:nvGrpSpPr>
        <p:grpSpPr>
          <a:xfrm>
            <a:off x="601112" y="514657"/>
            <a:ext cx="2606326" cy="514125"/>
            <a:chOff x="801479" y="686209"/>
            <a:chExt cx="2665500" cy="685500"/>
          </a:xfrm>
        </p:grpSpPr>
        <p:sp>
          <p:nvSpPr>
            <p:cNvPr id="251" name="Google Shape;251;p37">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52" name="Google Shape;252;p37">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53" name="Google Shape;253;p37"/>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SIMPANAN</a:t>
              </a:r>
              <a:endParaRPr sz="1100"/>
            </a:p>
          </p:txBody>
        </p:sp>
      </p:grpSp>
      <p:sp>
        <p:nvSpPr>
          <p:cNvPr id="254" name="Google Shape;254;p37"/>
          <p:cNvSpPr txBox="1"/>
          <p:nvPr/>
        </p:nvSpPr>
        <p:spPr>
          <a:xfrm>
            <a:off x="601109" y="1267422"/>
            <a:ext cx="2970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E6AF00"/>
                </a:solidFill>
                <a:latin typeface="Montserrat"/>
                <a:ea typeface="Montserrat"/>
                <a:cs typeface="Montserrat"/>
                <a:sym typeface="Montserrat"/>
              </a:rPr>
              <a:t>Menetap Matlamat Simpanan</a:t>
            </a:r>
            <a:endParaRPr sz="1100"/>
          </a:p>
        </p:txBody>
      </p:sp>
      <p:sp>
        <p:nvSpPr>
          <p:cNvPr id="255" name="Google Shape;255;p37"/>
          <p:cNvSpPr/>
          <p:nvPr/>
        </p:nvSpPr>
        <p:spPr>
          <a:xfrm>
            <a:off x="591239"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56" name="Google Shape;256;p37"/>
          <p:cNvSpPr txBox="1"/>
          <p:nvPr/>
        </p:nvSpPr>
        <p:spPr>
          <a:xfrm>
            <a:off x="591238"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300" u="sng" cap="none" strike="noStrike">
              <a:solidFill>
                <a:srgbClr val="262626"/>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(khusus)</a:t>
            </a:r>
            <a:endParaRPr sz="1300" u="sng">
              <a:solidFill>
                <a:srgbClr val="262626"/>
              </a:solidFill>
              <a:latin typeface="Montserrat"/>
              <a:ea typeface="Montserrat"/>
              <a:cs typeface="Montserrat"/>
              <a:sym typeface="Montserrat"/>
            </a:endParaRPr>
          </a:p>
        </p:txBody>
      </p:sp>
      <p:sp>
        <p:nvSpPr>
          <p:cNvPr id="257" name="Google Shape;257;p37"/>
          <p:cNvSpPr txBox="1"/>
          <p:nvPr/>
        </p:nvSpPr>
        <p:spPr>
          <a:xfrm>
            <a:off x="688083" y="3131232"/>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Menyimpan </a:t>
            </a:r>
            <a:r>
              <a:rPr b="1" lang="en" sz="1100">
                <a:latin typeface="Montserrat"/>
                <a:ea typeface="Montserrat"/>
                <a:cs typeface="Montserrat"/>
                <a:sym typeface="Montserrat"/>
              </a:rPr>
              <a:t>$15,000 </a:t>
            </a:r>
            <a:r>
              <a:rPr lang="en" sz="1100">
                <a:latin typeface="Montserrat"/>
                <a:ea typeface="Montserrat"/>
                <a:cs typeface="Montserrat"/>
                <a:sym typeface="Montserrat"/>
              </a:rPr>
              <a:t>untuk memulakan perniagaan kecil</a:t>
            </a:r>
            <a:endParaRPr sz="1100"/>
          </a:p>
        </p:txBody>
      </p:sp>
      <p:sp>
        <p:nvSpPr>
          <p:cNvPr id="258" name="Google Shape;258;p37"/>
          <p:cNvSpPr/>
          <p:nvPr/>
        </p:nvSpPr>
        <p:spPr>
          <a:xfrm>
            <a:off x="222739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59" name="Google Shape;259;p37"/>
          <p:cNvSpPr txBox="1"/>
          <p:nvPr/>
        </p:nvSpPr>
        <p:spPr>
          <a:xfrm>
            <a:off x="222739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300" u="sng" cap="none" strike="noStrike">
              <a:solidFill>
                <a:srgbClr val="262626"/>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(dapat diukur)</a:t>
            </a:r>
            <a:endParaRPr sz="1300" u="sng">
              <a:solidFill>
                <a:srgbClr val="262626"/>
              </a:solidFill>
              <a:latin typeface="Montserrat"/>
              <a:ea typeface="Montserrat"/>
              <a:cs typeface="Montserrat"/>
              <a:sym typeface="Montserrat"/>
            </a:endParaRPr>
          </a:p>
        </p:txBody>
      </p:sp>
      <p:sp>
        <p:nvSpPr>
          <p:cNvPr id="260" name="Google Shape;260;p37"/>
          <p:cNvSpPr txBox="1"/>
          <p:nvPr/>
        </p:nvSpPr>
        <p:spPr>
          <a:xfrm>
            <a:off x="2324312" y="31325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Menyasarkan untuk menjimatkan </a:t>
            </a:r>
            <a:r>
              <a:rPr b="1" lang="en" sz="1100">
                <a:latin typeface="Montserrat"/>
                <a:ea typeface="Montserrat"/>
                <a:cs typeface="Montserrat"/>
                <a:sym typeface="Montserrat"/>
              </a:rPr>
              <a:t>$625 sebulan</a:t>
            </a:r>
            <a:endParaRPr b="1" sz="1100"/>
          </a:p>
        </p:txBody>
      </p:sp>
      <p:sp>
        <p:nvSpPr>
          <p:cNvPr id="261" name="Google Shape;261;p37"/>
          <p:cNvSpPr/>
          <p:nvPr/>
        </p:nvSpPr>
        <p:spPr>
          <a:xfrm>
            <a:off x="3863546"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2" name="Google Shape;262;p37"/>
          <p:cNvSpPr txBox="1"/>
          <p:nvPr/>
        </p:nvSpPr>
        <p:spPr>
          <a:xfrm>
            <a:off x="3863546"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300" u="sng" cap="none" strike="noStrike">
              <a:solidFill>
                <a:srgbClr val="262626"/>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(boleh dicapai)</a:t>
            </a:r>
            <a:endParaRPr sz="1300" u="sng">
              <a:solidFill>
                <a:srgbClr val="262626"/>
              </a:solidFill>
              <a:latin typeface="Montserrat"/>
              <a:ea typeface="Montserrat"/>
              <a:cs typeface="Montserrat"/>
              <a:sym typeface="Montserrat"/>
            </a:endParaRPr>
          </a:p>
        </p:txBody>
      </p:sp>
      <p:sp>
        <p:nvSpPr>
          <p:cNvPr id="263" name="Google Shape;263;p37"/>
          <p:cNvSpPr txBox="1"/>
          <p:nvPr/>
        </p:nvSpPr>
        <p:spPr>
          <a:xfrm>
            <a:off x="3863550" y="3131636"/>
            <a:ext cx="14418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Pendapatan Ali boleh menyimpan $625 setiap bulan </a:t>
            </a:r>
            <a:r>
              <a:rPr b="1" lang="en" sz="1100">
                <a:latin typeface="Montserrat"/>
                <a:ea typeface="Montserrat"/>
                <a:cs typeface="Montserrat"/>
                <a:sym typeface="Montserrat"/>
              </a:rPr>
              <a:t>secara realistik</a:t>
            </a:r>
            <a:endParaRPr b="1" sz="1100"/>
          </a:p>
        </p:txBody>
      </p:sp>
      <p:sp>
        <p:nvSpPr>
          <p:cNvPr id="264" name="Google Shape;264;p37"/>
          <p:cNvSpPr/>
          <p:nvPr/>
        </p:nvSpPr>
        <p:spPr>
          <a:xfrm>
            <a:off x="5499700"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5" name="Google Shape;265;p37"/>
          <p:cNvSpPr txBox="1"/>
          <p:nvPr/>
        </p:nvSpPr>
        <p:spPr>
          <a:xfrm>
            <a:off x="5499699"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300" u="sng" cap="none" strike="noStrike">
              <a:solidFill>
                <a:srgbClr val="262626"/>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(penting)</a:t>
            </a:r>
            <a:endParaRPr sz="1300" u="sng">
              <a:solidFill>
                <a:srgbClr val="262626"/>
              </a:solidFill>
              <a:latin typeface="Montserrat"/>
              <a:ea typeface="Montserrat"/>
              <a:cs typeface="Montserrat"/>
              <a:sym typeface="Montserrat"/>
            </a:endParaRPr>
          </a:p>
        </p:txBody>
      </p:sp>
      <p:sp>
        <p:nvSpPr>
          <p:cNvPr id="266" name="Google Shape;266;p37"/>
          <p:cNvSpPr txBox="1"/>
          <p:nvPr/>
        </p:nvSpPr>
        <p:spPr>
          <a:xfrm>
            <a:off x="5548151" y="3132600"/>
            <a:ext cx="13449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Montserrat"/>
                <a:ea typeface="Montserrat"/>
                <a:cs typeface="Montserrat"/>
                <a:sym typeface="Montserrat"/>
              </a:rPr>
              <a:t>Ali boleh memasak dan bermanfaat untuk pendapatan tambahan</a:t>
            </a:r>
            <a:endParaRPr sz="1100">
              <a:latin typeface="Montserrat"/>
              <a:ea typeface="Montserrat"/>
              <a:cs typeface="Montserrat"/>
              <a:sym typeface="Montserrat"/>
            </a:endParaRPr>
          </a:p>
        </p:txBody>
      </p:sp>
      <p:sp>
        <p:nvSpPr>
          <p:cNvPr id="267" name="Google Shape;267;p37"/>
          <p:cNvSpPr/>
          <p:nvPr/>
        </p:nvSpPr>
        <p:spPr>
          <a:xfrm>
            <a:off x="713585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8" name="Google Shape;268;p37"/>
          <p:cNvSpPr txBox="1"/>
          <p:nvPr/>
        </p:nvSpPr>
        <p:spPr>
          <a:xfrm>
            <a:off x="7135850" y="2542300"/>
            <a:ext cx="15264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300" u="sng" cap="none" strike="noStrike">
              <a:solidFill>
                <a:srgbClr val="262626"/>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(terikat pada masa)</a:t>
            </a:r>
            <a:endParaRPr sz="1300" u="sng">
              <a:solidFill>
                <a:srgbClr val="262626"/>
              </a:solidFill>
              <a:latin typeface="Montserrat"/>
              <a:ea typeface="Montserrat"/>
              <a:cs typeface="Montserrat"/>
              <a:sym typeface="Montserrat"/>
            </a:endParaRPr>
          </a:p>
        </p:txBody>
      </p:sp>
      <p:sp>
        <p:nvSpPr>
          <p:cNvPr id="269" name="Google Shape;269;p37"/>
          <p:cNvSpPr txBox="1"/>
          <p:nvPr/>
        </p:nvSpPr>
        <p:spPr>
          <a:xfrm>
            <a:off x="7232822" y="3223657"/>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Menetapkan jangka masa tertentu (</a:t>
            </a:r>
            <a:r>
              <a:rPr b="1" lang="en" sz="1100">
                <a:latin typeface="Montserrat"/>
                <a:ea typeface="Montserrat"/>
                <a:cs typeface="Montserrat"/>
                <a:sym typeface="Montserrat"/>
              </a:rPr>
              <a:t>24 bulan</a:t>
            </a:r>
            <a:r>
              <a:rPr lang="en" sz="1100">
                <a:latin typeface="Montserrat"/>
                <a:ea typeface="Montserrat"/>
                <a:cs typeface="Montserrat"/>
                <a:sym typeface="Montserrat"/>
              </a:rPr>
              <a:t> )</a:t>
            </a:r>
            <a:endParaRPr sz="1100"/>
          </a:p>
        </p:txBody>
      </p:sp>
      <p:grpSp>
        <p:nvGrpSpPr>
          <p:cNvPr id="270" name="Google Shape;270;p37"/>
          <p:cNvGrpSpPr/>
          <p:nvPr/>
        </p:nvGrpSpPr>
        <p:grpSpPr>
          <a:xfrm>
            <a:off x="6318073" y="562168"/>
            <a:ext cx="2259700" cy="413082"/>
            <a:chOff x="696123" y="686209"/>
            <a:chExt cx="2876400" cy="685500"/>
          </a:xfrm>
        </p:grpSpPr>
        <p:sp>
          <p:nvSpPr>
            <p:cNvPr id="271" name="Google Shape;271;p37">
              <a:hlinkClick/>
            </p:cNvPr>
            <p:cNvSpPr/>
            <p:nvPr/>
          </p:nvSpPr>
          <p:spPr>
            <a:xfrm>
              <a:off x="696123" y="686209"/>
              <a:ext cx="2876400" cy="685500"/>
            </a:xfrm>
            <a:prstGeom prst="roundRect">
              <a:avLst>
                <a:gd fmla="val 31259" name="adj"/>
              </a:avLst>
            </a:prstGeom>
            <a:solidFill>
              <a:srgbClr val="FF481D"/>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272" name="Google Shape;272;p37"/>
            <p:cNvSpPr txBox="1"/>
            <p:nvPr/>
          </p:nvSpPr>
          <p:spPr>
            <a:xfrm>
              <a:off x="740228" y="812431"/>
              <a:ext cx="2788200" cy="47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latin typeface="Montserrat"/>
                  <a:ea typeface="Montserrat"/>
                  <a:cs typeface="Montserrat"/>
                  <a:sym typeface="Montserrat"/>
                </a:rPr>
                <a:t>CONTOH</a:t>
              </a:r>
              <a:endParaRPr sz="1100"/>
            </a:p>
          </p:txBody>
        </p:sp>
      </p:grpSp>
      <p:sp>
        <p:nvSpPr>
          <p:cNvPr id="273" name="Google Shape;273;p37"/>
          <p:cNvSpPr txBox="1"/>
          <p:nvPr/>
        </p:nvSpPr>
        <p:spPr>
          <a:xfrm>
            <a:off x="601100" y="1571850"/>
            <a:ext cx="8309700" cy="51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 sz="1200">
                <a:latin typeface="Montserrat"/>
                <a:ea typeface="Montserrat"/>
                <a:cs typeface="Montserrat"/>
                <a:sym typeface="Montserrat"/>
              </a:rPr>
              <a:t>Matlamat Simpanan Ali:</a:t>
            </a:r>
            <a:endParaRPr sz="1100"/>
          </a:p>
          <a:p>
            <a:pPr indent="0" lvl="0" marL="0" marR="0" rtl="0" algn="l">
              <a:lnSpc>
                <a:spcPct val="100000"/>
              </a:lnSpc>
              <a:spcBef>
                <a:spcPts val="500"/>
              </a:spcBef>
              <a:spcAft>
                <a:spcPts val="500"/>
              </a:spcAft>
              <a:buNone/>
            </a:pPr>
            <a:r>
              <a:rPr lang="en" sz="1200">
                <a:latin typeface="Montserrat"/>
                <a:ea typeface="Montserrat"/>
                <a:cs typeface="Montserrat"/>
                <a:sym typeface="Montserrat"/>
              </a:rPr>
              <a:t>Untuk menyimpan $15,000 selama 2 tahun sehingga pencen untuk memulakan perniagaan gerai makanan </a:t>
            </a:r>
            <a:endParaRPr sz="1100"/>
          </a:p>
        </p:txBody>
      </p:sp>
      <p:sp>
        <p:nvSpPr>
          <p:cNvPr id="274" name="Google Shape;274;p37"/>
          <p:cNvSpPr txBox="1"/>
          <p:nvPr/>
        </p:nvSpPr>
        <p:spPr>
          <a:xfrm>
            <a:off x="601109" y="2130577"/>
            <a:ext cx="7976400" cy="2409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500"/>
              </a:spcAft>
              <a:buNone/>
            </a:pPr>
            <a:r>
              <a:rPr b="1" lang="en" sz="1200">
                <a:latin typeface="Montserrat"/>
                <a:ea typeface="Montserrat"/>
                <a:cs typeface="Montserrat"/>
                <a:sym typeface="Montserrat"/>
              </a:rPr>
              <a:t>Melalui SMART:</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8" name="Shape 278"/>
        <p:cNvGrpSpPr/>
        <p:nvPr/>
      </p:nvGrpSpPr>
      <p:grpSpPr>
        <a:xfrm>
          <a:off x="0" y="0"/>
          <a:ext cx="0" cy="0"/>
          <a:chOff x="0" y="0"/>
          <a:chExt cx="0" cy="0"/>
        </a:xfrm>
      </p:grpSpPr>
      <p:sp>
        <p:nvSpPr>
          <p:cNvPr id="279" name="Google Shape;279;p38"/>
          <p:cNvSpPr txBox="1"/>
          <p:nvPr/>
        </p:nvSpPr>
        <p:spPr>
          <a:xfrm>
            <a:off x="-204883" y="989057"/>
            <a:ext cx="6596100" cy="29436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lang="en" sz="7600">
                <a:solidFill>
                  <a:srgbClr val="FFFFFF"/>
                </a:solidFill>
                <a:latin typeface="Montserrat"/>
                <a:ea typeface="Montserrat"/>
                <a:cs typeface="Montserrat"/>
                <a:sym typeface="Montserrat"/>
              </a:rPr>
              <a:t>‘</a:t>
            </a:r>
            <a:r>
              <a:rPr lang="en" sz="7100">
                <a:solidFill>
                  <a:srgbClr val="FFFFFF"/>
                </a:solidFill>
                <a:latin typeface="League Gothic"/>
                <a:ea typeface="League Gothic"/>
                <a:cs typeface="League Gothic"/>
                <a:sym typeface="League Gothic"/>
              </a:rPr>
              <a:t>ADAKAH ANDA SIHAT DALAM KEWANGAN?</a:t>
            </a:r>
            <a:r>
              <a:rPr b="0" i="0" lang="en" sz="7100" u="none" cap="none" strike="noStrike">
                <a:solidFill>
                  <a:srgbClr val="FFFFFF"/>
                </a:solidFill>
                <a:latin typeface="League Gothic"/>
                <a:ea typeface="League Gothic"/>
                <a:cs typeface="League Gothic"/>
                <a:sym typeface="League Gothic"/>
              </a:rPr>
              <a:t>’</a:t>
            </a:r>
            <a:endParaRPr sz="700"/>
          </a:p>
          <a:p>
            <a:pPr indent="0" lvl="0" marL="0" marR="0" rtl="0" algn="just">
              <a:lnSpc>
                <a:spcPct val="41597"/>
              </a:lnSpc>
              <a:spcBef>
                <a:spcPts val="0"/>
              </a:spcBef>
              <a:spcAft>
                <a:spcPts val="0"/>
              </a:spcAft>
              <a:buNone/>
            </a:pPr>
            <a:r>
              <a:t/>
            </a:r>
            <a:endParaRPr b="0" i="0" sz="7100" u="none" cap="none" strike="noStrike">
              <a:solidFill>
                <a:srgbClr val="FFFFFF"/>
              </a:solidFill>
              <a:latin typeface="League Gothic"/>
              <a:ea typeface="League Gothic"/>
              <a:cs typeface="League Gothic"/>
              <a:sym typeface="League Gothic"/>
            </a:endParaRPr>
          </a:p>
        </p:txBody>
      </p:sp>
      <p:sp>
        <p:nvSpPr>
          <p:cNvPr id="280" name="Google Shape;280;p38"/>
          <p:cNvSpPr/>
          <p:nvPr/>
        </p:nvSpPr>
        <p:spPr>
          <a:xfrm>
            <a:off x="6391226" y="0"/>
            <a:ext cx="2747332" cy="3931188"/>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
        <p:nvSpPr>
          <p:cNvPr id="281" name="Google Shape;281;p38"/>
          <p:cNvSpPr/>
          <p:nvPr/>
        </p:nvSpPr>
        <p:spPr>
          <a:xfrm>
            <a:off x="0" y="3931200"/>
            <a:ext cx="9144000" cy="1212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chemeClr val="dk1"/>
                </a:solidFill>
                <a:latin typeface="Montserrat"/>
                <a:ea typeface="Montserrat"/>
                <a:cs typeface="Montserrat"/>
                <a:sym typeface="Montserrat"/>
              </a:rPr>
              <a:t>MARI LAKUKAN PEMERIKSAAN KESEHATAN KEWANGAN UNTUK MELIHAT SAMADA ANDA SIAP KEWANGAN UNTUK MEMULAKAN PERNIAGAAN.</a:t>
            </a:r>
            <a:endParaRPr b="1" sz="1700"/>
          </a:p>
        </p:txBody>
      </p:sp>
      <p:sp>
        <p:nvSpPr>
          <p:cNvPr id="282" name="Google Shape;282;p38"/>
          <p:cNvSpPr txBox="1"/>
          <p:nvPr/>
        </p:nvSpPr>
        <p:spPr>
          <a:xfrm>
            <a:off x="0" y="4244647"/>
            <a:ext cx="7595400" cy="1077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p:nvPr/>
        </p:nvSpPr>
        <p:spPr>
          <a:xfrm>
            <a:off x="-31875" y="-127450"/>
            <a:ext cx="9186600" cy="13557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8" name="Google Shape;288;p39"/>
          <p:cNvSpPr/>
          <p:nvPr/>
        </p:nvSpPr>
        <p:spPr>
          <a:xfrm>
            <a:off x="-31875" y="-127450"/>
            <a:ext cx="9186603" cy="809281"/>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27" l="0" r="0" t="-62536"/>
            </a:stretch>
          </a:blipFill>
          <a:ln>
            <a:noFill/>
          </a:ln>
        </p:spPr>
      </p:sp>
      <p:sp>
        <p:nvSpPr>
          <p:cNvPr id="289" name="Google Shape;289;p39"/>
          <p:cNvSpPr txBox="1"/>
          <p:nvPr/>
        </p:nvSpPr>
        <p:spPr>
          <a:xfrm>
            <a:off x="229300" y="675325"/>
            <a:ext cx="17886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ASET</a:t>
            </a:r>
            <a:endParaRPr sz="100"/>
          </a:p>
        </p:txBody>
      </p:sp>
      <p:sp>
        <p:nvSpPr>
          <p:cNvPr id="290" name="Google Shape;290;p39"/>
          <p:cNvSpPr txBox="1"/>
          <p:nvPr/>
        </p:nvSpPr>
        <p:spPr>
          <a:xfrm>
            <a:off x="5" y="1363350"/>
            <a:ext cx="2405700" cy="1640700"/>
          </a:xfrm>
          <a:prstGeom prst="rect">
            <a:avLst/>
          </a:prstGeom>
          <a:noFill/>
          <a:ln>
            <a:noFill/>
          </a:ln>
        </p:spPr>
        <p:txBody>
          <a:bodyPr anchorCtr="0" anchor="t" bIns="0" lIns="0" spcFirstLastPara="1" rIns="0" wrap="square" tIns="0">
            <a:spAutoFit/>
          </a:bodyPr>
          <a:lstStyle/>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RUMAH</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TANAH</a:t>
            </a:r>
            <a:endParaRPr b="1" sz="10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KERETA</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BARANG RUMAH</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PELABURAN</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TAP + SCP / SPK</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WANG SIMPANAN</a:t>
            </a:r>
            <a:endParaRPr b="1" i="0" sz="1300" u="none" cap="none" strike="noStrike">
              <a:solidFill>
                <a:srgbClr val="2C341F"/>
              </a:solidFill>
              <a:latin typeface="Montserrat"/>
              <a:ea typeface="Montserrat"/>
              <a:cs typeface="Montserrat"/>
              <a:sym typeface="Montserrat"/>
            </a:endParaRPr>
          </a:p>
        </p:txBody>
      </p:sp>
      <p:sp>
        <p:nvSpPr>
          <p:cNvPr id="291" name="Google Shape;291;p39"/>
          <p:cNvSpPr txBox="1"/>
          <p:nvPr/>
        </p:nvSpPr>
        <p:spPr>
          <a:xfrm>
            <a:off x="2412050" y="675325"/>
            <a:ext cx="17886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LIABILITI</a:t>
            </a:r>
            <a:endParaRPr sz="100"/>
          </a:p>
        </p:txBody>
      </p:sp>
      <p:sp>
        <p:nvSpPr>
          <p:cNvPr id="292" name="Google Shape;292;p39"/>
          <p:cNvSpPr txBox="1"/>
          <p:nvPr/>
        </p:nvSpPr>
        <p:spPr>
          <a:xfrm>
            <a:off x="2103505" y="1363350"/>
            <a:ext cx="2405700" cy="2361300"/>
          </a:xfrm>
          <a:prstGeom prst="rect">
            <a:avLst/>
          </a:prstGeom>
          <a:noFill/>
          <a:ln>
            <a:noFill/>
          </a:ln>
        </p:spPr>
        <p:txBody>
          <a:bodyPr anchorCtr="0" anchor="t" bIns="0" lIns="0" spcFirstLastPara="1" rIns="0" wrap="square" tIns="0">
            <a:spAutoFit/>
          </a:bodyPr>
          <a:lstStyle/>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RUMAH</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KERETA</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HOUSE</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PEMBAHARUAN RUMAH</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PINJAMAN PERIBADI</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KAD KREDIT</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PINJAMAN LAIN  </a:t>
            </a:r>
            <a:endParaRPr b="1" sz="1000">
              <a:solidFill>
                <a:srgbClr val="2C341F"/>
              </a:solidFill>
              <a:latin typeface="Montserrat"/>
              <a:ea typeface="Montserrat"/>
              <a:cs typeface="Montserrat"/>
              <a:sym typeface="Montserrat"/>
            </a:endParaRPr>
          </a:p>
        </p:txBody>
      </p:sp>
      <p:sp>
        <p:nvSpPr>
          <p:cNvPr id="293" name="Google Shape;293;p39"/>
          <p:cNvSpPr txBox="1"/>
          <p:nvPr/>
        </p:nvSpPr>
        <p:spPr>
          <a:xfrm>
            <a:off x="4738500" y="685100"/>
            <a:ext cx="19914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PENDAPATAN</a:t>
            </a:r>
            <a:endParaRPr sz="100"/>
          </a:p>
        </p:txBody>
      </p:sp>
      <p:sp>
        <p:nvSpPr>
          <p:cNvPr id="294" name="Google Shape;294;p39"/>
          <p:cNvSpPr txBox="1"/>
          <p:nvPr/>
        </p:nvSpPr>
        <p:spPr>
          <a:xfrm>
            <a:off x="4509205" y="1373131"/>
            <a:ext cx="2405700" cy="1160700"/>
          </a:xfrm>
          <a:prstGeom prst="rect">
            <a:avLst/>
          </a:prstGeom>
          <a:noFill/>
          <a:ln>
            <a:noFill/>
          </a:ln>
        </p:spPr>
        <p:txBody>
          <a:bodyPr anchorCtr="0" anchor="t" bIns="0" lIns="0" spcFirstLastPara="1" rIns="0" wrap="square" tIns="0">
            <a:spAutoFit/>
          </a:bodyPr>
          <a:lstStyle/>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GAJI PEKERJAAN</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PELABURAN</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ELAUN (SPK, SCP)</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PERNIAGAAN </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PENCEN TUA</a:t>
            </a:r>
            <a:endParaRPr b="1" sz="1000">
              <a:solidFill>
                <a:srgbClr val="2C341F"/>
              </a:solidFill>
              <a:latin typeface="Montserrat"/>
              <a:ea typeface="Montserrat"/>
              <a:cs typeface="Montserrat"/>
              <a:sym typeface="Montserrat"/>
            </a:endParaRPr>
          </a:p>
        </p:txBody>
      </p:sp>
      <p:sp>
        <p:nvSpPr>
          <p:cNvPr id="295" name="Google Shape;295;p39"/>
          <p:cNvSpPr txBox="1"/>
          <p:nvPr/>
        </p:nvSpPr>
        <p:spPr>
          <a:xfrm>
            <a:off x="6921250" y="685100"/>
            <a:ext cx="22227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PERBELANJAAN</a:t>
            </a:r>
            <a:endParaRPr sz="100"/>
          </a:p>
        </p:txBody>
      </p:sp>
      <p:sp>
        <p:nvSpPr>
          <p:cNvPr id="296" name="Google Shape;296;p39"/>
          <p:cNvSpPr txBox="1"/>
          <p:nvPr/>
        </p:nvSpPr>
        <p:spPr>
          <a:xfrm>
            <a:off x="6612705" y="1373131"/>
            <a:ext cx="2405700" cy="3287700"/>
          </a:xfrm>
          <a:prstGeom prst="rect">
            <a:avLst/>
          </a:prstGeom>
          <a:noFill/>
          <a:ln>
            <a:noFill/>
          </a:ln>
        </p:spPr>
        <p:txBody>
          <a:bodyPr anchorCtr="0" anchor="t" bIns="0" lIns="0" spcFirstLastPara="1" rIns="0" wrap="square" tIns="0">
            <a:spAutoFit/>
          </a:bodyPr>
          <a:lstStyle/>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2C341F"/>
                </a:solidFill>
                <a:latin typeface="Montserrat"/>
                <a:ea typeface="Montserrat"/>
                <a:cs typeface="Montserrat"/>
                <a:sym typeface="Montserrat"/>
              </a:rPr>
              <a:t>SIMPANAN BULANAN</a:t>
            </a:r>
            <a:endParaRPr b="1" sz="1200">
              <a:solidFill>
                <a:srgbClr val="2C341F"/>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PINJAMAN BULANAN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BARANGAN RUNCIT &amp; UTILITI</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BIL TELEFON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IBU BAPA / KELUARGA</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YURAN PENDIDIKAN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PENGANGKUTAN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LANGGANAN (JIM, NETFLIX, DLL)</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PERIBADI/SENIKMAT</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PREMIUM INSURANS</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PERBELANJAAN LAIN (PEMBANTU, DATA TELEFON, DLL)</a:t>
            </a:r>
            <a:endParaRPr b="1" sz="900">
              <a:solidFill>
                <a:srgbClr val="2C341F"/>
              </a:solidFill>
              <a:latin typeface="Montserrat"/>
              <a:ea typeface="Montserrat"/>
              <a:cs typeface="Montserrat"/>
              <a:sym typeface="Montserrat"/>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0"/>
          <p:cNvSpPr/>
          <p:nvPr/>
        </p:nvSpPr>
        <p:spPr>
          <a:xfrm>
            <a:off x="-31875" y="-127450"/>
            <a:ext cx="9186600" cy="13557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2" name="Google Shape;302;p40"/>
          <p:cNvSpPr/>
          <p:nvPr/>
        </p:nvSpPr>
        <p:spPr>
          <a:xfrm>
            <a:off x="-31875" y="-127450"/>
            <a:ext cx="9186603" cy="809281"/>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27" l="0" r="0" t="-62536"/>
            </a:stretch>
          </a:blipFill>
          <a:ln>
            <a:noFill/>
          </a:ln>
        </p:spPr>
      </p:sp>
      <p:sp>
        <p:nvSpPr>
          <p:cNvPr id="303" name="Google Shape;303;p40"/>
          <p:cNvSpPr txBox="1"/>
          <p:nvPr/>
        </p:nvSpPr>
        <p:spPr>
          <a:xfrm>
            <a:off x="229300" y="675325"/>
            <a:ext cx="17886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ASET</a:t>
            </a:r>
            <a:endParaRPr sz="100"/>
          </a:p>
        </p:txBody>
      </p:sp>
      <p:sp>
        <p:nvSpPr>
          <p:cNvPr id="304" name="Google Shape;304;p40"/>
          <p:cNvSpPr txBox="1"/>
          <p:nvPr/>
        </p:nvSpPr>
        <p:spPr>
          <a:xfrm>
            <a:off x="5" y="1363350"/>
            <a:ext cx="2405700" cy="1881000"/>
          </a:xfrm>
          <a:prstGeom prst="rect">
            <a:avLst/>
          </a:prstGeom>
          <a:noFill/>
          <a:ln>
            <a:noFill/>
          </a:ln>
        </p:spPr>
        <p:txBody>
          <a:bodyPr anchorCtr="0" anchor="t" bIns="0" lIns="0" spcFirstLastPara="1" rIns="0" wrap="square" tIns="0">
            <a:spAutoFit/>
          </a:bodyPr>
          <a:lstStyle/>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RUMAH</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TANAH</a:t>
            </a:r>
            <a:endParaRPr b="1" sz="10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KERETA</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BARANG RUMAH</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PELABURAN</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TAP + SCP / SPK</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WANG SIMPANAN</a:t>
            </a:r>
            <a:endParaRPr b="1" sz="1300">
              <a:solidFill>
                <a:srgbClr val="2C341F"/>
              </a:solidFill>
              <a:latin typeface="Montserrat"/>
              <a:ea typeface="Montserrat"/>
              <a:cs typeface="Montserrat"/>
              <a:sym typeface="Montserrat"/>
            </a:endParaRPr>
          </a:p>
          <a:p>
            <a:pPr indent="-311150" lvl="0" marL="457200" marR="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BARANG KEMAS</a:t>
            </a:r>
            <a:endParaRPr b="1" sz="1300">
              <a:solidFill>
                <a:srgbClr val="2C341F"/>
              </a:solidFill>
              <a:latin typeface="Montserrat"/>
              <a:ea typeface="Montserrat"/>
              <a:cs typeface="Montserrat"/>
              <a:sym typeface="Montserrat"/>
            </a:endParaRPr>
          </a:p>
        </p:txBody>
      </p:sp>
      <p:sp>
        <p:nvSpPr>
          <p:cNvPr id="305" name="Google Shape;305;p40"/>
          <p:cNvSpPr txBox="1"/>
          <p:nvPr/>
        </p:nvSpPr>
        <p:spPr>
          <a:xfrm>
            <a:off x="2412050" y="675325"/>
            <a:ext cx="17886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LIABILITI</a:t>
            </a:r>
            <a:endParaRPr sz="100"/>
          </a:p>
        </p:txBody>
      </p:sp>
      <p:sp>
        <p:nvSpPr>
          <p:cNvPr id="306" name="Google Shape;306;p40"/>
          <p:cNvSpPr txBox="1"/>
          <p:nvPr/>
        </p:nvSpPr>
        <p:spPr>
          <a:xfrm>
            <a:off x="2103505" y="1363350"/>
            <a:ext cx="2405700" cy="2121000"/>
          </a:xfrm>
          <a:prstGeom prst="rect">
            <a:avLst/>
          </a:prstGeom>
          <a:noFill/>
          <a:ln>
            <a:noFill/>
          </a:ln>
        </p:spPr>
        <p:txBody>
          <a:bodyPr anchorCtr="0" anchor="t" bIns="0" lIns="0" spcFirstLastPara="1" rIns="0" wrap="square" tIns="0">
            <a:spAutoFit/>
          </a:bodyPr>
          <a:lstStyle/>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RUMAH</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KERETA</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PEMBAHARUAN RUMAH</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PINJAMAN PERIBADI</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KAD KREDIT</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HUTANG PINJAMAN LAIN  </a:t>
            </a:r>
            <a:endParaRPr b="1" sz="1000">
              <a:solidFill>
                <a:srgbClr val="2C341F"/>
              </a:solidFill>
              <a:latin typeface="Montserrat"/>
              <a:ea typeface="Montserrat"/>
              <a:cs typeface="Montserrat"/>
              <a:sym typeface="Montserrat"/>
            </a:endParaRPr>
          </a:p>
        </p:txBody>
      </p:sp>
      <p:sp>
        <p:nvSpPr>
          <p:cNvPr id="307" name="Google Shape;307;p40"/>
          <p:cNvSpPr txBox="1"/>
          <p:nvPr/>
        </p:nvSpPr>
        <p:spPr>
          <a:xfrm>
            <a:off x="4738500" y="685100"/>
            <a:ext cx="19914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PENDAPATAN</a:t>
            </a:r>
            <a:endParaRPr sz="100"/>
          </a:p>
        </p:txBody>
      </p:sp>
      <p:sp>
        <p:nvSpPr>
          <p:cNvPr id="308" name="Google Shape;308;p40"/>
          <p:cNvSpPr txBox="1"/>
          <p:nvPr/>
        </p:nvSpPr>
        <p:spPr>
          <a:xfrm>
            <a:off x="4509205" y="1373131"/>
            <a:ext cx="2405700" cy="1160700"/>
          </a:xfrm>
          <a:prstGeom prst="rect">
            <a:avLst/>
          </a:prstGeom>
          <a:noFill/>
          <a:ln>
            <a:noFill/>
          </a:ln>
        </p:spPr>
        <p:txBody>
          <a:bodyPr anchorCtr="0" anchor="t" bIns="0" lIns="0" spcFirstLastPara="1" rIns="0" wrap="square" tIns="0">
            <a:spAutoFit/>
          </a:bodyPr>
          <a:lstStyle/>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GAJI PEKERJAAN</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PELABURAN</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ELAUN (SPK, SCP)</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PERNIAGAAN </a:t>
            </a:r>
            <a:endParaRPr b="1" sz="1300">
              <a:solidFill>
                <a:srgbClr val="2C341F"/>
              </a:solidFill>
              <a:latin typeface="Montserrat"/>
              <a:ea typeface="Montserrat"/>
              <a:cs typeface="Montserrat"/>
              <a:sym typeface="Montserrat"/>
            </a:endParaRPr>
          </a:p>
          <a:p>
            <a:pPr indent="-311150" lvl="0" marL="457200" rtl="0" algn="l">
              <a:lnSpc>
                <a:spcPct val="120000"/>
              </a:lnSpc>
              <a:spcBef>
                <a:spcPts val="0"/>
              </a:spcBef>
              <a:spcAft>
                <a:spcPts val="0"/>
              </a:spcAft>
              <a:buClr>
                <a:srgbClr val="2C341F"/>
              </a:buClr>
              <a:buSzPts val="1300"/>
              <a:buFont typeface="Montserrat"/>
              <a:buChar char="●"/>
            </a:pPr>
            <a:r>
              <a:rPr b="1" lang="en" sz="1300">
                <a:solidFill>
                  <a:srgbClr val="2C341F"/>
                </a:solidFill>
                <a:latin typeface="Montserrat"/>
                <a:ea typeface="Montserrat"/>
                <a:cs typeface="Montserrat"/>
                <a:sym typeface="Montserrat"/>
              </a:rPr>
              <a:t>PENCEN TUA</a:t>
            </a:r>
            <a:endParaRPr b="1" sz="1000">
              <a:solidFill>
                <a:srgbClr val="2C341F"/>
              </a:solidFill>
              <a:latin typeface="Montserrat"/>
              <a:ea typeface="Montserrat"/>
              <a:cs typeface="Montserrat"/>
              <a:sym typeface="Montserrat"/>
            </a:endParaRPr>
          </a:p>
        </p:txBody>
      </p:sp>
      <p:sp>
        <p:nvSpPr>
          <p:cNvPr id="309" name="Google Shape;309;p40"/>
          <p:cNvSpPr txBox="1"/>
          <p:nvPr/>
        </p:nvSpPr>
        <p:spPr>
          <a:xfrm>
            <a:off x="6921250" y="685100"/>
            <a:ext cx="2222700" cy="6156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PERBELANJAAN</a:t>
            </a:r>
            <a:endParaRPr sz="100"/>
          </a:p>
        </p:txBody>
      </p:sp>
      <p:sp>
        <p:nvSpPr>
          <p:cNvPr id="310" name="Google Shape;310;p40"/>
          <p:cNvSpPr txBox="1"/>
          <p:nvPr/>
        </p:nvSpPr>
        <p:spPr>
          <a:xfrm>
            <a:off x="6612705" y="1373131"/>
            <a:ext cx="2405700" cy="3287700"/>
          </a:xfrm>
          <a:prstGeom prst="rect">
            <a:avLst/>
          </a:prstGeom>
          <a:noFill/>
          <a:ln>
            <a:noFill/>
          </a:ln>
        </p:spPr>
        <p:txBody>
          <a:bodyPr anchorCtr="0" anchor="t" bIns="0" lIns="0" spcFirstLastPara="1" rIns="0" wrap="square" tIns="0">
            <a:spAutoFit/>
          </a:bodyPr>
          <a:lstStyle/>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2C341F"/>
                </a:solidFill>
                <a:latin typeface="Montserrat"/>
                <a:ea typeface="Montserrat"/>
                <a:cs typeface="Montserrat"/>
                <a:sym typeface="Montserrat"/>
              </a:rPr>
              <a:t>SIMPANAN BULANAN</a:t>
            </a:r>
            <a:endParaRPr b="1" sz="1200">
              <a:solidFill>
                <a:srgbClr val="2C341F"/>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PINJAMAN BULANAN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BARANG KEPERLUAN &amp; UTILITI</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BIL TELEFON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IBU BAPA / KELUARGA</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YURAN PENDIDIKAN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PENGANGKUTAN</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LANGGANAN (JIM, NETFLIX, DLL)</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PERIBADI/SENIKMAT</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PREMIUM INSURANS</a:t>
            </a:r>
            <a:endParaRPr b="1" sz="1200">
              <a:solidFill>
                <a:srgbClr val="374151"/>
              </a:solidFill>
              <a:latin typeface="Montserrat"/>
              <a:ea typeface="Montserrat"/>
              <a:cs typeface="Montserrat"/>
              <a:sym typeface="Montserrat"/>
            </a:endParaRPr>
          </a:p>
          <a:p>
            <a:pPr indent="-304800" lvl="0" marL="457200" rtl="0" algn="l">
              <a:lnSpc>
                <a:spcPct val="120000"/>
              </a:lnSpc>
              <a:spcBef>
                <a:spcPts val="0"/>
              </a:spcBef>
              <a:spcAft>
                <a:spcPts val="0"/>
              </a:spcAft>
              <a:buClr>
                <a:srgbClr val="2C341F"/>
              </a:buClr>
              <a:buSzPts val="1200"/>
              <a:buFont typeface="Montserrat"/>
              <a:buChar char="●"/>
            </a:pPr>
            <a:r>
              <a:rPr b="1" lang="en" sz="1200">
                <a:solidFill>
                  <a:srgbClr val="374151"/>
                </a:solidFill>
                <a:latin typeface="Montserrat"/>
                <a:ea typeface="Montserrat"/>
                <a:cs typeface="Montserrat"/>
                <a:sym typeface="Montserrat"/>
              </a:rPr>
              <a:t>PERBELANJAAN LAIN (PEMBANTU, DATA TELEFON, DLL)</a:t>
            </a:r>
            <a:endParaRPr b="1" sz="900">
              <a:solidFill>
                <a:srgbClr val="2C341F"/>
              </a:solidFill>
              <a:latin typeface="Montserrat"/>
              <a:ea typeface="Montserrat"/>
              <a:cs typeface="Montserrat"/>
              <a:sym typeface="Montserrat"/>
            </a:endParaRPr>
          </a:p>
        </p:txBody>
      </p:sp>
      <p:sp>
        <p:nvSpPr>
          <p:cNvPr id="311" name="Google Shape;311;p40"/>
          <p:cNvSpPr/>
          <p:nvPr/>
        </p:nvSpPr>
        <p:spPr>
          <a:xfrm>
            <a:off x="0" y="3992125"/>
            <a:ext cx="4509300" cy="1160700"/>
          </a:xfrm>
          <a:prstGeom prst="rect">
            <a:avLst/>
          </a:prstGeom>
          <a:solidFill>
            <a:srgbClr val="FF0000"/>
          </a:solidFill>
          <a:ln cap="flat" cmpd="sng" w="9525">
            <a:solidFill>
              <a:srgbClr val="85200C"/>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2" name="Google Shape;312;p40"/>
          <p:cNvSpPr/>
          <p:nvPr/>
        </p:nvSpPr>
        <p:spPr>
          <a:xfrm>
            <a:off x="4645425" y="3992125"/>
            <a:ext cx="4509300" cy="1160700"/>
          </a:xfrm>
          <a:prstGeom prst="rect">
            <a:avLst/>
          </a:prstGeom>
          <a:solidFill>
            <a:srgbClr val="FF0000"/>
          </a:solidFill>
          <a:ln cap="flat" cmpd="sng" w="9525">
            <a:solidFill>
              <a:srgbClr val="85200C"/>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3" name="Google Shape;313;p40"/>
          <p:cNvSpPr txBox="1"/>
          <p:nvPr/>
        </p:nvSpPr>
        <p:spPr>
          <a:xfrm>
            <a:off x="1060025" y="4091425"/>
            <a:ext cx="2661900" cy="5694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700">
                <a:solidFill>
                  <a:srgbClr val="FFFFFF"/>
                </a:solidFill>
                <a:latin typeface="League Gothic"/>
                <a:ea typeface="League Gothic"/>
                <a:cs typeface="League Gothic"/>
                <a:sym typeface="League Gothic"/>
              </a:rPr>
              <a:t>ASET - LIABILITI =</a:t>
            </a:r>
            <a:endParaRPr sz="100"/>
          </a:p>
        </p:txBody>
      </p:sp>
      <p:sp>
        <p:nvSpPr>
          <p:cNvPr id="314" name="Google Shape;314;p40"/>
          <p:cNvSpPr txBox="1"/>
          <p:nvPr/>
        </p:nvSpPr>
        <p:spPr>
          <a:xfrm>
            <a:off x="4960725" y="4050625"/>
            <a:ext cx="4183500" cy="5694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700">
                <a:solidFill>
                  <a:srgbClr val="FFFFFF"/>
                </a:solidFill>
                <a:latin typeface="League Gothic"/>
                <a:ea typeface="League Gothic"/>
                <a:cs typeface="League Gothic"/>
                <a:sym typeface="League Gothic"/>
              </a:rPr>
              <a:t>PENDAPATAN - PERBELANJAAN </a:t>
            </a:r>
            <a:endParaRPr sz="100"/>
          </a:p>
        </p:txBody>
      </p:sp>
      <p:sp>
        <p:nvSpPr>
          <p:cNvPr id="315" name="Google Shape;315;p40"/>
          <p:cNvSpPr txBox="1"/>
          <p:nvPr/>
        </p:nvSpPr>
        <p:spPr>
          <a:xfrm>
            <a:off x="1141250" y="4574100"/>
            <a:ext cx="2661900" cy="5694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700">
                <a:solidFill>
                  <a:srgbClr val="FFFFFF"/>
                </a:solidFill>
                <a:latin typeface="League Gothic"/>
                <a:ea typeface="League Gothic"/>
                <a:cs typeface="League Gothic"/>
                <a:sym typeface="League Gothic"/>
              </a:rPr>
              <a:t>TINGGI / RENDAH</a:t>
            </a:r>
            <a:endParaRPr sz="100"/>
          </a:p>
        </p:txBody>
      </p:sp>
      <p:sp>
        <p:nvSpPr>
          <p:cNvPr id="316" name="Google Shape;316;p40"/>
          <p:cNvSpPr txBox="1"/>
          <p:nvPr/>
        </p:nvSpPr>
        <p:spPr>
          <a:xfrm>
            <a:off x="5631275" y="4465500"/>
            <a:ext cx="3000000" cy="754200"/>
          </a:xfrm>
          <a:prstGeom prst="rect">
            <a:avLst/>
          </a:prstGeom>
          <a:noFill/>
          <a:ln>
            <a:noFill/>
          </a:ln>
        </p:spPr>
        <p:txBody>
          <a:bodyPr anchorCtr="0" anchor="t" bIns="91425" lIns="91425" spcFirstLastPara="1" rIns="91425" wrap="square" tIns="91425">
            <a:spAutoFit/>
          </a:bodyPr>
          <a:lstStyle/>
          <a:p>
            <a:pPr indent="0" lvl="0" marL="0" rtl="0" algn="l">
              <a:lnSpc>
                <a:spcPct val="110005"/>
              </a:lnSpc>
              <a:spcBef>
                <a:spcPts val="0"/>
              </a:spcBef>
              <a:spcAft>
                <a:spcPts val="0"/>
              </a:spcAft>
              <a:buNone/>
            </a:pPr>
            <a:r>
              <a:rPr lang="en" sz="3700">
                <a:solidFill>
                  <a:schemeClr val="lt1"/>
                </a:solidFill>
                <a:latin typeface="League Gothic"/>
                <a:ea typeface="League Gothic"/>
                <a:cs typeface="League Gothic"/>
                <a:sym typeface="League Gothic"/>
              </a:rPr>
              <a:t>= LEBIH / KURANG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p:nvPr/>
        </p:nvSpPr>
        <p:spPr>
          <a:xfrm>
            <a:off x="3020950" y="2744700"/>
            <a:ext cx="29991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22" name="Google Shape;322;p41"/>
          <p:cNvSpPr/>
          <p:nvPr/>
        </p:nvSpPr>
        <p:spPr>
          <a:xfrm>
            <a:off x="626310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23" name="Google Shape;323;p41"/>
          <p:cNvSpPr/>
          <p:nvPr/>
        </p:nvSpPr>
        <p:spPr>
          <a:xfrm>
            <a:off x="21305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24" name="Google Shape;324;p41"/>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5" name="Google Shape;325;p41"/>
          <p:cNvSpPr txBox="1"/>
          <p:nvPr/>
        </p:nvSpPr>
        <p:spPr>
          <a:xfrm>
            <a:off x="514350" y="565650"/>
            <a:ext cx="5852400" cy="864300"/>
          </a:xfrm>
          <a:prstGeom prst="rect">
            <a:avLst/>
          </a:prstGeom>
          <a:noFill/>
          <a:ln>
            <a:noFill/>
          </a:ln>
        </p:spPr>
        <p:txBody>
          <a:bodyPr anchorCtr="0" anchor="t" bIns="0" lIns="0" spcFirstLastPara="1" rIns="0" wrap="square" tIns="0">
            <a:spAutoFit/>
          </a:bodyPr>
          <a:lstStyle/>
          <a:p>
            <a:pPr indent="0" lvl="0" marL="0" marR="0" rtl="0" algn="l">
              <a:lnSpc>
                <a:spcPct val="134000"/>
              </a:lnSpc>
              <a:spcBef>
                <a:spcPts val="0"/>
              </a:spcBef>
              <a:spcAft>
                <a:spcPts val="0"/>
              </a:spcAft>
              <a:buNone/>
            </a:pPr>
            <a:r>
              <a:rPr lang="en" sz="2400">
                <a:solidFill>
                  <a:schemeClr val="lt1"/>
                </a:solidFill>
                <a:latin typeface="Montserrat"/>
                <a:ea typeface="Montserrat"/>
                <a:cs typeface="Montserrat"/>
                <a:sym typeface="Montserrat"/>
              </a:rPr>
              <a:t>Pemeriksaan Kesihatan Kewangan Untuk Diri Anda Sendiri</a:t>
            </a:r>
            <a:endParaRPr sz="1900">
              <a:solidFill>
                <a:schemeClr val="lt1"/>
              </a:solidFill>
              <a:latin typeface="Montserrat"/>
              <a:ea typeface="Montserrat"/>
              <a:cs typeface="Montserrat"/>
              <a:sym typeface="Montserrat"/>
            </a:endParaRPr>
          </a:p>
        </p:txBody>
      </p:sp>
      <p:sp>
        <p:nvSpPr>
          <p:cNvPr id="326" name="Google Shape;326;p41"/>
          <p:cNvSpPr txBox="1"/>
          <p:nvPr/>
        </p:nvSpPr>
        <p:spPr>
          <a:xfrm>
            <a:off x="131750" y="2809875"/>
            <a:ext cx="2719200" cy="173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rPr b="1" lang="en" sz="1300" u="sng">
                <a:solidFill>
                  <a:srgbClr val="FF1616"/>
                </a:solidFill>
                <a:latin typeface="Montserrat"/>
                <a:ea typeface="Montserrat"/>
                <a:cs typeface="Montserrat"/>
                <a:sym typeface="Montserrat"/>
              </a:rPr>
              <a:t>(RATIO SIMPANAN)</a:t>
            </a:r>
            <a:endParaRPr b="1" sz="1300" u="sng">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rPr b="1" lang="en">
                <a:latin typeface="Montserrat"/>
                <a:ea typeface="Montserrat"/>
                <a:cs typeface="Montserrat"/>
                <a:sym typeface="Montserrat"/>
              </a:rPr>
              <a:t>= Bulanan Simpanan </a:t>
            </a:r>
            <a:r>
              <a:rPr b="1" i="0" lang="en" u="none" cap="none" strike="noStrike">
                <a:solidFill>
                  <a:srgbClr val="000000"/>
                </a:solidFill>
                <a:latin typeface="Montserrat"/>
                <a:ea typeface="Montserrat"/>
                <a:cs typeface="Montserrat"/>
                <a:sym typeface="Montserrat"/>
              </a:rPr>
              <a:t>÷  </a:t>
            </a:r>
            <a:r>
              <a:rPr b="1" lang="en">
                <a:latin typeface="Montserrat"/>
                <a:ea typeface="Montserrat"/>
                <a:cs typeface="Montserrat"/>
                <a:sym typeface="Montserrat"/>
              </a:rPr>
              <a:t>Pendapatan Bulanan </a:t>
            </a:r>
            <a:endParaRPr b="1">
              <a:latin typeface="Montserrat"/>
              <a:ea typeface="Montserrat"/>
              <a:cs typeface="Montserrat"/>
              <a:sym typeface="Montserrat"/>
            </a:endParaRPr>
          </a:p>
          <a:p>
            <a:pPr indent="0" lvl="0" marL="0" marR="0" rtl="0" algn="ctr">
              <a:lnSpc>
                <a:spcPct val="120022"/>
              </a:lnSpc>
              <a:spcBef>
                <a:spcPts val="0"/>
              </a:spcBef>
              <a:spcAft>
                <a:spcPts val="0"/>
              </a:spcAft>
              <a:buNone/>
            </a:pPr>
            <a:r>
              <a:rPr b="1" i="0" lang="en" u="none" cap="none" strike="noStrike">
                <a:solidFill>
                  <a:srgbClr val="000000"/>
                </a:solidFill>
                <a:latin typeface="Montserrat"/>
                <a:ea typeface="Montserrat"/>
                <a:cs typeface="Montserrat"/>
                <a:sym typeface="Montserrat"/>
              </a:rPr>
              <a:t>x 100%</a:t>
            </a:r>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327" name="Google Shape;327;p41"/>
          <p:cNvSpPr txBox="1"/>
          <p:nvPr/>
        </p:nvSpPr>
        <p:spPr>
          <a:xfrm>
            <a:off x="6181800" y="2832300"/>
            <a:ext cx="2719200" cy="12411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u="sng">
                <a:solidFill>
                  <a:srgbClr val="FF1616"/>
                </a:solidFill>
                <a:latin typeface="Montserrat"/>
                <a:ea typeface="Montserrat"/>
                <a:cs typeface="Montserrat"/>
                <a:sym typeface="Montserrat"/>
              </a:rPr>
              <a:t>(RATIO LIKIT ASAS)</a:t>
            </a:r>
            <a:endParaRPr b="1" sz="1300" u="sng">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latin typeface="Montserrat"/>
                <a:ea typeface="Montserrat"/>
                <a:cs typeface="Montserrat"/>
                <a:sym typeface="Montserrat"/>
              </a:rPr>
              <a:t>= Jumlah Simpanan</a:t>
            </a:r>
            <a:r>
              <a:rPr b="1" i="0" lang="en" sz="1300" u="none" cap="none" strike="noStrike">
                <a:solidFill>
                  <a:srgbClr val="000000"/>
                </a:solidFill>
                <a:latin typeface="Montserrat"/>
                <a:ea typeface="Montserrat"/>
                <a:cs typeface="Montserrat"/>
                <a:sym typeface="Montserrat"/>
              </a:rPr>
              <a:t> ÷ </a:t>
            </a:r>
            <a:r>
              <a:rPr b="1" lang="en" sz="1300">
                <a:latin typeface="Montserrat"/>
                <a:ea typeface="Montserrat"/>
                <a:cs typeface="Montserrat"/>
                <a:sym typeface="Montserrat"/>
              </a:rPr>
              <a:t>Perbelanjaan Bulanan</a:t>
            </a:r>
            <a:r>
              <a:rPr b="1" i="0" lang="en" sz="1300" u="none" cap="none" strike="noStrike">
                <a:solidFill>
                  <a:srgbClr val="000000"/>
                </a:solidFill>
                <a:latin typeface="Montserrat"/>
                <a:ea typeface="Montserrat"/>
                <a:cs typeface="Montserrat"/>
                <a:sym typeface="Montserrat"/>
              </a:rPr>
              <a:t> </a:t>
            </a:r>
            <a:endParaRPr b="1" i="0" sz="1300" u="none" cap="none" strike="noStrike">
              <a:solidFill>
                <a:srgbClr val="000000"/>
              </a:solidFill>
              <a:latin typeface="Montserrat"/>
              <a:ea typeface="Montserrat"/>
              <a:cs typeface="Montserrat"/>
              <a:sym typeface="Montserrat"/>
            </a:endParaRPr>
          </a:p>
        </p:txBody>
      </p:sp>
      <p:sp>
        <p:nvSpPr>
          <p:cNvPr id="328" name="Google Shape;328;p41"/>
          <p:cNvSpPr txBox="1"/>
          <p:nvPr/>
        </p:nvSpPr>
        <p:spPr>
          <a:xfrm>
            <a:off x="2936731" y="2832306"/>
            <a:ext cx="3159300" cy="150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i="0" lang="en" sz="1500" u="sng" cap="none" strike="noStrike">
                <a:solidFill>
                  <a:srgbClr val="FF1616"/>
                </a:solidFill>
                <a:latin typeface="Montserrat"/>
                <a:ea typeface="Montserrat"/>
                <a:cs typeface="Montserrat"/>
                <a:sym typeface="Montserrat"/>
              </a:rPr>
              <a:t>DEBT SERVICE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lang="en" sz="1300" u="sng">
                <a:solidFill>
                  <a:srgbClr val="FF1616"/>
                </a:solidFill>
                <a:latin typeface="Montserrat"/>
                <a:ea typeface="Montserrat"/>
                <a:cs typeface="Montserrat"/>
                <a:sym typeface="Montserrat"/>
              </a:rPr>
              <a:t>(RATIO PERKHIDMATAN HUTANG)</a:t>
            </a:r>
            <a:endParaRPr b="1" sz="1300" u="sng">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Jumlah </a:t>
            </a:r>
            <a:r>
              <a:rPr b="1" lang="en">
                <a:latin typeface="Montserrat"/>
                <a:ea typeface="Montserrat"/>
                <a:cs typeface="Montserrat"/>
                <a:sym typeface="Montserrat"/>
              </a:rPr>
              <a:t>Bayaran Bulanan </a:t>
            </a:r>
            <a:r>
              <a:rPr b="1" i="0" lang="en" u="none" cap="none" strike="noStrike">
                <a:solidFill>
                  <a:srgbClr val="000000"/>
                </a:solidFill>
                <a:latin typeface="Montserrat"/>
                <a:ea typeface="Montserrat"/>
                <a:cs typeface="Montserrat"/>
                <a:sym typeface="Montserrat"/>
              </a:rPr>
              <a:t>÷  </a:t>
            </a:r>
            <a:endParaRPr/>
          </a:p>
          <a:p>
            <a:pPr indent="0" lvl="0" marL="0" marR="0" rtl="0" algn="ctr">
              <a:lnSpc>
                <a:spcPct val="119971"/>
              </a:lnSpc>
              <a:spcBef>
                <a:spcPts val="0"/>
              </a:spcBef>
              <a:spcAft>
                <a:spcPts val="0"/>
              </a:spcAft>
              <a:buNone/>
            </a:pPr>
            <a:r>
              <a:rPr b="1" lang="en">
                <a:latin typeface="Montserrat"/>
                <a:ea typeface="Montserrat"/>
                <a:cs typeface="Montserrat"/>
                <a:sym typeface="Montserrat"/>
              </a:rPr>
              <a:t>Pendapatan Bulanan</a:t>
            </a:r>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2"/>
          <p:cNvSpPr/>
          <p:nvPr/>
        </p:nvSpPr>
        <p:spPr>
          <a:xfrm>
            <a:off x="3020950" y="2744700"/>
            <a:ext cx="29991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34" name="Google Shape;334;p42"/>
          <p:cNvSpPr/>
          <p:nvPr/>
        </p:nvSpPr>
        <p:spPr>
          <a:xfrm>
            <a:off x="626310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35" name="Google Shape;335;p42"/>
          <p:cNvSpPr/>
          <p:nvPr/>
        </p:nvSpPr>
        <p:spPr>
          <a:xfrm>
            <a:off x="213050" y="2744700"/>
            <a:ext cx="25566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36" name="Google Shape;336;p42"/>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7" name="Google Shape;337;p42"/>
          <p:cNvSpPr txBox="1"/>
          <p:nvPr/>
        </p:nvSpPr>
        <p:spPr>
          <a:xfrm>
            <a:off x="514350" y="565650"/>
            <a:ext cx="5852400" cy="864300"/>
          </a:xfrm>
          <a:prstGeom prst="rect">
            <a:avLst/>
          </a:prstGeom>
          <a:noFill/>
          <a:ln>
            <a:noFill/>
          </a:ln>
        </p:spPr>
        <p:txBody>
          <a:bodyPr anchorCtr="0" anchor="t" bIns="0" lIns="0" spcFirstLastPara="1" rIns="0" wrap="square" tIns="0">
            <a:spAutoFit/>
          </a:bodyPr>
          <a:lstStyle/>
          <a:p>
            <a:pPr indent="0" lvl="0" marL="0" marR="0" rtl="0" algn="l">
              <a:lnSpc>
                <a:spcPct val="134000"/>
              </a:lnSpc>
              <a:spcBef>
                <a:spcPts val="0"/>
              </a:spcBef>
              <a:spcAft>
                <a:spcPts val="0"/>
              </a:spcAft>
              <a:buNone/>
            </a:pPr>
            <a:r>
              <a:rPr lang="en" sz="2400">
                <a:solidFill>
                  <a:schemeClr val="lt1"/>
                </a:solidFill>
                <a:latin typeface="Montserrat"/>
                <a:ea typeface="Montserrat"/>
                <a:cs typeface="Montserrat"/>
                <a:sym typeface="Montserrat"/>
              </a:rPr>
              <a:t>Pemeriksaan Kesihatan Kewangan Untuk Diri Anda Sendiri</a:t>
            </a:r>
            <a:endParaRPr sz="1900">
              <a:solidFill>
                <a:schemeClr val="lt1"/>
              </a:solidFill>
              <a:latin typeface="Montserrat"/>
              <a:ea typeface="Montserrat"/>
              <a:cs typeface="Montserrat"/>
              <a:sym typeface="Montserrat"/>
            </a:endParaRPr>
          </a:p>
        </p:txBody>
      </p:sp>
      <p:sp>
        <p:nvSpPr>
          <p:cNvPr id="338" name="Google Shape;338;p42"/>
          <p:cNvSpPr txBox="1"/>
          <p:nvPr/>
        </p:nvSpPr>
        <p:spPr>
          <a:xfrm>
            <a:off x="131750" y="2809875"/>
            <a:ext cx="2719200" cy="173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rPr b="1" lang="en" sz="1300" u="sng">
                <a:solidFill>
                  <a:srgbClr val="FF1616"/>
                </a:solidFill>
                <a:latin typeface="Montserrat"/>
                <a:ea typeface="Montserrat"/>
                <a:cs typeface="Montserrat"/>
                <a:sym typeface="Montserrat"/>
              </a:rPr>
              <a:t>(RATIO SIMPANAN)</a:t>
            </a:r>
            <a:endParaRPr b="1" sz="1300" u="sng">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rPr b="1" lang="en">
                <a:latin typeface="Montserrat"/>
                <a:ea typeface="Montserrat"/>
                <a:cs typeface="Montserrat"/>
                <a:sym typeface="Montserrat"/>
              </a:rPr>
              <a:t>= Bulanan Simpanan </a:t>
            </a:r>
            <a:r>
              <a:rPr b="1" i="0" lang="en" u="none" cap="none" strike="noStrike">
                <a:solidFill>
                  <a:srgbClr val="000000"/>
                </a:solidFill>
                <a:latin typeface="Montserrat"/>
                <a:ea typeface="Montserrat"/>
                <a:cs typeface="Montserrat"/>
                <a:sym typeface="Montserrat"/>
              </a:rPr>
              <a:t>÷  </a:t>
            </a:r>
            <a:r>
              <a:rPr b="1" lang="en">
                <a:latin typeface="Montserrat"/>
                <a:ea typeface="Montserrat"/>
                <a:cs typeface="Montserrat"/>
                <a:sym typeface="Montserrat"/>
              </a:rPr>
              <a:t>Pendapatan Bulanan </a:t>
            </a:r>
            <a:endParaRPr b="1">
              <a:latin typeface="Montserrat"/>
              <a:ea typeface="Montserrat"/>
              <a:cs typeface="Montserrat"/>
              <a:sym typeface="Montserrat"/>
            </a:endParaRPr>
          </a:p>
          <a:p>
            <a:pPr indent="0" lvl="0" marL="0" marR="0" rtl="0" algn="ctr">
              <a:lnSpc>
                <a:spcPct val="120022"/>
              </a:lnSpc>
              <a:spcBef>
                <a:spcPts val="0"/>
              </a:spcBef>
              <a:spcAft>
                <a:spcPts val="0"/>
              </a:spcAft>
              <a:buNone/>
            </a:pPr>
            <a:r>
              <a:rPr b="1" i="0" lang="en" u="none" cap="none" strike="noStrike">
                <a:solidFill>
                  <a:srgbClr val="000000"/>
                </a:solidFill>
                <a:latin typeface="Montserrat"/>
                <a:ea typeface="Montserrat"/>
                <a:cs typeface="Montserrat"/>
                <a:sym typeface="Montserrat"/>
              </a:rPr>
              <a:t>x 100%</a:t>
            </a:r>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339" name="Google Shape;339;p42"/>
          <p:cNvSpPr txBox="1"/>
          <p:nvPr/>
        </p:nvSpPr>
        <p:spPr>
          <a:xfrm>
            <a:off x="6181800" y="2832300"/>
            <a:ext cx="2719200" cy="11976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solidFill>
                  <a:srgbClr val="FF1616"/>
                </a:solidFill>
                <a:latin typeface="Montserrat"/>
                <a:ea typeface="Montserrat"/>
                <a:cs typeface="Montserrat"/>
                <a:sym typeface="Montserrat"/>
              </a:rPr>
              <a:t>(RATIO LIKIT ASAS)</a:t>
            </a:r>
            <a:endParaRPr b="1" sz="1300">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sz="1300">
                <a:latin typeface="Montserrat"/>
                <a:ea typeface="Montserrat"/>
                <a:cs typeface="Montserrat"/>
                <a:sym typeface="Montserrat"/>
              </a:rPr>
              <a:t>= Jumlah Simpanan</a:t>
            </a:r>
            <a:r>
              <a:rPr b="1" i="0" lang="en" sz="1300" u="none" cap="none" strike="noStrike">
                <a:solidFill>
                  <a:srgbClr val="000000"/>
                </a:solidFill>
                <a:latin typeface="Montserrat"/>
                <a:ea typeface="Montserrat"/>
                <a:cs typeface="Montserrat"/>
                <a:sym typeface="Montserrat"/>
              </a:rPr>
              <a:t> ÷ </a:t>
            </a:r>
            <a:r>
              <a:rPr b="1" lang="en" sz="1300">
                <a:latin typeface="Montserrat"/>
                <a:ea typeface="Montserrat"/>
                <a:cs typeface="Montserrat"/>
                <a:sym typeface="Montserrat"/>
              </a:rPr>
              <a:t>Perbelanjaan Bulanan</a:t>
            </a:r>
            <a:r>
              <a:rPr b="1" i="0" lang="en" sz="1300" u="none" cap="none" strike="noStrike">
                <a:solidFill>
                  <a:srgbClr val="000000"/>
                </a:solidFill>
                <a:latin typeface="Montserrat"/>
                <a:ea typeface="Montserrat"/>
                <a:cs typeface="Montserrat"/>
                <a:sym typeface="Montserrat"/>
              </a:rPr>
              <a:t> </a:t>
            </a:r>
            <a:endParaRPr b="1" i="0" sz="1300" u="none" cap="none" strike="noStrike">
              <a:solidFill>
                <a:srgbClr val="000000"/>
              </a:solidFill>
              <a:latin typeface="Montserrat"/>
              <a:ea typeface="Montserrat"/>
              <a:cs typeface="Montserrat"/>
              <a:sym typeface="Montserrat"/>
            </a:endParaRPr>
          </a:p>
        </p:txBody>
      </p:sp>
      <p:sp>
        <p:nvSpPr>
          <p:cNvPr id="340" name="Google Shape;340;p42"/>
          <p:cNvSpPr txBox="1"/>
          <p:nvPr/>
        </p:nvSpPr>
        <p:spPr>
          <a:xfrm>
            <a:off x="2936731" y="2832306"/>
            <a:ext cx="3159300" cy="150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i="0" lang="en" sz="1500" u="sng" cap="none" strike="noStrike">
                <a:solidFill>
                  <a:srgbClr val="FF1616"/>
                </a:solidFill>
                <a:latin typeface="Montserrat"/>
                <a:ea typeface="Montserrat"/>
                <a:cs typeface="Montserrat"/>
                <a:sym typeface="Montserrat"/>
              </a:rPr>
              <a:t>DEBT SERVICE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lang="en" sz="1300" u="sng">
                <a:solidFill>
                  <a:srgbClr val="FF1616"/>
                </a:solidFill>
                <a:latin typeface="Montserrat"/>
                <a:ea typeface="Montserrat"/>
                <a:cs typeface="Montserrat"/>
                <a:sym typeface="Montserrat"/>
              </a:rPr>
              <a:t>(RATIO PERKHIDMATAN HUTANG)</a:t>
            </a:r>
            <a:endParaRPr b="1" sz="1300" u="sng">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Jumlah </a:t>
            </a:r>
            <a:r>
              <a:rPr b="1" lang="en">
                <a:latin typeface="Montserrat"/>
                <a:ea typeface="Montserrat"/>
                <a:cs typeface="Montserrat"/>
                <a:sym typeface="Montserrat"/>
              </a:rPr>
              <a:t>Bayaran Bulanan </a:t>
            </a:r>
            <a:r>
              <a:rPr b="1" i="0" lang="en" u="none" cap="none" strike="noStrike">
                <a:solidFill>
                  <a:srgbClr val="000000"/>
                </a:solidFill>
                <a:latin typeface="Montserrat"/>
                <a:ea typeface="Montserrat"/>
                <a:cs typeface="Montserrat"/>
                <a:sym typeface="Montserrat"/>
              </a:rPr>
              <a:t>÷  </a:t>
            </a:r>
            <a:endParaRPr/>
          </a:p>
          <a:p>
            <a:pPr indent="0" lvl="0" marL="0" marR="0" rtl="0" algn="ctr">
              <a:lnSpc>
                <a:spcPct val="119971"/>
              </a:lnSpc>
              <a:spcBef>
                <a:spcPts val="0"/>
              </a:spcBef>
              <a:spcAft>
                <a:spcPts val="0"/>
              </a:spcAft>
              <a:buNone/>
            </a:pPr>
            <a:r>
              <a:rPr b="1" lang="en">
                <a:latin typeface="Montserrat"/>
                <a:ea typeface="Montserrat"/>
                <a:cs typeface="Montserrat"/>
                <a:sym typeface="Montserrat"/>
              </a:rPr>
              <a:t>Pendapatan Bulanan</a:t>
            </a:r>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
        <p:nvSpPr>
          <p:cNvPr id="341" name="Google Shape;341;p42"/>
          <p:cNvSpPr/>
          <p:nvPr/>
        </p:nvSpPr>
        <p:spPr>
          <a:xfrm>
            <a:off x="213050" y="2750200"/>
            <a:ext cx="2557042"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342" name="Google Shape;342;p42"/>
          <p:cNvSpPr txBox="1"/>
          <p:nvPr/>
        </p:nvSpPr>
        <p:spPr>
          <a:xfrm>
            <a:off x="212975" y="3124650"/>
            <a:ext cx="2556600" cy="923400"/>
          </a:xfrm>
          <a:prstGeom prst="rect">
            <a:avLst/>
          </a:prstGeom>
          <a:noFill/>
          <a:ln>
            <a:noFill/>
          </a:ln>
        </p:spPr>
        <p:txBody>
          <a:bodyPr anchorCtr="0" anchor="t" bIns="91425" lIns="91425" spcFirstLastPara="1" rIns="91425" wrap="square" tIns="91425">
            <a:spAutoFit/>
          </a:bodyPr>
          <a:lstStyle/>
          <a:p>
            <a:pPr indent="0" lvl="0" marL="0" rtl="0" algn="ctr">
              <a:lnSpc>
                <a:spcPct val="120002"/>
              </a:lnSpc>
              <a:spcBef>
                <a:spcPts val="0"/>
              </a:spcBef>
              <a:spcAft>
                <a:spcPts val="0"/>
              </a:spcAft>
              <a:buNone/>
            </a:pPr>
            <a:r>
              <a:rPr lang="en" sz="4800">
                <a:solidFill>
                  <a:schemeClr val="lt1"/>
                </a:solidFill>
                <a:latin typeface="Saira Black"/>
                <a:ea typeface="Saira Black"/>
                <a:cs typeface="Saira Black"/>
                <a:sym typeface="Saira Black"/>
              </a:rPr>
              <a:t>10%</a:t>
            </a:r>
            <a:endParaRPr sz="700">
              <a:solidFill>
                <a:schemeClr val="dk1"/>
              </a:solidFill>
            </a:endParaRPr>
          </a:p>
        </p:txBody>
      </p:sp>
      <p:sp>
        <p:nvSpPr>
          <p:cNvPr id="343" name="Google Shape;343;p42"/>
          <p:cNvSpPr/>
          <p:nvPr/>
        </p:nvSpPr>
        <p:spPr>
          <a:xfrm>
            <a:off x="3020950" y="2745750"/>
            <a:ext cx="2997911"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344" name="Google Shape;344;p42"/>
          <p:cNvSpPr/>
          <p:nvPr/>
        </p:nvSpPr>
        <p:spPr>
          <a:xfrm>
            <a:off x="6262650" y="2750200"/>
            <a:ext cx="2557042"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345" name="Google Shape;345;p42"/>
          <p:cNvSpPr txBox="1"/>
          <p:nvPr/>
        </p:nvSpPr>
        <p:spPr>
          <a:xfrm>
            <a:off x="6485013" y="3232362"/>
            <a:ext cx="2112300" cy="70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4600" u="none" cap="none" strike="noStrike">
                <a:solidFill>
                  <a:srgbClr val="FFFFFF"/>
                </a:solidFill>
                <a:latin typeface="Saira"/>
                <a:ea typeface="Saira"/>
                <a:cs typeface="Saira"/>
                <a:sym typeface="Saira"/>
              </a:rPr>
              <a:t>3 - 6</a:t>
            </a:r>
            <a:endParaRPr sz="700"/>
          </a:p>
        </p:txBody>
      </p:sp>
      <p:sp>
        <p:nvSpPr>
          <p:cNvPr id="346" name="Google Shape;346;p42"/>
          <p:cNvSpPr txBox="1"/>
          <p:nvPr/>
        </p:nvSpPr>
        <p:spPr>
          <a:xfrm>
            <a:off x="3016375" y="3060300"/>
            <a:ext cx="3000000" cy="969600"/>
          </a:xfrm>
          <a:prstGeom prst="rect">
            <a:avLst/>
          </a:prstGeom>
          <a:noFill/>
          <a:ln>
            <a:noFill/>
          </a:ln>
        </p:spPr>
        <p:txBody>
          <a:bodyPr anchorCtr="0" anchor="t" bIns="91425" lIns="91425" spcFirstLastPara="1" rIns="91425" wrap="square" tIns="91425">
            <a:spAutoFit/>
          </a:bodyPr>
          <a:lstStyle/>
          <a:p>
            <a:pPr indent="0" lvl="0" marL="0" rtl="0" algn="ctr">
              <a:lnSpc>
                <a:spcPct val="119998"/>
              </a:lnSpc>
              <a:spcBef>
                <a:spcPts val="0"/>
              </a:spcBef>
              <a:spcAft>
                <a:spcPts val="0"/>
              </a:spcAft>
              <a:buNone/>
            </a:pPr>
            <a:r>
              <a:rPr lang="en" sz="5100">
                <a:solidFill>
                  <a:schemeClr val="lt1"/>
                </a:solidFill>
                <a:latin typeface="Saira Black"/>
                <a:ea typeface="Saira Black"/>
                <a:cs typeface="Saira Black"/>
                <a:sym typeface="Saira Black"/>
              </a:rPr>
              <a:t>35%</a:t>
            </a:r>
            <a:endParaRPr sz="7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D59"/>
        </a:solidFill>
      </p:bgPr>
    </p:bg>
    <p:spTree>
      <p:nvGrpSpPr>
        <p:cNvPr id="350" name="Shape 350"/>
        <p:cNvGrpSpPr/>
        <p:nvPr/>
      </p:nvGrpSpPr>
      <p:grpSpPr>
        <a:xfrm>
          <a:off x="0" y="0"/>
          <a:ext cx="0" cy="0"/>
          <a:chOff x="0" y="0"/>
          <a:chExt cx="0" cy="0"/>
        </a:xfrm>
      </p:grpSpPr>
      <p:sp>
        <p:nvSpPr>
          <p:cNvPr id="351" name="Google Shape;351;p43"/>
          <p:cNvSpPr txBox="1"/>
          <p:nvPr/>
        </p:nvSpPr>
        <p:spPr>
          <a:xfrm>
            <a:off x="349474" y="1510303"/>
            <a:ext cx="5415000" cy="25614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a:t>
            </a:r>
            <a:r>
              <a:rPr lang="en" sz="5200">
                <a:solidFill>
                  <a:srgbClr val="FFFFFF"/>
                </a:solidFill>
                <a:latin typeface="League Gothic"/>
                <a:ea typeface="League Gothic"/>
                <a:cs typeface="League Gothic"/>
                <a:sym typeface="League Gothic"/>
              </a:rPr>
              <a:t>ADAKAH KEWANGAN ANDA SIHAT UNTUK MEMULAKAN PERNIAGAAN SENDIRI?’</a:t>
            </a:r>
            <a:endParaRPr b="0" i="0" sz="5200" u="none" cap="none" strike="noStrike">
              <a:solidFill>
                <a:srgbClr val="FFFFFF"/>
              </a:solidFill>
              <a:latin typeface="League Gothic"/>
              <a:ea typeface="League Gothic"/>
              <a:cs typeface="League Gothic"/>
              <a:sym typeface="League Gothic"/>
            </a:endParaRPr>
          </a:p>
        </p:txBody>
      </p:sp>
      <p:sp>
        <p:nvSpPr>
          <p:cNvPr id="352" name="Google Shape;352;p43"/>
          <p:cNvSpPr/>
          <p:nvPr/>
        </p:nvSpPr>
        <p:spPr>
          <a:xfrm>
            <a:off x="6091402" y="335786"/>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
        <p:nvSpPr>
          <p:cNvPr id="353" name="Google Shape;353;p43"/>
          <p:cNvSpPr/>
          <p:nvPr/>
        </p:nvSpPr>
        <p:spPr>
          <a:xfrm>
            <a:off x="5051502" y="4269850"/>
            <a:ext cx="2152800" cy="57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4" name="Google Shape;354;p43"/>
          <p:cNvSpPr txBox="1"/>
          <p:nvPr/>
        </p:nvSpPr>
        <p:spPr>
          <a:xfrm>
            <a:off x="0" y="4244647"/>
            <a:ext cx="7595400" cy="1077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358" name="Shape 358"/>
        <p:cNvGrpSpPr/>
        <p:nvPr/>
      </p:nvGrpSpPr>
      <p:grpSpPr>
        <a:xfrm>
          <a:off x="0" y="0"/>
          <a:ext cx="0" cy="0"/>
          <a:chOff x="0" y="0"/>
          <a:chExt cx="0" cy="0"/>
        </a:xfrm>
      </p:grpSpPr>
      <p:pic>
        <p:nvPicPr>
          <p:cNvPr id="359" name="Google Shape;359;p44"/>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360" name="Google Shape;360;p44"/>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361" name="Google Shape;361;p44"/>
          <p:cNvGrpSpPr/>
          <p:nvPr/>
        </p:nvGrpSpPr>
        <p:grpSpPr>
          <a:xfrm>
            <a:off x="459562" y="508949"/>
            <a:ext cx="2472826" cy="398250"/>
            <a:chOff x="612743" y="1020818"/>
            <a:chExt cx="3679800" cy="531000"/>
          </a:xfrm>
        </p:grpSpPr>
        <p:sp>
          <p:nvSpPr>
            <p:cNvPr id="362" name="Google Shape;362;p44"/>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363" name="Google Shape;363;p44"/>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BAHAGIAN 2</a:t>
              </a:r>
              <a:endParaRPr b="1" i="0" sz="900" u="none" cap="none" strike="noStrike">
                <a:solidFill>
                  <a:schemeClr val="lt1"/>
                </a:solidFill>
                <a:latin typeface="Montserrat"/>
                <a:ea typeface="Montserrat"/>
                <a:cs typeface="Montserrat"/>
                <a:sym typeface="Montserrat"/>
              </a:endParaRPr>
            </a:p>
          </p:txBody>
        </p:sp>
      </p:grpSp>
      <p:grpSp>
        <p:nvGrpSpPr>
          <p:cNvPr id="364" name="Google Shape;364;p44"/>
          <p:cNvGrpSpPr/>
          <p:nvPr/>
        </p:nvGrpSpPr>
        <p:grpSpPr>
          <a:xfrm>
            <a:off x="3070818" y="4063472"/>
            <a:ext cx="3002349" cy="711127"/>
            <a:chOff x="612743" y="1020818"/>
            <a:chExt cx="3679800" cy="544800"/>
          </a:xfrm>
        </p:grpSpPr>
        <p:sp>
          <p:nvSpPr>
            <p:cNvPr id="365" name="Google Shape;365;p44"/>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366" name="Google Shape;366;p44"/>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MEMULAKAN PERNIAGAAN</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1" name="Shape 371"/>
        <p:cNvGrpSpPr/>
        <p:nvPr/>
      </p:nvGrpSpPr>
      <p:grpSpPr>
        <a:xfrm>
          <a:off x="0" y="0"/>
          <a:ext cx="0" cy="0"/>
          <a:chOff x="0" y="0"/>
          <a:chExt cx="0" cy="0"/>
        </a:xfrm>
      </p:grpSpPr>
      <p:grpSp>
        <p:nvGrpSpPr>
          <p:cNvPr id="372" name="Google Shape;372;p45"/>
          <p:cNvGrpSpPr/>
          <p:nvPr/>
        </p:nvGrpSpPr>
        <p:grpSpPr>
          <a:xfrm>
            <a:off x="1636775" y="1718436"/>
            <a:ext cx="5761350" cy="1050286"/>
            <a:chOff x="2203179" y="1665038"/>
            <a:chExt cx="3717000" cy="1764000"/>
          </a:xfrm>
        </p:grpSpPr>
        <p:sp>
          <p:nvSpPr>
            <p:cNvPr id="373" name="Google Shape;373;p45">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74" name="Google Shape;374;p45"/>
            <p:cNvSpPr txBox="1"/>
            <p:nvPr/>
          </p:nvSpPr>
          <p:spPr>
            <a:xfrm>
              <a:off x="2203179" y="2295043"/>
              <a:ext cx="3717000" cy="600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1. PEMBIAYAAN</a:t>
              </a:r>
              <a:endParaRPr sz="1900"/>
            </a:p>
          </p:txBody>
        </p:sp>
      </p:grpSp>
      <p:grpSp>
        <p:nvGrpSpPr>
          <p:cNvPr id="375" name="Google Shape;375;p45"/>
          <p:cNvGrpSpPr/>
          <p:nvPr/>
        </p:nvGrpSpPr>
        <p:grpSpPr>
          <a:xfrm>
            <a:off x="1636637" y="2896749"/>
            <a:ext cx="5761488" cy="960145"/>
            <a:chOff x="2203090" y="1665038"/>
            <a:chExt cx="3717089" cy="1764000"/>
          </a:xfrm>
        </p:grpSpPr>
        <p:sp>
          <p:nvSpPr>
            <p:cNvPr id="376" name="Google Shape;376;p45">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77" name="Google Shape;377;p45">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78" name="Google Shape;378;p45">
              <a:hlinkClick/>
            </p:cNvPr>
            <p:cNvSpPr txBox="1"/>
            <p:nvPr/>
          </p:nvSpPr>
          <p:spPr>
            <a:xfrm>
              <a:off x="2203090" y="2271364"/>
              <a:ext cx="3717000" cy="65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2. PERNIAGAAN DIGITAL</a:t>
              </a:r>
              <a:endParaRPr sz="1900"/>
            </a:p>
          </p:txBody>
        </p:sp>
      </p:grpSp>
      <p:grpSp>
        <p:nvGrpSpPr>
          <p:cNvPr id="379" name="Google Shape;379;p45"/>
          <p:cNvGrpSpPr/>
          <p:nvPr/>
        </p:nvGrpSpPr>
        <p:grpSpPr>
          <a:xfrm>
            <a:off x="459556" y="525557"/>
            <a:ext cx="2475675" cy="398250"/>
            <a:chOff x="612742" y="879413"/>
            <a:chExt cx="3300900" cy="531000"/>
          </a:xfrm>
        </p:grpSpPr>
        <p:sp>
          <p:nvSpPr>
            <p:cNvPr id="380" name="Google Shape;380;p45"/>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381" name="Google Shape;381;p45"/>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RANGKA MODUL</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pSp>
        <p:nvGrpSpPr>
          <p:cNvPr id="387" name="Google Shape;387;p46"/>
          <p:cNvGrpSpPr/>
          <p:nvPr/>
        </p:nvGrpSpPr>
        <p:grpSpPr>
          <a:xfrm>
            <a:off x="601112" y="514657"/>
            <a:ext cx="2606326" cy="514125"/>
            <a:chOff x="801479" y="686209"/>
            <a:chExt cx="2665500" cy="685500"/>
          </a:xfrm>
        </p:grpSpPr>
        <p:sp>
          <p:nvSpPr>
            <p:cNvPr id="388" name="Google Shape;388;p46">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89" name="Google Shape;389;p46">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90" name="Google Shape;390;p46"/>
            <p:cNvSpPr txBox="1"/>
            <p:nvPr/>
          </p:nvSpPr>
          <p:spPr>
            <a:xfrm>
              <a:off x="850684" y="842230"/>
              <a:ext cx="2567100" cy="374400"/>
            </a:xfrm>
            <a:prstGeom prst="rect">
              <a:avLst/>
            </a:prstGeom>
            <a:noFill/>
            <a:ln>
              <a:noFill/>
            </a:ln>
          </p:spPr>
          <p:txBody>
            <a:bodyPr anchorCtr="0" anchor="ctr" bIns="34275" lIns="68575" spcFirstLastPara="1" rIns="68575" wrap="square" tIns="34275">
              <a:spAutoFit/>
            </a:bodyPr>
            <a:lstStyle/>
            <a:p>
              <a:pPr indent="-317500" lvl="0" marL="457200" marR="0" rtl="0" algn="ctr">
                <a:lnSpc>
                  <a:spcPct val="100000"/>
                </a:lnSpc>
                <a:spcBef>
                  <a:spcPts val="0"/>
                </a:spcBef>
                <a:spcAft>
                  <a:spcPts val="0"/>
                </a:spcAft>
                <a:buClr>
                  <a:schemeClr val="lt1"/>
                </a:buClr>
                <a:buSzPts val="1400"/>
                <a:buFont typeface="Montserrat"/>
                <a:buAutoNum type="arabicPeriod"/>
              </a:pPr>
              <a:r>
                <a:rPr b="1" lang="en">
                  <a:solidFill>
                    <a:schemeClr val="lt1"/>
                  </a:solidFill>
                  <a:latin typeface="Montserrat"/>
                  <a:ea typeface="Montserrat"/>
                  <a:cs typeface="Montserrat"/>
                  <a:sym typeface="Montserrat"/>
                </a:rPr>
                <a:t>PEMBIAYAAN</a:t>
              </a:r>
              <a:endParaRPr/>
            </a:p>
          </p:txBody>
        </p:sp>
      </p:grpSp>
      <p:pic>
        <p:nvPicPr>
          <p:cNvPr descr="A picture containing graphics, graphic design, screenshot, clipart&#10;&#10;Description automatically generated" id="391" name="Google Shape;391;p46"/>
          <p:cNvPicPr preferRelativeResize="0"/>
          <p:nvPr/>
        </p:nvPicPr>
        <p:blipFill rotWithShape="1">
          <a:blip r:embed="rId3">
            <a:alphaModFix/>
          </a:blip>
          <a:srcRect b="0" l="0" r="0" t="0"/>
          <a:stretch/>
        </p:blipFill>
        <p:spPr>
          <a:xfrm>
            <a:off x="7815263" y="361818"/>
            <a:ext cx="860315" cy="860315"/>
          </a:xfrm>
          <a:prstGeom prst="rect">
            <a:avLst/>
          </a:prstGeom>
          <a:noFill/>
          <a:ln>
            <a:noFill/>
          </a:ln>
        </p:spPr>
      </p:pic>
      <p:sp>
        <p:nvSpPr>
          <p:cNvPr id="392" name="Google Shape;392;p46"/>
          <p:cNvSpPr txBox="1"/>
          <p:nvPr/>
        </p:nvSpPr>
        <p:spPr>
          <a:xfrm>
            <a:off x="699995" y="1333747"/>
            <a:ext cx="2105700" cy="2115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0070C0"/>
                </a:solidFill>
                <a:latin typeface="Montserrat"/>
                <a:ea typeface="Montserrat"/>
                <a:cs typeface="Montserrat"/>
                <a:sym typeface="Montserrat"/>
              </a:rPr>
              <a:t>Pilihan Peminjaman</a:t>
            </a:r>
            <a:endParaRPr sz="1100"/>
          </a:p>
        </p:txBody>
      </p:sp>
      <p:sp>
        <p:nvSpPr>
          <p:cNvPr id="393" name="Google Shape;393;p46"/>
          <p:cNvSpPr/>
          <p:nvPr/>
        </p:nvSpPr>
        <p:spPr>
          <a:xfrm>
            <a:off x="1065448" y="185410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94" name="Google Shape;394;p46"/>
          <p:cNvSpPr txBox="1"/>
          <p:nvPr/>
        </p:nvSpPr>
        <p:spPr>
          <a:xfrm>
            <a:off x="1393198" y="2130838"/>
            <a:ext cx="3003900" cy="280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Pembiayaan Sendiri</a:t>
            </a:r>
            <a:endParaRPr sz="1100"/>
          </a:p>
        </p:txBody>
      </p:sp>
      <p:sp>
        <p:nvSpPr>
          <p:cNvPr id="395" name="Google Shape;395;p46"/>
          <p:cNvSpPr/>
          <p:nvPr/>
        </p:nvSpPr>
        <p:spPr>
          <a:xfrm>
            <a:off x="4920867" y="185410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96" name="Google Shape;396;p46"/>
          <p:cNvSpPr txBox="1"/>
          <p:nvPr/>
        </p:nvSpPr>
        <p:spPr>
          <a:xfrm>
            <a:off x="5676113" y="2130854"/>
            <a:ext cx="1860300" cy="280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Keluarga / Kawan</a:t>
            </a:r>
            <a:endParaRPr sz="1100"/>
          </a:p>
        </p:txBody>
      </p:sp>
      <p:sp>
        <p:nvSpPr>
          <p:cNvPr id="397" name="Google Shape;397;p46"/>
          <p:cNvSpPr/>
          <p:nvPr/>
        </p:nvSpPr>
        <p:spPr>
          <a:xfrm>
            <a:off x="1065500" y="304175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98" name="Google Shape;398;p46"/>
          <p:cNvSpPr txBox="1"/>
          <p:nvPr/>
        </p:nvSpPr>
        <p:spPr>
          <a:xfrm>
            <a:off x="2043803" y="3316562"/>
            <a:ext cx="1702800" cy="280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Pinjaman Bank</a:t>
            </a:r>
            <a:endParaRPr sz="1100"/>
          </a:p>
        </p:txBody>
      </p:sp>
      <p:sp>
        <p:nvSpPr>
          <p:cNvPr id="399" name="Google Shape;399;p46"/>
          <p:cNvSpPr/>
          <p:nvPr/>
        </p:nvSpPr>
        <p:spPr>
          <a:xfrm>
            <a:off x="4920900" y="304175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00" name="Google Shape;400;p46"/>
          <p:cNvSpPr txBox="1"/>
          <p:nvPr/>
        </p:nvSpPr>
        <p:spPr>
          <a:xfrm>
            <a:off x="5754900" y="3318508"/>
            <a:ext cx="1702800" cy="280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Pelabur</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29"/>
          <p:cNvGrpSpPr/>
          <p:nvPr/>
        </p:nvGrpSpPr>
        <p:grpSpPr>
          <a:xfrm>
            <a:off x="459562" y="524714"/>
            <a:ext cx="2472826" cy="398250"/>
            <a:chOff x="612743" y="1020818"/>
            <a:chExt cx="3679800" cy="531000"/>
          </a:xfrm>
        </p:grpSpPr>
        <p:sp>
          <p:nvSpPr>
            <p:cNvPr id="160" name="Google Shape;160;p29"/>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61" name="Google Shape;161;p29"/>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OBJECTIVE</a:t>
              </a:r>
              <a:endParaRPr b="1" i="0" sz="900" u="none" cap="none" strike="noStrike">
                <a:solidFill>
                  <a:schemeClr val="lt1"/>
                </a:solidFill>
                <a:latin typeface="Montserrat"/>
                <a:ea typeface="Montserrat"/>
                <a:cs typeface="Montserrat"/>
                <a:sym typeface="Montserrat"/>
              </a:endParaRPr>
            </a:p>
          </p:txBody>
        </p:sp>
      </p:grpSp>
      <p:sp>
        <p:nvSpPr>
          <p:cNvPr id="162" name="Google Shape;162;p29"/>
          <p:cNvSpPr/>
          <p:nvPr/>
        </p:nvSpPr>
        <p:spPr>
          <a:xfrm>
            <a:off x="459556" y="1457183"/>
            <a:ext cx="4112700" cy="2736000"/>
          </a:xfrm>
          <a:prstGeom prst="rect">
            <a:avLst/>
          </a:prstGeom>
          <a:noFill/>
          <a:ln>
            <a:noFill/>
          </a:ln>
        </p:spPr>
        <p:txBody>
          <a:bodyPr anchorCtr="0" anchor="t" bIns="34275" lIns="68575" spcFirstLastPara="1" rIns="68575" wrap="square" tIns="34275">
            <a:noAutofit/>
          </a:bodyPr>
          <a:lstStyle/>
          <a:p>
            <a:pPr indent="-247650" lvl="0" marL="342900" marR="0" rtl="0" algn="l">
              <a:lnSpc>
                <a:spcPct val="120000"/>
              </a:lnSpc>
              <a:spcBef>
                <a:spcPts val="800"/>
              </a:spcBef>
              <a:spcAft>
                <a:spcPts val="0"/>
              </a:spcAft>
              <a:buClr>
                <a:srgbClr val="374151"/>
              </a:buClr>
              <a:buSzPts val="1300"/>
              <a:buFont typeface="Montserrat"/>
              <a:buChar char="•"/>
            </a:pPr>
            <a:r>
              <a:rPr b="1" lang="en" sz="1300">
                <a:solidFill>
                  <a:srgbClr val="374151"/>
                </a:solidFill>
                <a:latin typeface="Montserrat"/>
                <a:ea typeface="Montserrat"/>
                <a:cs typeface="Montserrat"/>
                <a:sym typeface="Montserrat"/>
              </a:rPr>
              <a:t>Memahami literasi kewangan</a:t>
            </a:r>
            <a:r>
              <a:rPr lang="en" sz="1300">
                <a:solidFill>
                  <a:srgbClr val="374151"/>
                </a:solidFill>
                <a:latin typeface="Montserrat"/>
                <a:ea typeface="Montserrat"/>
                <a:cs typeface="Montserrat"/>
                <a:sym typeface="Montserrat"/>
              </a:rPr>
              <a:t> dan </a:t>
            </a:r>
            <a:r>
              <a:rPr b="1" lang="en" sz="1300">
                <a:solidFill>
                  <a:srgbClr val="374151"/>
                </a:solidFill>
                <a:latin typeface="Montserrat"/>
                <a:ea typeface="Montserrat"/>
                <a:cs typeface="Montserrat"/>
                <a:sym typeface="Montserrat"/>
              </a:rPr>
              <a:t>kewangan peribadi anda</a:t>
            </a:r>
            <a:r>
              <a:rPr lang="en" sz="1300">
                <a:solidFill>
                  <a:srgbClr val="374151"/>
                </a:solidFill>
                <a:latin typeface="Montserrat"/>
                <a:ea typeface="Montserrat"/>
                <a:cs typeface="Montserrat"/>
                <a:sym typeface="Montserrat"/>
              </a:rPr>
              <a:t> sebelum memulakan perniagaan (memahami kedudukan dan kesihatan kewangan anda).</a:t>
            </a:r>
            <a:endParaRPr sz="1300">
              <a:solidFill>
                <a:srgbClr val="374151"/>
              </a:solidFill>
              <a:latin typeface="Montserrat"/>
              <a:ea typeface="Montserrat"/>
              <a:cs typeface="Montserrat"/>
              <a:sym typeface="Montserrat"/>
            </a:endParaRPr>
          </a:p>
          <a:p>
            <a:pPr indent="-247650" lvl="0" marL="342900" marR="0" rtl="0" algn="l">
              <a:lnSpc>
                <a:spcPct val="120000"/>
              </a:lnSpc>
              <a:spcBef>
                <a:spcPts val="0"/>
              </a:spcBef>
              <a:spcAft>
                <a:spcPts val="0"/>
              </a:spcAft>
              <a:buClr>
                <a:srgbClr val="374151"/>
              </a:buClr>
              <a:buSzPts val="1300"/>
              <a:buFont typeface="Montserrat"/>
              <a:buChar char="•"/>
            </a:pPr>
            <a:r>
              <a:rPr lang="en" sz="1300">
                <a:solidFill>
                  <a:srgbClr val="374151"/>
                </a:solidFill>
                <a:latin typeface="Montserrat"/>
                <a:ea typeface="Montserrat"/>
                <a:cs typeface="Montserrat"/>
                <a:sym typeface="Montserrat"/>
              </a:rPr>
              <a:t>Membantu anda </a:t>
            </a:r>
            <a:r>
              <a:rPr b="1" lang="en" sz="1300">
                <a:solidFill>
                  <a:srgbClr val="374151"/>
                </a:solidFill>
                <a:latin typeface="Montserrat"/>
                <a:ea typeface="Montserrat"/>
                <a:cs typeface="Montserrat"/>
                <a:sym typeface="Montserrat"/>
              </a:rPr>
              <a:t>membuat keputusan kewangan yang lebih baik</a:t>
            </a:r>
            <a:r>
              <a:rPr lang="en" sz="1300">
                <a:solidFill>
                  <a:srgbClr val="374151"/>
                </a:solidFill>
                <a:latin typeface="Montserrat"/>
                <a:ea typeface="Montserrat"/>
                <a:cs typeface="Montserrat"/>
                <a:sym typeface="Montserrat"/>
              </a:rPr>
              <a:t>.</a:t>
            </a:r>
            <a:endParaRPr sz="1300">
              <a:solidFill>
                <a:srgbClr val="374151"/>
              </a:solidFill>
              <a:latin typeface="Montserrat"/>
              <a:ea typeface="Montserrat"/>
              <a:cs typeface="Montserrat"/>
              <a:sym typeface="Montserrat"/>
            </a:endParaRPr>
          </a:p>
          <a:p>
            <a:pPr indent="-247650" lvl="0" marL="342900" marR="0" rtl="0" algn="l">
              <a:lnSpc>
                <a:spcPct val="120000"/>
              </a:lnSpc>
              <a:spcBef>
                <a:spcPts val="0"/>
              </a:spcBef>
              <a:spcAft>
                <a:spcPts val="0"/>
              </a:spcAft>
              <a:buClr>
                <a:srgbClr val="374151"/>
              </a:buClr>
              <a:buSzPts val="1300"/>
              <a:buFont typeface="Montserrat"/>
              <a:buChar char="•"/>
            </a:pPr>
            <a:r>
              <a:rPr lang="en" sz="1300">
                <a:solidFill>
                  <a:srgbClr val="374151"/>
                </a:solidFill>
                <a:latin typeface="Montserrat"/>
                <a:ea typeface="Montserrat"/>
                <a:cs typeface="Montserrat"/>
                <a:sym typeface="Montserrat"/>
              </a:rPr>
              <a:t>Menolong anda memahami penggunaan teknologi dan memahami kepentingan digital untuk perniagaan.</a:t>
            </a:r>
            <a:endParaRPr sz="1300">
              <a:solidFill>
                <a:srgbClr val="374151"/>
              </a:solidFill>
              <a:latin typeface="Montserrat"/>
              <a:ea typeface="Montserrat"/>
              <a:cs typeface="Montserrat"/>
              <a:sym typeface="Montserrat"/>
            </a:endParaRPr>
          </a:p>
        </p:txBody>
      </p:sp>
      <p:pic>
        <p:nvPicPr>
          <p:cNvPr id="163" name="Google Shape;163;p29"/>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7"/>
          <p:cNvSpPr/>
          <p:nvPr/>
        </p:nvSpPr>
        <p:spPr>
          <a:xfrm>
            <a:off x="171000" y="82375"/>
            <a:ext cx="8807100" cy="771900"/>
          </a:xfrm>
          <a:prstGeom prst="roundRect">
            <a:avLst>
              <a:gd fmla="val 9509" name="adj"/>
            </a:avLst>
          </a:prstGeom>
          <a:solidFill>
            <a:schemeClr val="accent1"/>
          </a:solidFill>
          <a:ln>
            <a:noFill/>
          </a:ln>
          <a:effectLst>
            <a:outerShdw blurRad="101600" rotWithShape="0" algn="ctr" dir="54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406" name="Google Shape;406;p47"/>
          <p:cNvSpPr txBox="1"/>
          <p:nvPr/>
        </p:nvSpPr>
        <p:spPr>
          <a:xfrm>
            <a:off x="292047" y="268375"/>
            <a:ext cx="8559900" cy="490500"/>
          </a:xfrm>
          <a:prstGeom prst="rect">
            <a:avLst/>
          </a:prstGeom>
          <a:noFill/>
          <a:ln>
            <a:noFill/>
          </a:ln>
        </p:spPr>
        <p:txBody>
          <a:bodyPr anchorCtr="0" anchor="t" bIns="0" lIns="0" spcFirstLastPara="1" rIns="0" wrap="square" tIns="0">
            <a:spAutoFit/>
          </a:bodyPr>
          <a:lstStyle/>
          <a:p>
            <a:pPr indent="0" lvl="0" marL="0" marR="0" rtl="0" algn="ctr">
              <a:lnSpc>
                <a:spcPct val="134000"/>
              </a:lnSpc>
              <a:spcBef>
                <a:spcPts val="0"/>
              </a:spcBef>
              <a:spcAft>
                <a:spcPts val="0"/>
              </a:spcAft>
              <a:buNone/>
            </a:pPr>
            <a:r>
              <a:rPr b="1" lang="en" sz="2400">
                <a:latin typeface="Montserrat"/>
                <a:ea typeface="Montserrat"/>
                <a:cs typeface="Montserrat"/>
                <a:sym typeface="Montserrat"/>
              </a:rPr>
              <a:t>ADAKAH BISKITA DIBOLEHKAN UNTUK ME-LOAN?</a:t>
            </a:r>
            <a:endParaRPr b="1" sz="2400">
              <a:latin typeface="Montserrat"/>
              <a:ea typeface="Montserrat"/>
              <a:cs typeface="Montserrat"/>
              <a:sym typeface="Montserrat"/>
            </a:endParaRPr>
          </a:p>
        </p:txBody>
      </p:sp>
      <p:sp>
        <p:nvSpPr>
          <p:cNvPr id="407" name="Google Shape;407;p47"/>
          <p:cNvSpPr txBox="1"/>
          <p:nvPr/>
        </p:nvSpPr>
        <p:spPr>
          <a:xfrm>
            <a:off x="447831" y="1270901"/>
            <a:ext cx="3670200" cy="3347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 TIDAK ADA HUTANG</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 TIDAK PERNAH MENGALAMI MUFLIS</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 MAMPU MEMBAYAR DUIT PINJAMAN</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 MEMBAYAR BIL TEPAT PADA MASANYA</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 MEMPUNYAI DUIT KECEMASAN </a:t>
            </a:r>
            <a:endParaRPr b="1" sz="1500">
              <a:solidFill>
                <a:srgbClr val="2C341F"/>
              </a:solidFill>
              <a:latin typeface="Montserrat"/>
              <a:ea typeface="Montserrat"/>
              <a:cs typeface="Montserrat"/>
              <a:sym typeface="Montserrat"/>
            </a:endParaRPr>
          </a:p>
        </p:txBody>
      </p:sp>
      <p:sp>
        <p:nvSpPr>
          <p:cNvPr id="408" name="Google Shape;408;p47"/>
          <p:cNvSpPr txBox="1"/>
          <p:nvPr/>
        </p:nvSpPr>
        <p:spPr>
          <a:xfrm>
            <a:off x="4785628" y="1270897"/>
            <a:ext cx="3670200" cy="2790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a:t>
            </a:r>
            <a:r>
              <a:rPr b="1" lang="en" sz="1500">
                <a:solidFill>
                  <a:srgbClr val="2C341F"/>
                </a:solidFill>
                <a:latin typeface="Montserrat"/>
                <a:ea typeface="Montserrat"/>
                <a:cs typeface="Montserrat"/>
                <a:sym typeface="Montserrat"/>
              </a:rPr>
              <a:t> MEMPUNYAI BANYAK HUTANG</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TIDAK MEMPUNYAI DUIT KECEMASAN</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MEMINJAM JUMLAH YANG TIDAK REALISTIK</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TIDAK MENCUKUPI SYARAT PEMINJAM</a:t>
            </a:r>
            <a:endParaRPr b="1" sz="1500">
              <a:solidFill>
                <a:srgbClr val="2C341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48"/>
          <p:cNvPicPr preferRelativeResize="0"/>
          <p:nvPr/>
        </p:nvPicPr>
        <p:blipFill rotWithShape="1">
          <a:blip r:embed="rId3">
            <a:alphaModFix/>
          </a:blip>
          <a:srcRect b="0" l="0" r="0" t="0"/>
          <a:stretch/>
        </p:blipFill>
        <p:spPr>
          <a:xfrm>
            <a:off x="4615789" y="1693069"/>
            <a:ext cx="4528206" cy="2914259"/>
          </a:xfrm>
          <a:prstGeom prst="rect">
            <a:avLst/>
          </a:prstGeom>
          <a:noFill/>
          <a:ln>
            <a:noFill/>
          </a:ln>
        </p:spPr>
      </p:pic>
      <p:sp>
        <p:nvSpPr>
          <p:cNvPr id="415" name="Google Shape;415;p48"/>
          <p:cNvSpPr txBox="1"/>
          <p:nvPr/>
        </p:nvSpPr>
        <p:spPr>
          <a:xfrm>
            <a:off x="607900" y="1638525"/>
            <a:ext cx="5087700" cy="369300"/>
          </a:xfrm>
          <a:prstGeom prst="rect">
            <a:avLst/>
          </a:prstGeom>
          <a:noFill/>
          <a:ln>
            <a:noFill/>
          </a:ln>
        </p:spPr>
        <p:txBody>
          <a:bodyPr anchorCtr="0" anchor="t" bIns="0" lIns="0" spcFirstLastPara="1" rIns="0" wrap="square" tIns="0">
            <a:spAutoFit/>
          </a:bodyPr>
          <a:lstStyle/>
          <a:p>
            <a:pPr indent="-152400" lvl="0" marL="215900" marR="0" rtl="0" algn="l">
              <a:lnSpc>
                <a:spcPct val="100000"/>
              </a:lnSpc>
              <a:spcBef>
                <a:spcPts val="0"/>
              </a:spcBef>
              <a:spcAft>
                <a:spcPts val="0"/>
              </a:spcAft>
              <a:buClr>
                <a:schemeClr val="dk1"/>
              </a:buClr>
              <a:buSzPts val="1200"/>
              <a:buFont typeface="Arial"/>
              <a:buChar char="•"/>
            </a:pPr>
            <a:r>
              <a:rPr lang="en" sz="1200">
                <a:latin typeface="Montserrat"/>
                <a:ea typeface="Montserrat"/>
                <a:cs typeface="Montserrat"/>
                <a:sym typeface="Montserrat"/>
              </a:rPr>
              <a:t>Menggunakan pelbagai jenis teknologi untuk meningkatkan kecekapan perniagaan (mengurangkan penggunaan kertas).</a:t>
            </a:r>
            <a:endParaRPr sz="1100"/>
          </a:p>
        </p:txBody>
      </p:sp>
      <p:sp>
        <p:nvSpPr>
          <p:cNvPr id="416" name="Google Shape;416;p48"/>
          <p:cNvSpPr/>
          <p:nvPr/>
        </p:nvSpPr>
        <p:spPr>
          <a:xfrm>
            <a:off x="607900" y="6080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p48"/>
          <p:cNvSpPr txBox="1"/>
          <p:nvPr/>
        </p:nvSpPr>
        <p:spPr>
          <a:xfrm>
            <a:off x="601109" y="1267422"/>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What is business digitization?</a:t>
            </a:r>
            <a:endParaRPr sz="1100">
              <a:solidFill>
                <a:srgbClr val="E6AF00"/>
              </a:solidFill>
            </a:endParaRPr>
          </a:p>
        </p:txBody>
      </p:sp>
      <p:sp>
        <p:nvSpPr>
          <p:cNvPr id="418" name="Google Shape;418;p48"/>
          <p:cNvSpPr txBox="1"/>
          <p:nvPr/>
        </p:nvSpPr>
        <p:spPr>
          <a:xfrm>
            <a:off x="607910" y="2196618"/>
            <a:ext cx="4149900" cy="14547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0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Ways you can digitize your business: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lang="en" sz="1200">
                <a:latin typeface="Montserrat"/>
                <a:ea typeface="Montserrat"/>
                <a:cs typeface="Montserrat"/>
                <a:sym typeface="Montserrat"/>
              </a:rPr>
              <a:t>Menghantar invois elektronik</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lang="en" sz="1200">
                <a:latin typeface="Montserrat"/>
                <a:ea typeface="Montserrat"/>
                <a:cs typeface="Montserrat"/>
                <a:sym typeface="Montserrat"/>
              </a:rPr>
              <a:t>Mempromosikan perniagaan secara online</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lang="en" sz="1200">
                <a:latin typeface="Montserrat"/>
                <a:ea typeface="Montserrat"/>
                <a:cs typeface="Montserrat"/>
                <a:sym typeface="Montserrat"/>
              </a:rPr>
              <a:t>Membuka ‘’online banking’’</a:t>
            </a:r>
            <a:endParaRPr b="0" i="0" sz="1200" u="none" cap="none" strike="noStrike">
              <a:solidFill>
                <a:srgbClr val="000000"/>
              </a:solidFill>
              <a:latin typeface="Montserrat"/>
              <a:ea typeface="Montserrat"/>
              <a:cs typeface="Montserrat"/>
              <a:sym typeface="Montserrat"/>
            </a:endParaRPr>
          </a:p>
          <a:p>
            <a:pPr indent="-177800" lvl="0" marL="304800" marR="0" rtl="0" algn="l">
              <a:lnSpc>
                <a:spcPct val="100000"/>
              </a:lnSpc>
              <a:spcBef>
                <a:spcPts val="900"/>
              </a:spcBef>
              <a:spcAft>
                <a:spcPts val="0"/>
              </a:spcAft>
              <a:buSzPts val="1200"/>
              <a:buFont typeface="Montserrat"/>
              <a:buChar char="-"/>
            </a:pPr>
            <a:r>
              <a:rPr lang="en" sz="1200">
                <a:latin typeface="Montserrat"/>
                <a:ea typeface="Montserrat"/>
                <a:cs typeface="Montserrat"/>
                <a:sym typeface="Montserrat"/>
              </a:rPr>
              <a:t>Penyimpanan rekod</a:t>
            </a:r>
            <a:endParaRPr sz="1200">
              <a:latin typeface="Montserrat"/>
              <a:ea typeface="Montserrat"/>
              <a:cs typeface="Montserrat"/>
              <a:sym typeface="Montserrat"/>
            </a:endParaRPr>
          </a:p>
        </p:txBody>
      </p:sp>
      <p:sp>
        <p:nvSpPr>
          <p:cNvPr id="419" name="Google Shape;419;p48"/>
          <p:cNvSpPr txBox="1"/>
          <p:nvPr/>
        </p:nvSpPr>
        <p:spPr>
          <a:xfrm>
            <a:off x="607900" y="580725"/>
            <a:ext cx="2386800" cy="531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PERNIAGAAN</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DIGITAL</a:t>
            </a:r>
            <a:endParaRPr b="1" sz="1500">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9"/>
          <p:cNvSpPr txBox="1"/>
          <p:nvPr/>
        </p:nvSpPr>
        <p:spPr>
          <a:xfrm>
            <a:off x="607910" y="1635920"/>
            <a:ext cx="3964200" cy="1810200"/>
          </a:xfrm>
          <a:prstGeom prst="rect">
            <a:avLst/>
          </a:prstGeom>
          <a:noFill/>
          <a:ln>
            <a:noFill/>
          </a:ln>
        </p:spPr>
        <p:txBody>
          <a:bodyPr anchorCtr="0" anchor="t" bIns="0" lIns="0" spcFirstLastPara="1" rIns="0" wrap="square" tIns="0">
            <a:spAutoFit/>
          </a:bodyPr>
          <a:lstStyle/>
          <a:p>
            <a:pPr indent="-215900" lvl="0" marL="215900" marR="0" rtl="0" algn="l">
              <a:lnSpc>
                <a:spcPct val="110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Membantu anda mencapai lebih ramai pelanggan dan meningkatkan pendapatan perniagaan anda.</a:t>
            </a:r>
            <a:endParaRPr sz="1200">
              <a:solidFill>
                <a:schemeClr val="dk1"/>
              </a:solidFill>
              <a:latin typeface="Montserrat"/>
              <a:ea typeface="Montserrat"/>
              <a:cs typeface="Montserrat"/>
              <a:sym typeface="Montserrat"/>
            </a:endParaRPr>
          </a:p>
          <a:p>
            <a:pPr indent="0" lvl="0" marL="342900" marR="0" rtl="0" algn="l">
              <a:lnSpc>
                <a:spcPct val="110000"/>
              </a:lnSpc>
              <a:spcBef>
                <a:spcPts val="0"/>
              </a:spcBef>
              <a:spcAft>
                <a:spcPts val="0"/>
              </a:spcAft>
              <a:buNone/>
            </a:pPr>
            <a:r>
              <a:t/>
            </a:r>
            <a:endParaRPr sz="1200">
              <a:solidFill>
                <a:schemeClr val="dk1"/>
              </a:solidFill>
              <a:latin typeface="Montserrat"/>
              <a:ea typeface="Montserrat"/>
              <a:cs typeface="Montserrat"/>
              <a:sym typeface="Montserrat"/>
            </a:endParaRPr>
          </a:p>
          <a:p>
            <a:pPr indent="-215900" lvl="0" marL="215900" marR="0" rtl="0" algn="l">
              <a:lnSpc>
                <a:spcPct val="110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Boleh gunakan </a:t>
            </a:r>
            <a:r>
              <a:rPr b="1" lang="en" sz="1200">
                <a:solidFill>
                  <a:schemeClr val="dk1"/>
                </a:solidFill>
                <a:latin typeface="Montserrat"/>
                <a:ea typeface="Montserrat"/>
                <a:cs typeface="Montserrat"/>
                <a:sym typeface="Montserrat"/>
              </a:rPr>
              <a:t>website, digital marketing</a:t>
            </a:r>
            <a:r>
              <a:rPr lang="en" sz="1200">
                <a:solidFill>
                  <a:schemeClr val="dk1"/>
                </a:solidFill>
                <a:latin typeface="Montserrat"/>
                <a:ea typeface="Montserrat"/>
                <a:cs typeface="Montserrat"/>
                <a:sym typeface="Montserrat"/>
              </a:rPr>
              <a:t> dan </a:t>
            </a:r>
            <a:r>
              <a:rPr b="1" lang="en" sz="1200">
                <a:solidFill>
                  <a:schemeClr val="dk1"/>
                </a:solidFill>
                <a:latin typeface="Montserrat"/>
                <a:ea typeface="Montserrat"/>
                <a:cs typeface="Montserrat"/>
                <a:sym typeface="Montserrat"/>
              </a:rPr>
              <a:t>laman sosial</a:t>
            </a:r>
            <a:r>
              <a:rPr lang="en" sz="1200">
                <a:solidFill>
                  <a:schemeClr val="dk1"/>
                </a:solidFill>
                <a:latin typeface="Montserrat"/>
                <a:ea typeface="Montserrat"/>
                <a:cs typeface="Montserrat"/>
                <a:sym typeface="Montserrat"/>
              </a:rPr>
              <a:t> contoh; Instagram, Facebook</a:t>
            </a:r>
            <a:endParaRPr sz="1200">
              <a:solidFill>
                <a:schemeClr val="dk1"/>
              </a:solidFill>
              <a:latin typeface="Montserrat"/>
              <a:ea typeface="Montserrat"/>
              <a:cs typeface="Montserrat"/>
              <a:sym typeface="Montserrat"/>
            </a:endParaRPr>
          </a:p>
          <a:p>
            <a:pPr indent="0" lvl="0" marL="342900" marR="0" rtl="0" algn="l">
              <a:lnSpc>
                <a:spcPct val="110000"/>
              </a:lnSpc>
              <a:spcBef>
                <a:spcPts val="0"/>
              </a:spcBef>
              <a:spcAft>
                <a:spcPts val="0"/>
              </a:spcAft>
              <a:buNone/>
            </a:pPr>
            <a:r>
              <a:t/>
            </a:r>
            <a:endParaRPr sz="1200">
              <a:solidFill>
                <a:schemeClr val="dk1"/>
              </a:solidFill>
              <a:latin typeface="Montserrat"/>
              <a:ea typeface="Montserrat"/>
              <a:cs typeface="Montserrat"/>
              <a:sym typeface="Montserrat"/>
            </a:endParaRPr>
          </a:p>
          <a:p>
            <a:pPr indent="-215900" lvl="0" marL="215900" marR="0" rtl="0" algn="l">
              <a:lnSpc>
                <a:spcPct val="11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Menggunakan </a:t>
            </a:r>
            <a:r>
              <a:rPr b="1" lang="en" sz="1200">
                <a:solidFill>
                  <a:schemeClr val="dk1"/>
                </a:solidFill>
                <a:latin typeface="Montserrat"/>
                <a:ea typeface="Montserrat"/>
                <a:cs typeface="Montserrat"/>
                <a:sym typeface="Montserrat"/>
              </a:rPr>
              <a:t>Pengiklanan Digital </a:t>
            </a:r>
            <a:r>
              <a:rPr lang="en" sz="1200">
                <a:solidFill>
                  <a:schemeClr val="dk1"/>
                </a:solidFill>
                <a:latin typeface="Montserrat"/>
                <a:ea typeface="Montserrat"/>
                <a:cs typeface="Montserrat"/>
                <a:sym typeface="Montserrat"/>
              </a:rPr>
              <a:t>untuk meraih pelbagai pelanggan.</a:t>
            </a:r>
            <a:endParaRPr b="0" i="0" sz="1200" u="none" cap="none" strike="noStrike">
              <a:solidFill>
                <a:schemeClr val="dk1"/>
              </a:solidFill>
              <a:latin typeface="Montserrat"/>
              <a:ea typeface="Montserrat"/>
              <a:cs typeface="Montserrat"/>
              <a:sym typeface="Montserrat"/>
            </a:endParaRPr>
          </a:p>
        </p:txBody>
      </p:sp>
      <p:pic>
        <p:nvPicPr>
          <p:cNvPr id="426" name="Google Shape;426;p49"/>
          <p:cNvPicPr preferRelativeResize="0"/>
          <p:nvPr/>
        </p:nvPicPr>
        <p:blipFill rotWithShape="1">
          <a:blip r:embed="rId3">
            <a:alphaModFix/>
          </a:blip>
          <a:srcRect b="0" l="0" r="0" t="0"/>
          <a:stretch/>
        </p:blipFill>
        <p:spPr>
          <a:xfrm>
            <a:off x="4970404" y="1635920"/>
            <a:ext cx="3952663" cy="2544634"/>
          </a:xfrm>
          <a:prstGeom prst="rect">
            <a:avLst/>
          </a:prstGeom>
          <a:noFill/>
          <a:ln>
            <a:noFill/>
          </a:ln>
        </p:spPr>
      </p:pic>
      <p:sp>
        <p:nvSpPr>
          <p:cNvPr id="427" name="Google Shape;427;p49"/>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Online promotions</a:t>
            </a:r>
            <a:endParaRPr sz="1100">
              <a:solidFill>
                <a:srgbClr val="E6AF00"/>
              </a:solidFill>
            </a:endParaRPr>
          </a:p>
        </p:txBody>
      </p:sp>
      <p:sp>
        <p:nvSpPr>
          <p:cNvPr id="428" name="Google Shape;428;p49"/>
          <p:cNvSpPr/>
          <p:nvPr/>
        </p:nvSpPr>
        <p:spPr>
          <a:xfrm>
            <a:off x="607900" y="6106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49"/>
          <p:cNvSpPr txBox="1"/>
          <p:nvPr/>
        </p:nvSpPr>
        <p:spPr>
          <a:xfrm>
            <a:off x="607900" y="539225"/>
            <a:ext cx="238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PERNIAGAAN</a:t>
            </a:r>
            <a:endParaRPr b="1" sz="15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DIGITAL</a:t>
            </a:r>
            <a:endParaRPr b="1" sz="1500">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0"/>
          <p:cNvSpPr txBox="1"/>
          <p:nvPr/>
        </p:nvSpPr>
        <p:spPr>
          <a:xfrm>
            <a:off x="601108" y="1963928"/>
            <a:ext cx="3766200" cy="1246800"/>
          </a:xfrm>
          <a:prstGeom prst="rect">
            <a:avLst/>
          </a:prstGeom>
          <a:noFill/>
          <a:ln>
            <a:noFill/>
          </a:ln>
        </p:spPr>
        <p:txBody>
          <a:bodyPr anchorCtr="0" anchor="t" bIns="68575" lIns="68575" spcFirstLastPara="1" rIns="68575" wrap="square" tIns="68575">
            <a:spAutoFit/>
          </a:bodyPr>
          <a:lstStyle/>
          <a:p>
            <a:pPr indent="-215900" lvl="0" marL="215900" marR="0" rtl="0" algn="l">
              <a:lnSpc>
                <a:spcPct val="100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Perkhidmatan storan digital yang berfungsi sebagai ‘’cloud-base hard drive’’.</a:t>
            </a:r>
            <a:endParaRPr sz="1200">
              <a:solidFill>
                <a:schemeClr val="dk1"/>
              </a:solidFill>
              <a:latin typeface="Montserrat"/>
              <a:ea typeface="Montserrat"/>
              <a:cs typeface="Montserrat"/>
              <a:sym typeface="Montserrat"/>
            </a:endParaRPr>
          </a:p>
          <a:p>
            <a:pPr indent="-215900" lvl="0" marL="215900" marR="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Memuat naik dan memuat turun fail, penyusunan dalam struktur folder yang intuitif dan mempunyai fungsi untuk kongsi fail bersama orang yang tertentu.</a:t>
            </a:r>
            <a:endParaRPr sz="1100"/>
          </a:p>
        </p:txBody>
      </p:sp>
      <p:pic>
        <p:nvPicPr>
          <p:cNvPr id="436" name="Google Shape;436;p50"/>
          <p:cNvPicPr preferRelativeResize="0"/>
          <p:nvPr/>
        </p:nvPicPr>
        <p:blipFill rotWithShape="1">
          <a:blip r:embed="rId3">
            <a:alphaModFix/>
          </a:blip>
          <a:srcRect b="0" l="0" r="0" t="0"/>
          <a:stretch/>
        </p:blipFill>
        <p:spPr>
          <a:xfrm>
            <a:off x="0" y="3518344"/>
            <a:ext cx="3207544" cy="1625156"/>
          </a:xfrm>
          <a:prstGeom prst="rect">
            <a:avLst/>
          </a:prstGeom>
          <a:noFill/>
          <a:ln>
            <a:noFill/>
          </a:ln>
        </p:spPr>
      </p:pic>
      <p:sp>
        <p:nvSpPr>
          <p:cNvPr id="437" name="Google Shape;437;p50"/>
          <p:cNvSpPr txBox="1"/>
          <p:nvPr/>
        </p:nvSpPr>
        <p:spPr>
          <a:xfrm>
            <a:off x="4776952" y="2116328"/>
            <a:ext cx="3909900" cy="808200"/>
          </a:xfrm>
          <a:prstGeom prst="rect">
            <a:avLst/>
          </a:prstGeom>
          <a:noFill/>
          <a:ln>
            <a:noFill/>
          </a:ln>
        </p:spPr>
        <p:txBody>
          <a:bodyPr anchorCtr="0" anchor="t" bIns="34275" lIns="68575" spcFirstLastPara="1" rIns="68575" wrap="square" tIns="34275">
            <a:spAutoFit/>
          </a:bodyPr>
          <a:lstStyle/>
          <a:p>
            <a:pPr indent="-241300" lvl="0" marL="342900" marR="0" rtl="0" algn="l">
              <a:lnSpc>
                <a:spcPct val="100000"/>
              </a:lnSpc>
              <a:spcBef>
                <a:spcPts val="5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Menyimpan laporan dan documents</a:t>
            </a:r>
            <a:endParaRPr sz="1200">
              <a:solidFill>
                <a:schemeClr val="dk1"/>
              </a:solidFill>
              <a:latin typeface="Montserrat"/>
              <a:ea typeface="Montserrat"/>
              <a:cs typeface="Montserrat"/>
              <a:sym typeface="Montserrat"/>
            </a:endParaRPr>
          </a:p>
          <a:p>
            <a:pPr indent="-241300" lvl="0" marL="342900" marR="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Kongsi media seperti gambar, logo dan siaran akhbar.</a:t>
            </a:r>
            <a:endParaRPr sz="1200">
              <a:solidFill>
                <a:schemeClr val="dk1"/>
              </a:solidFill>
              <a:latin typeface="Montserrat"/>
              <a:ea typeface="Montserrat"/>
              <a:cs typeface="Montserrat"/>
              <a:sym typeface="Montserrat"/>
            </a:endParaRPr>
          </a:p>
          <a:p>
            <a:pPr indent="-241300" lvl="0" marL="342900" marR="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Menyimpan rekod untung rugi perniagaan.</a:t>
            </a:r>
            <a:endParaRPr sz="1200">
              <a:latin typeface="Montserrat"/>
              <a:ea typeface="Montserrat"/>
              <a:cs typeface="Montserrat"/>
              <a:sym typeface="Montserrat"/>
            </a:endParaRPr>
          </a:p>
        </p:txBody>
      </p:sp>
      <p:sp>
        <p:nvSpPr>
          <p:cNvPr id="438" name="Google Shape;438;p50"/>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highlight>
                  <a:schemeClr val="lt1"/>
                </a:highlight>
                <a:latin typeface="Montserrat"/>
                <a:ea typeface="Montserrat"/>
                <a:cs typeface="Montserrat"/>
                <a:sym typeface="Montserrat"/>
              </a:rPr>
              <a:t>Google Drive</a:t>
            </a:r>
            <a:endParaRPr sz="1100">
              <a:solidFill>
                <a:srgbClr val="E6AF00"/>
              </a:solidFill>
              <a:highlight>
                <a:schemeClr val="lt1"/>
              </a:highlight>
            </a:endParaRPr>
          </a:p>
        </p:txBody>
      </p:sp>
      <p:sp>
        <p:nvSpPr>
          <p:cNvPr id="439" name="Google Shape;439;p50"/>
          <p:cNvSpPr txBox="1"/>
          <p:nvPr/>
        </p:nvSpPr>
        <p:spPr>
          <a:xfrm>
            <a:off x="554458" y="156182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lang="en" sz="1200">
                <a:solidFill>
                  <a:schemeClr val="dk1"/>
                </a:solidFill>
                <a:latin typeface="Montserrat"/>
                <a:ea typeface="Montserrat"/>
                <a:cs typeface="Montserrat"/>
                <a:sym typeface="Montserrat"/>
              </a:rPr>
              <a:t>Apa itu </a:t>
            </a:r>
            <a:r>
              <a:rPr b="1" i="0" lang="en" sz="1200" u="none" cap="none" strike="noStrike">
                <a:solidFill>
                  <a:schemeClr val="dk1"/>
                </a:solidFill>
                <a:latin typeface="Montserrat"/>
                <a:ea typeface="Montserrat"/>
                <a:cs typeface="Montserrat"/>
                <a:sym typeface="Montserrat"/>
              </a:rPr>
              <a:t>Google Drive?</a:t>
            </a:r>
            <a:endParaRPr sz="1100"/>
          </a:p>
        </p:txBody>
      </p:sp>
      <p:sp>
        <p:nvSpPr>
          <p:cNvPr id="440" name="Google Shape;440;p50"/>
          <p:cNvSpPr txBox="1"/>
          <p:nvPr/>
        </p:nvSpPr>
        <p:spPr>
          <a:xfrm>
            <a:off x="4776952" y="1583078"/>
            <a:ext cx="3766200" cy="5079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lang="en" sz="1200">
                <a:solidFill>
                  <a:schemeClr val="dk1"/>
                </a:solidFill>
                <a:latin typeface="Montserrat"/>
                <a:ea typeface="Montserrat"/>
                <a:cs typeface="Montserrat"/>
                <a:sym typeface="Montserrat"/>
              </a:rPr>
              <a:t>Bagaimana menggunakan</a:t>
            </a:r>
            <a:r>
              <a:rPr b="1" i="0" lang="en" sz="1200" u="none" cap="none" strike="noStrike">
                <a:solidFill>
                  <a:schemeClr val="dk1"/>
                </a:solidFill>
                <a:latin typeface="Montserrat"/>
                <a:ea typeface="Montserrat"/>
                <a:cs typeface="Montserrat"/>
                <a:sym typeface="Montserrat"/>
              </a:rPr>
              <a:t> Google Drive untuk </a:t>
            </a:r>
            <a:r>
              <a:rPr b="1" lang="en" sz="1200">
                <a:solidFill>
                  <a:schemeClr val="dk1"/>
                </a:solidFill>
                <a:latin typeface="Montserrat"/>
                <a:ea typeface="Montserrat"/>
                <a:cs typeface="Montserrat"/>
                <a:sym typeface="Montserrat"/>
              </a:rPr>
              <a:t>perniagaan</a:t>
            </a:r>
            <a:r>
              <a:rPr b="1" i="0" lang="en" sz="1200" u="none" cap="none" strike="noStrike">
                <a:solidFill>
                  <a:schemeClr val="dk1"/>
                </a:solidFill>
                <a:latin typeface="Montserrat"/>
                <a:ea typeface="Montserrat"/>
                <a:cs typeface="Montserrat"/>
                <a:sym typeface="Montserrat"/>
              </a:rPr>
              <a:t>? </a:t>
            </a:r>
            <a:endParaRPr sz="1100"/>
          </a:p>
        </p:txBody>
      </p:sp>
      <p:sp>
        <p:nvSpPr>
          <p:cNvPr id="441" name="Google Shape;441;p50"/>
          <p:cNvSpPr/>
          <p:nvPr/>
        </p:nvSpPr>
        <p:spPr>
          <a:xfrm>
            <a:off x="601100" y="5913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PERNIAGAAN</a:t>
            </a:r>
            <a:endParaRPr b="1" sz="1500">
              <a:solidFill>
                <a:schemeClr val="lt1"/>
              </a:solidFill>
              <a:latin typeface="Montserrat"/>
              <a:ea typeface="Montserrat"/>
              <a:cs typeface="Montserrat"/>
              <a:sym typeface="Montserrat"/>
            </a:endParaRPr>
          </a:p>
          <a:p>
            <a:pPr indent="0" lvl="0" marL="0" rtl="0" algn="ctr">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DIGITAL</a:t>
            </a:r>
            <a:endParaRPr b="1" sz="1500">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1"/>
          <p:cNvSpPr/>
          <p:nvPr/>
        </p:nvSpPr>
        <p:spPr>
          <a:xfrm>
            <a:off x="5980875" y="1473788"/>
            <a:ext cx="2562000" cy="834300"/>
          </a:xfrm>
          <a:prstGeom prst="roundRect">
            <a:avLst>
              <a:gd fmla="val 16669" name="adj"/>
            </a:avLst>
          </a:prstGeom>
          <a:solidFill>
            <a:srgbClr val="FFD966"/>
          </a:solidFill>
          <a:ln cap="flat" cmpd="sng" w="25400">
            <a:solidFill>
              <a:srgbClr val="BF9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pic>
        <p:nvPicPr>
          <p:cNvPr descr="A picture containing graphics, graphic design, screenshot, clipart&#10;&#10;Description automatically generated" id="448" name="Google Shape;448;p51"/>
          <p:cNvPicPr preferRelativeResize="0"/>
          <p:nvPr/>
        </p:nvPicPr>
        <p:blipFill rotWithShape="1">
          <a:blip r:embed="rId3">
            <a:alphaModFix/>
          </a:blip>
          <a:srcRect b="0" l="0" r="0" t="0"/>
          <a:stretch/>
        </p:blipFill>
        <p:spPr>
          <a:xfrm>
            <a:off x="7815263" y="361818"/>
            <a:ext cx="860315" cy="860315"/>
          </a:xfrm>
          <a:prstGeom prst="rect">
            <a:avLst/>
          </a:prstGeom>
          <a:noFill/>
          <a:ln>
            <a:noFill/>
          </a:ln>
        </p:spPr>
      </p:pic>
      <p:sp>
        <p:nvSpPr>
          <p:cNvPr id="449" name="Google Shape;449;p51"/>
          <p:cNvSpPr/>
          <p:nvPr/>
        </p:nvSpPr>
        <p:spPr>
          <a:xfrm>
            <a:off x="601125" y="1473795"/>
            <a:ext cx="2562000" cy="834300"/>
          </a:xfrm>
          <a:prstGeom prst="roundRect">
            <a:avLst>
              <a:gd fmla="val 16669" name="adj"/>
            </a:avLst>
          </a:prstGeom>
          <a:solidFill>
            <a:srgbClr val="FFD966"/>
          </a:solidFill>
          <a:ln cap="flat" cmpd="sng" w="25400">
            <a:solidFill>
              <a:srgbClr val="BF9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0" name="Google Shape;450;p51"/>
          <p:cNvSpPr txBox="1"/>
          <p:nvPr/>
        </p:nvSpPr>
        <p:spPr>
          <a:xfrm>
            <a:off x="380173" y="1750538"/>
            <a:ext cx="3003900" cy="280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Rekod Untung &amp; Rugi</a:t>
            </a:r>
            <a:endParaRPr sz="1100"/>
          </a:p>
        </p:txBody>
      </p:sp>
      <p:sp>
        <p:nvSpPr>
          <p:cNvPr id="451" name="Google Shape;451;p51"/>
          <p:cNvSpPr/>
          <p:nvPr/>
        </p:nvSpPr>
        <p:spPr>
          <a:xfrm>
            <a:off x="3291000" y="1473800"/>
            <a:ext cx="2562000" cy="834300"/>
          </a:xfrm>
          <a:prstGeom prst="roundRect">
            <a:avLst>
              <a:gd fmla="val 16669" name="adj"/>
            </a:avLst>
          </a:prstGeom>
          <a:solidFill>
            <a:srgbClr val="FFD966"/>
          </a:solidFill>
          <a:ln cap="flat" cmpd="sng" w="25400">
            <a:solidFill>
              <a:srgbClr val="BF9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2" name="Google Shape;452;p51"/>
          <p:cNvSpPr txBox="1"/>
          <p:nvPr/>
        </p:nvSpPr>
        <p:spPr>
          <a:xfrm>
            <a:off x="6156227" y="1750550"/>
            <a:ext cx="2211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Penyimpanan Rekod</a:t>
            </a:r>
            <a:endParaRPr sz="1100"/>
          </a:p>
        </p:txBody>
      </p:sp>
      <p:sp>
        <p:nvSpPr>
          <p:cNvPr id="453" name="Google Shape;453;p51"/>
          <p:cNvSpPr txBox="1"/>
          <p:nvPr/>
        </p:nvSpPr>
        <p:spPr>
          <a:xfrm>
            <a:off x="3291000" y="1750550"/>
            <a:ext cx="2562000" cy="280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Pengurusan Inventori</a:t>
            </a:r>
            <a:endParaRPr sz="1100"/>
          </a:p>
        </p:txBody>
      </p:sp>
      <p:grpSp>
        <p:nvGrpSpPr>
          <p:cNvPr id="454" name="Google Shape;454;p51"/>
          <p:cNvGrpSpPr/>
          <p:nvPr/>
        </p:nvGrpSpPr>
        <p:grpSpPr>
          <a:xfrm>
            <a:off x="601115" y="514650"/>
            <a:ext cx="3145557" cy="514125"/>
            <a:chOff x="801479" y="686209"/>
            <a:chExt cx="2665500" cy="685500"/>
          </a:xfrm>
        </p:grpSpPr>
        <p:sp>
          <p:nvSpPr>
            <p:cNvPr id="455" name="Google Shape;455;p51">
              <a:hlinkClick/>
            </p:cNvPr>
            <p:cNvSpPr/>
            <p:nvPr/>
          </p:nvSpPr>
          <p:spPr>
            <a:xfrm>
              <a:off x="801479" y="686209"/>
              <a:ext cx="2665500" cy="685500"/>
            </a:xfrm>
            <a:prstGeom prst="roundRect">
              <a:avLst>
                <a:gd fmla="val 31259" name="adj"/>
              </a:avLst>
            </a:prstGeom>
            <a:solidFill>
              <a:srgbClr val="F1C232"/>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6" name="Google Shape;456;p51">
              <a:hlinkClick/>
            </p:cNvPr>
            <p:cNvSpPr/>
            <p:nvPr/>
          </p:nvSpPr>
          <p:spPr>
            <a:xfrm>
              <a:off x="850685" y="741525"/>
              <a:ext cx="2567100" cy="574800"/>
            </a:xfrm>
            <a:prstGeom prst="roundRect">
              <a:avLst>
                <a:gd fmla="val 28267" name="adj"/>
              </a:avLst>
            </a:prstGeom>
            <a:solidFill>
              <a:srgbClr val="F1C23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7" name="Google Shape;457;p51"/>
            <p:cNvSpPr txBox="1"/>
            <p:nvPr/>
          </p:nvSpPr>
          <p:spPr>
            <a:xfrm>
              <a:off x="1029794" y="841776"/>
              <a:ext cx="2208900" cy="374400"/>
            </a:xfrm>
            <a:prstGeom prst="rect">
              <a:avLst/>
            </a:prstGeom>
            <a:solidFill>
              <a:srgbClr val="F1C232"/>
            </a:solid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None/>
              </a:pPr>
              <a:r>
                <a:rPr b="1" lang="en">
                  <a:solidFill>
                    <a:schemeClr val="lt1"/>
                  </a:solidFill>
                  <a:latin typeface="Montserrat"/>
                  <a:ea typeface="Montserrat"/>
                  <a:cs typeface="Montserrat"/>
                  <a:sym typeface="Montserrat"/>
                </a:rPr>
                <a:t>2.    PERNIAGAAN DIGITAL</a:t>
              </a:r>
              <a:endParaRPr b="1">
                <a:solidFill>
                  <a:schemeClr val="lt1"/>
                </a:solidFill>
                <a:latin typeface="Montserrat"/>
                <a:ea typeface="Montserrat"/>
                <a:cs typeface="Montserrat"/>
                <a:sym typeface="Montserrat"/>
              </a:endParaRPr>
            </a:p>
          </p:txBody>
        </p:sp>
      </p:grpSp>
      <p:sp>
        <p:nvSpPr>
          <p:cNvPr id="458" name="Google Shape;458;p51"/>
          <p:cNvSpPr/>
          <p:nvPr/>
        </p:nvSpPr>
        <p:spPr>
          <a:xfrm>
            <a:off x="2854650" y="3183350"/>
            <a:ext cx="3434700" cy="1445400"/>
          </a:xfrm>
          <a:prstGeom prst="round2SameRect">
            <a:avLst>
              <a:gd fmla="val 31107" name="adj1"/>
              <a:gd fmla="val 0" name="adj2"/>
            </a:avLst>
          </a:prstGeom>
          <a:solidFill>
            <a:srgbClr val="6FA8DC"/>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1"/>
          <p:cNvSpPr txBox="1"/>
          <p:nvPr/>
        </p:nvSpPr>
        <p:spPr>
          <a:xfrm>
            <a:off x="3070050" y="3460250"/>
            <a:ext cx="3003900" cy="996000"/>
          </a:xfrm>
          <a:prstGeom prst="rect">
            <a:avLst/>
          </a:prstGeom>
          <a:noFill/>
          <a:ln>
            <a:noFill/>
          </a:ln>
        </p:spPr>
        <p:txBody>
          <a:bodyPr anchorCtr="0" anchor="ctr" bIns="34275" lIns="68575" spcFirstLastPara="1" rIns="68575" wrap="square" tIns="34275">
            <a:spAutoFit/>
          </a:bodyPr>
          <a:lstStyle/>
          <a:p>
            <a:pPr indent="0" lvl="0" marL="0" marR="0" rtl="0" algn="ctr">
              <a:lnSpc>
                <a:spcPct val="115000"/>
              </a:lnSpc>
              <a:spcBef>
                <a:spcPts val="0"/>
              </a:spcBef>
              <a:spcAft>
                <a:spcPts val="0"/>
              </a:spcAft>
              <a:buNone/>
            </a:pPr>
            <a:r>
              <a:rPr b="1" lang="en" sz="2800">
                <a:solidFill>
                  <a:schemeClr val="lt1"/>
                </a:solidFill>
                <a:latin typeface="Montserrat"/>
                <a:ea typeface="Montserrat"/>
                <a:cs typeface="Montserrat"/>
                <a:sym typeface="Montserrat"/>
              </a:rPr>
              <a:t>GOOGLE</a:t>
            </a:r>
            <a:endParaRPr b="1" sz="2800">
              <a:solidFill>
                <a:schemeClr val="lt1"/>
              </a:solidFill>
              <a:latin typeface="Montserrat"/>
              <a:ea typeface="Montserrat"/>
              <a:cs typeface="Montserrat"/>
              <a:sym typeface="Montserrat"/>
            </a:endParaRPr>
          </a:p>
          <a:p>
            <a:pPr indent="0" lvl="0" marL="0" marR="0" rtl="0" algn="ctr">
              <a:lnSpc>
                <a:spcPct val="115000"/>
              </a:lnSpc>
              <a:spcBef>
                <a:spcPts val="0"/>
              </a:spcBef>
              <a:spcAft>
                <a:spcPts val="0"/>
              </a:spcAft>
              <a:buNone/>
            </a:pPr>
            <a:r>
              <a:rPr b="1" lang="en" sz="2800">
                <a:solidFill>
                  <a:schemeClr val="lt1"/>
                </a:solidFill>
                <a:latin typeface="Montserrat"/>
                <a:ea typeface="Montserrat"/>
                <a:cs typeface="Montserrat"/>
                <a:sym typeface="Montserrat"/>
              </a:rPr>
              <a:t>DRIVE</a:t>
            </a:r>
            <a:endParaRPr b="1" sz="2800">
              <a:solidFill>
                <a:schemeClr val="lt1"/>
              </a:solidFill>
              <a:latin typeface="Montserrat"/>
              <a:ea typeface="Montserrat"/>
              <a:cs typeface="Montserrat"/>
              <a:sym typeface="Montserrat"/>
            </a:endParaRPr>
          </a:p>
        </p:txBody>
      </p:sp>
      <p:cxnSp>
        <p:nvCxnSpPr>
          <p:cNvPr id="460" name="Google Shape;460;p51"/>
          <p:cNvCxnSpPr>
            <a:stCxn id="449" idx="2"/>
            <a:endCxn id="458" idx="3"/>
          </p:cNvCxnSpPr>
          <p:nvPr/>
        </p:nvCxnSpPr>
        <p:spPr>
          <a:xfrm flipH="1" rot="-5400000">
            <a:off x="2789325" y="1400895"/>
            <a:ext cx="875400" cy="2689800"/>
          </a:xfrm>
          <a:prstGeom prst="bentConnector3">
            <a:avLst>
              <a:gd fmla="val 49992" name="adj1"/>
            </a:avLst>
          </a:prstGeom>
          <a:noFill/>
          <a:ln cap="flat" cmpd="sng" w="38100">
            <a:solidFill>
              <a:srgbClr val="000000"/>
            </a:solidFill>
            <a:prstDash val="solid"/>
            <a:round/>
            <a:headEnd len="med" w="med" type="none"/>
            <a:tailEnd len="med" w="med" type="none"/>
          </a:ln>
        </p:spPr>
      </p:cxnSp>
      <p:cxnSp>
        <p:nvCxnSpPr>
          <p:cNvPr id="461" name="Google Shape;461;p51"/>
          <p:cNvCxnSpPr>
            <a:stCxn id="447" idx="2"/>
            <a:endCxn id="458" idx="3"/>
          </p:cNvCxnSpPr>
          <p:nvPr/>
        </p:nvCxnSpPr>
        <p:spPr>
          <a:xfrm rot="5400000">
            <a:off x="5479275" y="1400888"/>
            <a:ext cx="875400" cy="2689800"/>
          </a:xfrm>
          <a:prstGeom prst="bentConnector3">
            <a:avLst>
              <a:gd fmla="val 49992" name="adj1"/>
            </a:avLst>
          </a:prstGeom>
          <a:noFill/>
          <a:ln cap="flat" cmpd="sng" w="38100">
            <a:solidFill>
              <a:srgbClr val="000000"/>
            </a:solidFill>
            <a:prstDash val="solid"/>
            <a:round/>
            <a:headEnd len="med" w="med" type="none"/>
            <a:tailEnd len="med" w="med" type="none"/>
          </a:ln>
        </p:spPr>
      </p:cxnSp>
      <p:cxnSp>
        <p:nvCxnSpPr>
          <p:cNvPr id="462" name="Google Shape;462;p51"/>
          <p:cNvCxnSpPr>
            <a:stCxn id="451" idx="2"/>
            <a:endCxn id="458" idx="3"/>
          </p:cNvCxnSpPr>
          <p:nvPr/>
        </p:nvCxnSpPr>
        <p:spPr>
          <a:xfrm>
            <a:off x="4572000" y="2308100"/>
            <a:ext cx="0" cy="875400"/>
          </a:xfrm>
          <a:prstGeom prst="straightConnector1">
            <a:avLst/>
          </a:prstGeom>
          <a:noFill/>
          <a:ln cap="flat" cmpd="sng" w="38100">
            <a:solidFill>
              <a:srgbClr val="000000"/>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52"/>
          <p:cNvPicPr preferRelativeResize="0"/>
          <p:nvPr/>
        </p:nvPicPr>
        <p:blipFill>
          <a:blip r:embed="rId3">
            <a:alphaModFix/>
          </a:blip>
          <a:stretch>
            <a:fillRect/>
          </a:stretch>
        </p:blipFill>
        <p:spPr>
          <a:xfrm>
            <a:off x="152400" y="1654550"/>
            <a:ext cx="8839200" cy="2761812"/>
          </a:xfrm>
          <a:prstGeom prst="rect">
            <a:avLst/>
          </a:prstGeom>
          <a:noFill/>
          <a:ln>
            <a:noFill/>
          </a:ln>
        </p:spPr>
      </p:pic>
      <p:sp>
        <p:nvSpPr>
          <p:cNvPr id="468" name="Google Shape;468;p52"/>
          <p:cNvSpPr txBox="1"/>
          <p:nvPr/>
        </p:nvSpPr>
        <p:spPr>
          <a:xfrm>
            <a:off x="601100" y="1307200"/>
            <a:ext cx="6827700" cy="2847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1800"/>
              <a:buFont typeface="Libre Franklin Medium"/>
              <a:buNone/>
            </a:pPr>
            <a:r>
              <a:rPr b="1" lang="en">
                <a:solidFill>
                  <a:srgbClr val="1DA875"/>
                </a:solidFill>
                <a:latin typeface="Montserrat"/>
                <a:ea typeface="Montserrat"/>
                <a:cs typeface="Montserrat"/>
                <a:sym typeface="Montserrat"/>
              </a:rPr>
              <a:t>CONTOH PENYIMPANAN REKOD DALAM GOOGLE DRIVE ‘’EXCEL’’.</a:t>
            </a:r>
            <a:endParaRPr b="1">
              <a:solidFill>
                <a:srgbClr val="1DA875"/>
              </a:solidFill>
              <a:latin typeface="Montserrat"/>
              <a:ea typeface="Montserrat"/>
              <a:cs typeface="Montserrat"/>
              <a:sym typeface="Montserrat"/>
            </a:endParaRPr>
          </a:p>
        </p:txBody>
      </p:sp>
      <p:grpSp>
        <p:nvGrpSpPr>
          <p:cNvPr id="469" name="Google Shape;469;p52"/>
          <p:cNvGrpSpPr/>
          <p:nvPr/>
        </p:nvGrpSpPr>
        <p:grpSpPr>
          <a:xfrm>
            <a:off x="601091" y="514650"/>
            <a:ext cx="3222856" cy="514125"/>
            <a:chOff x="801479" y="686209"/>
            <a:chExt cx="2665500" cy="685500"/>
          </a:xfrm>
        </p:grpSpPr>
        <p:sp>
          <p:nvSpPr>
            <p:cNvPr id="470" name="Google Shape;470;p52">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1" name="Google Shape;471;p52">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 name="Google Shape;472;p52"/>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PENYIMPANAN REKOD</a:t>
              </a:r>
              <a:endParaRPr sz="1500">
                <a:latin typeface="Montserrat"/>
                <a:ea typeface="Montserrat"/>
                <a:cs typeface="Montserrat"/>
                <a:sym typeface="Montserra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grpSp>
        <p:nvGrpSpPr>
          <p:cNvPr id="477" name="Google Shape;477;p53"/>
          <p:cNvGrpSpPr/>
          <p:nvPr/>
        </p:nvGrpSpPr>
        <p:grpSpPr>
          <a:xfrm>
            <a:off x="459562" y="524714"/>
            <a:ext cx="2472826" cy="398250"/>
            <a:chOff x="612743" y="1020818"/>
            <a:chExt cx="3679800" cy="531000"/>
          </a:xfrm>
        </p:grpSpPr>
        <p:sp>
          <p:nvSpPr>
            <p:cNvPr id="478" name="Google Shape;478;p53"/>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79" name="Google Shape;479;p53"/>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Mesej Utama</a:t>
              </a:r>
              <a:endParaRPr b="1" i="0" sz="900" u="none" cap="none" strike="noStrike">
                <a:solidFill>
                  <a:srgbClr val="FFFFFF"/>
                </a:solidFill>
                <a:latin typeface="Montserrat"/>
                <a:ea typeface="Montserrat"/>
                <a:cs typeface="Montserrat"/>
                <a:sym typeface="Montserrat"/>
              </a:endParaRPr>
            </a:p>
          </p:txBody>
        </p:sp>
      </p:grpSp>
      <p:sp>
        <p:nvSpPr>
          <p:cNvPr id="480" name="Google Shape;480;p53"/>
          <p:cNvSpPr/>
          <p:nvPr/>
        </p:nvSpPr>
        <p:spPr>
          <a:xfrm>
            <a:off x="225300" y="1151725"/>
            <a:ext cx="4137300" cy="3332100"/>
          </a:xfrm>
          <a:prstGeom prst="rect">
            <a:avLst/>
          </a:prstGeom>
          <a:noFill/>
          <a:ln>
            <a:noFill/>
          </a:ln>
        </p:spPr>
        <p:txBody>
          <a:bodyPr anchorCtr="0" anchor="t" bIns="34275" lIns="68575" spcFirstLastPara="1" rIns="68575" wrap="square" tIns="34275">
            <a:noAutofit/>
          </a:bodyPr>
          <a:lstStyle/>
          <a:p>
            <a:pPr indent="-234950" lvl="0" marL="342900" rtl="0" algn="l">
              <a:lnSpc>
                <a:spcPct val="175000"/>
              </a:lnSpc>
              <a:spcBef>
                <a:spcPts val="0"/>
              </a:spcBef>
              <a:spcAft>
                <a:spcPts val="0"/>
              </a:spcAft>
              <a:buClr>
                <a:schemeClr val="dk1"/>
              </a:buClr>
              <a:buSzPts val="1100"/>
              <a:buFont typeface="Montserrat"/>
              <a:buChar char="•"/>
            </a:pPr>
            <a:r>
              <a:rPr b="1" lang="en" sz="1100">
                <a:solidFill>
                  <a:schemeClr val="dk1"/>
                </a:solidFill>
                <a:latin typeface="Montserrat"/>
                <a:ea typeface="Montserrat"/>
                <a:cs typeface="Montserrat"/>
                <a:sym typeface="Montserrat"/>
              </a:rPr>
              <a:t>Pembuatan bajet</a:t>
            </a:r>
            <a:r>
              <a:rPr lang="en" sz="1100">
                <a:solidFill>
                  <a:schemeClr val="dk1"/>
                </a:solidFill>
                <a:latin typeface="Montserrat"/>
                <a:ea typeface="Montserrat"/>
                <a:cs typeface="Montserrat"/>
                <a:sym typeface="Montserrat"/>
              </a:rPr>
              <a:t> adalah penting untuk menjejak pendapatan dan perbelanjaan, membolehkan pengurusan kewangan yang lebih baik. </a:t>
            </a:r>
            <a:endParaRPr sz="1100">
              <a:solidFill>
                <a:schemeClr val="dk1"/>
              </a:solidFill>
              <a:latin typeface="Montserrat"/>
              <a:ea typeface="Montserrat"/>
              <a:cs typeface="Montserrat"/>
              <a:sym typeface="Montserrat"/>
            </a:endParaRPr>
          </a:p>
          <a:p>
            <a:pPr indent="-234950" lvl="0" marL="342900" rtl="0" algn="l">
              <a:lnSpc>
                <a:spcPct val="175000"/>
              </a:lnSpc>
              <a:spcBef>
                <a:spcPts val="0"/>
              </a:spcBef>
              <a:spcAft>
                <a:spcPts val="0"/>
              </a:spcAft>
              <a:buClr>
                <a:schemeClr val="dk1"/>
              </a:buClr>
              <a:buSzPts val="1100"/>
              <a:buFont typeface="Montserrat"/>
              <a:buChar char="•"/>
            </a:pPr>
            <a:r>
              <a:rPr b="1" lang="en" sz="1100">
                <a:solidFill>
                  <a:schemeClr val="dk1"/>
                </a:solidFill>
                <a:latin typeface="Montserrat"/>
                <a:ea typeface="Montserrat"/>
                <a:cs typeface="Montserrat"/>
                <a:sym typeface="Montserrat"/>
              </a:rPr>
              <a:t>Menjimatkan membolehkan kesiapan, pertumbuhan masa depan,</a:t>
            </a:r>
            <a:r>
              <a:rPr lang="en" sz="1100">
                <a:solidFill>
                  <a:schemeClr val="dk1"/>
                </a:solidFill>
                <a:latin typeface="Montserrat"/>
                <a:ea typeface="Montserrat"/>
                <a:cs typeface="Montserrat"/>
                <a:sym typeface="Montserrat"/>
              </a:rPr>
              <a:t> dan keupayaan untuk mengharungi cabaran yang tidak dijangka. </a:t>
            </a:r>
            <a:endParaRPr sz="1000">
              <a:solidFill>
                <a:schemeClr val="dk1"/>
              </a:solidFill>
              <a:latin typeface="Montserrat"/>
              <a:ea typeface="Montserrat"/>
              <a:cs typeface="Montserrat"/>
              <a:sym typeface="Montserrat"/>
            </a:endParaRPr>
          </a:p>
          <a:p>
            <a:pPr indent="-234950" lvl="0" marL="342900" rtl="0" algn="l">
              <a:lnSpc>
                <a:spcPct val="175000"/>
              </a:lnSpc>
              <a:spcBef>
                <a:spcPts val="0"/>
              </a:spcBef>
              <a:spcAft>
                <a:spcPts val="0"/>
              </a:spcAft>
              <a:buClr>
                <a:schemeClr val="dk1"/>
              </a:buClr>
              <a:buSzPts val="1100"/>
              <a:buFont typeface="Montserrat"/>
              <a:buChar char="•"/>
            </a:pPr>
            <a:r>
              <a:rPr b="1" lang="en" sz="1100">
                <a:solidFill>
                  <a:schemeClr val="dk1"/>
                </a:solidFill>
                <a:latin typeface="Montserrat"/>
                <a:ea typeface="Montserrat"/>
                <a:cs typeface="Montserrat"/>
                <a:sym typeface="Montserrat"/>
              </a:rPr>
              <a:t>Analisis kewangan</a:t>
            </a:r>
            <a:r>
              <a:rPr lang="en" sz="1100">
                <a:solidFill>
                  <a:schemeClr val="dk1"/>
                </a:solidFill>
                <a:latin typeface="Montserrat"/>
                <a:ea typeface="Montserrat"/>
                <a:cs typeface="Montserrat"/>
                <a:sym typeface="Montserrat"/>
              </a:rPr>
              <a:t> secara berkala membantu menilai kesihatan kewangan perniagaan anda dan membuat keputusan yang berinformasi.</a:t>
            </a:r>
            <a:endParaRPr sz="1100">
              <a:solidFill>
                <a:schemeClr val="dk1"/>
              </a:solidFill>
              <a:latin typeface="Montserrat"/>
              <a:ea typeface="Montserrat"/>
              <a:cs typeface="Montserrat"/>
              <a:sym typeface="Montserrat"/>
            </a:endParaRPr>
          </a:p>
          <a:p>
            <a:pPr indent="-234950" lvl="0" marL="342900" rtl="0" algn="l">
              <a:lnSpc>
                <a:spcPct val="175000"/>
              </a:lnSpc>
              <a:spcBef>
                <a:spcPts val="0"/>
              </a:spcBef>
              <a:spcAft>
                <a:spcPts val="0"/>
              </a:spcAft>
              <a:buClr>
                <a:schemeClr val="dk1"/>
              </a:buClr>
              <a:buSzPts val="1100"/>
              <a:buFont typeface="Montserrat"/>
              <a:buChar char="•"/>
            </a:pPr>
            <a:r>
              <a:rPr b="1" lang="en" sz="1100">
                <a:solidFill>
                  <a:schemeClr val="dk1"/>
                </a:solidFill>
                <a:latin typeface="Montserrat"/>
                <a:ea typeface="Montserrat"/>
                <a:cs typeface="Montserrat"/>
                <a:sym typeface="Montserrat"/>
              </a:rPr>
              <a:t>Membuka insurans peribadi </a:t>
            </a:r>
            <a:r>
              <a:rPr lang="en" sz="1100">
                <a:solidFill>
                  <a:schemeClr val="dk1"/>
                </a:solidFill>
                <a:latin typeface="Montserrat"/>
                <a:ea typeface="Montserrat"/>
                <a:cs typeface="Montserrat"/>
                <a:sym typeface="Montserrat"/>
              </a:rPr>
              <a:t> sebelum memulakan perniagaan untuk melindungi pendapatan dan aset anda apabila mengalami kecemasan.</a:t>
            </a:r>
            <a:endParaRPr sz="1100">
              <a:solidFill>
                <a:schemeClr val="dk1"/>
              </a:solidFill>
              <a:latin typeface="Montserrat"/>
              <a:ea typeface="Montserrat"/>
              <a:cs typeface="Montserrat"/>
              <a:sym typeface="Montserrat"/>
            </a:endParaRPr>
          </a:p>
        </p:txBody>
      </p:sp>
      <p:pic>
        <p:nvPicPr>
          <p:cNvPr id="481" name="Google Shape;481;p53"/>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54"/>
          <p:cNvGrpSpPr/>
          <p:nvPr/>
        </p:nvGrpSpPr>
        <p:grpSpPr>
          <a:xfrm>
            <a:off x="459562" y="524714"/>
            <a:ext cx="2472826" cy="398250"/>
            <a:chOff x="612743" y="1020818"/>
            <a:chExt cx="3679800" cy="531000"/>
          </a:xfrm>
        </p:grpSpPr>
        <p:sp>
          <p:nvSpPr>
            <p:cNvPr id="487" name="Google Shape;487;p54"/>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88" name="Google Shape;488;p54"/>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MESEJ UTAMA</a:t>
              </a:r>
              <a:endParaRPr b="1" i="0" sz="900" u="none" cap="none" strike="noStrike">
                <a:solidFill>
                  <a:srgbClr val="FFFFFF"/>
                </a:solidFill>
                <a:latin typeface="Montserrat"/>
                <a:ea typeface="Montserrat"/>
                <a:cs typeface="Montserrat"/>
                <a:sym typeface="Montserrat"/>
              </a:endParaRPr>
            </a:p>
          </p:txBody>
        </p:sp>
      </p:grpSp>
      <p:sp>
        <p:nvSpPr>
          <p:cNvPr id="489" name="Google Shape;489;p54"/>
          <p:cNvSpPr/>
          <p:nvPr/>
        </p:nvSpPr>
        <p:spPr>
          <a:xfrm>
            <a:off x="459556" y="1497725"/>
            <a:ext cx="4112700" cy="2736000"/>
          </a:xfrm>
          <a:prstGeom prst="rect">
            <a:avLst/>
          </a:prstGeom>
          <a:noFill/>
          <a:ln>
            <a:noFill/>
          </a:ln>
        </p:spPr>
        <p:txBody>
          <a:bodyPr anchorCtr="0" anchor="t" bIns="34275" lIns="68575" spcFirstLastPara="1" rIns="68575" wrap="square" tIns="34275">
            <a:noAutofit/>
          </a:bodyPr>
          <a:lstStyle/>
          <a:p>
            <a:pPr indent="-241300" lvl="0" marL="342900" rtl="0" algn="l">
              <a:lnSpc>
                <a:spcPct val="115000"/>
              </a:lnSpc>
              <a:spcBef>
                <a:spcPts val="0"/>
              </a:spcBef>
              <a:spcAft>
                <a:spcPts val="0"/>
              </a:spcAft>
              <a:buSzPts val="1200"/>
              <a:buFont typeface="Montserrat"/>
              <a:buChar char="•"/>
            </a:pPr>
            <a:r>
              <a:rPr b="1" lang="en" sz="1200">
                <a:solidFill>
                  <a:srgbClr val="374151"/>
                </a:solidFill>
                <a:latin typeface="Montserrat"/>
                <a:ea typeface="Montserrat"/>
                <a:cs typeface="Montserrat"/>
                <a:sym typeface="Montserrat"/>
              </a:rPr>
              <a:t>Menyimpan rekod yang tepat dan teratur </a:t>
            </a:r>
            <a:r>
              <a:rPr lang="en" sz="1200">
                <a:solidFill>
                  <a:srgbClr val="374151"/>
                </a:solidFill>
                <a:latin typeface="Montserrat"/>
                <a:ea typeface="Montserrat"/>
                <a:cs typeface="Montserrat"/>
                <a:sym typeface="Montserrat"/>
              </a:rPr>
              <a:t>adalah penting untuk kejayaan kewangan perniagaan anda.</a:t>
            </a:r>
            <a:endParaRPr sz="1200">
              <a:solidFill>
                <a:srgbClr val="374151"/>
              </a:solidFill>
              <a:latin typeface="Montserrat"/>
              <a:ea typeface="Montserrat"/>
              <a:cs typeface="Montserrat"/>
              <a:sym typeface="Montserrat"/>
            </a:endParaRPr>
          </a:p>
          <a:p>
            <a:pPr indent="-241300" lvl="0" marL="342900" rtl="0" algn="l">
              <a:lnSpc>
                <a:spcPct val="115000"/>
              </a:lnSpc>
              <a:spcBef>
                <a:spcPts val="0"/>
              </a:spcBef>
              <a:spcAft>
                <a:spcPts val="0"/>
              </a:spcAft>
              <a:buSzPts val="1200"/>
              <a:buFont typeface="Montserrat"/>
              <a:buChar char="•"/>
            </a:pPr>
            <a:r>
              <a:rPr lang="en" sz="1200">
                <a:solidFill>
                  <a:srgbClr val="374151"/>
                </a:solidFill>
                <a:latin typeface="Montserrat"/>
                <a:ea typeface="Montserrat"/>
                <a:cs typeface="Montserrat"/>
                <a:sym typeface="Montserrat"/>
              </a:rPr>
              <a:t>Pengukuran prestasi kewangan kunci membantu </a:t>
            </a:r>
            <a:r>
              <a:rPr b="1" lang="en" sz="1200">
                <a:solidFill>
                  <a:srgbClr val="374151"/>
                </a:solidFill>
                <a:latin typeface="Montserrat"/>
                <a:ea typeface="Montserrat"/>
                <a:cs typeface="Montserrat"/>
                <a:sym typeface="Montserrat"/>
              </a:rPr>
              <a:t>menilai keuntungan, kecekapan, kecairan, dan kebolehan syarikat</a:t>
            </a:r>
            <a:r>
              <a:rPr lang="en" sz="1200">
                <a:solidFill>
                  <a:srgbClr val="374151"/>
                </a:solidFill>
                <a:latin typeface="Montserrat"/>
                <a:ea typeface="Montserrat"/>
                <a:cs typeface="Montserrat"/>
                <a:sym typeface="Montserrat"/>
              </a:rPr>
              <a:t>, </a:t>
            </a:r>
            <a:r>
              <a:rPr b="1" lang="en" sz="1200">
                <a:solidFill>
                  <a:srgbClr val="374151"/>
                </a:solidFill>
                <a:latin typeface="Montserrat"/>
                <a:ea typeface="Montserrat"/>
                <a:cs typeface="Montserrat"/>
                <a:sym typeface="Montserrat"/>
              </a:rPr>
              <a:t>membantu dalam membuat keputusan dan memantau kesihatan kewangan.</a:t>
            </a:r>
            <a:endParaRPr b="1" sz="1200">
              <a:solidFill>
                <a:srgbClr val="374151"/>
              </a:solidFill>
              <a:latin typeface="Montserrat"/>
              <a:ea typeface="Montserrat"/>
              <a:cs typeface="Montserrat"/>
              <a:sym typeface="Montserrat"/>
            </a:endParaRPr>
          </a:p>
          <a:p>
            <a:pPr indent="-241300" lvl="0" marL="342900" rtl="0" algn="l">
              <a:lnSpc>
                <a:spcPct val="115000"/>
              </a:lnSpc>
              <a:spcBef>
                <a:spcPts val="0"/>
              </a:spcBef>
              <a:spcAft>
                <a:spcPts val="0"/>
              </a:spcAft>
              <a:buSzPts val="1200"/>
              <a:buFont typeface="Montserrat"/>
              <a:buChar char="•"/>
            </a:pPr>
            <a:r>
              <a:rPr lang="en" sz="1200">
                <a:solidFill>
                  <a:srgbClr val="374151"/>
                </a:solidFill>
                <a:latin typeface="Montserrat"/>
                <a:ea typeface="Montserrat"/>
                <a:cs typeface="Montserrat"/>
                <a:sym typeface="Montserrat"/>
              </a:rPr>
              <a:t>Menganalisis penyata kewangan memberikan maklumat untuk </a:t>
            </a:r>
            <a:r>
              <a:rPr b="1" lang="en" sz="1200">
                <a:solidFill>
                  <a:srgbClr val="374151"/>
                </a:solidFill>
                <a:latin typeface="Montserrat"/>
                <a:ea typeface="Montserrat"/>
                <a:cs typeface="Montserrat"/>
                <a:sym typeface="Montserrat"/>
              </a:rPr>
              <a:t>membuat keputusan dan merancang strategi untuk perniagaan</a:t>
            </a:r>
            <a:r>
              <a:rPr lang="en" sz="1200">
                <a:solidFill>
                  <a:srgbClr val="374151"/>
                </a:solidFill>
                <a:latin typeface="Montserrat"/>
                <a:ea typeface="Montserrat"/>
                <a:cs typeface="Montserrat"/>
                <a:sym typeface="Montserrat"/>
              </a:rPr>
              <a:t>.</a:t>
            </a:r>
            <a:endParaRPr sz="1200">
              <a:latin typeface="Montserrat"/>
              <a:ea typeface="Montserrat"/>
              <a:cs typeface="Montserrat"/>
              <a:sym typeface="Montserrat"/>
            </a:endParaRPr>
          </a:p>
        </p:txBody>
      </p:sp>
      <p:pic>
        <p:nvPicPr>
          <p:cNvPr id="490" name="Google Shape;490;p54"/>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3265">
            <a:alpha val="9800"/>
          </a:srgbClr>
        </a:solidFill>
      </p:bgPr>
    </p:bg>
    <p:spTree>
      <p:nvGrpSpPr>
        <p:cNvPr id="494" name="Shape 494"/>
        <p:cNvGrpSpPr/>
        <p:nvPr/>
      </p:nvGrpSpPr>
      <p:grpSpPr>
        <a:xfrm>
          <a:off x="0" y="0"/>
          <a:ext cx="0" cy="0"/>
          <a:chOff x="0" y="0"/>
          <a:chExt cx="0" cy="0"/>
        </a:xfrm>
      </p:grpSpPr>
      <p:pic>
        <p:nvPicPr>
          <p:cNvPr id="495" name="Google Shape;495;p55"/>
          <p:cNvPicPr preferRelativeResize="0"/>
          <p:nvPr/>
        </p:nvPicPr>
        <p:blipFill rotWithShape="1">
          <a:blip r:embed="rId3">
            <a:alphaModFix/>
          </a:blip>
          <a:srcRect b="0" l="0" r="0" t="0"/>
          <a:stretch/>
        </p:blipFill>
        <p:spPr>
          <a:xfrm>
            <a:off x="2877957" y="406573"/>
            <a:ext cx="3388095" cy="3176705"/>
          </a:xfrm>
          <a:prstGeom prst="rect">
            <a:avLst/>
          </a:prstGeom>
          <a:noFill/>
          <a:ln>
            <a:noFill/>
          </a:ln>
        </p:spPr>
      </p:pic>
      <p:sp>
        <p:nvSpPr>
          <p:cNvPr id="496" name="Google Shape;496;p55"/>
          <p:cNvSpPr/>
          <p:nvPr/>
        </p:nvSpPr>
        <p:spPr>
          <a:xfrm>
            <a:off x="0" y="4560600"/>
            <a:ext cx="9144000" cy="58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7" name="Google Shape;497;p55"/>
          <p:cNvPicPr preferRelativeResize="0"/>
          <p:nvPr/>
        </p:nvPicPr>
        <p:blipFill rotWithShape="1">
          <a:blip r:embed="rId4">
            <a:alphaModFix/>
          </a:blip>
          <a:srcRect b="0" l="0" r="0" t="0"/>
          <a:stretch/>
        </p:blipFill>
        <p:spPr>
          <a:xfrm>
            <a:off x="8570750" y="4803900"/>
            <a:ext cx="224726" cy="224704"/>
          </a:xfrm>
          <a:prstGeom prst="rect">
            <a:avLst/>
          </a:prstGeom>
          <a:noFill/>
          <a:ln>
            <a:noFill/>
          </a:ln>
        </p:spPr>
      </p:pic>
      <p:pic>
        <p:nvPicPr>
          <p:cNvPr id="498" name="Google Shape;498;p55"/>
          <p:cNvPicPr preferRelativeResize="0"/>
          <p:nvPr/>
        </p:nvPicPr>
        <p:blipFill rotWithShape="1">
          <a:blip r:embed="rId5">
            <a:alphaModFix/>
          </a:blip>
          <a:srcRect b="0" l="0" r="0" t="0"/>
          <a:stretch/>
        </p:blipFill>
        <p:spPr>
          <a:xfrm>
            <a:off x="7729051" y="4863963"/>
            <a:ext cx="644851" cy="134575"/>
          </a:xfrm>
          <a:prstGeom prst="rect">
            <a:avLst/>
          </a:prstGeom>
          <a:noFill/>
          <a:ln>
            <a:noFill/>
          </a:ln>
        </p:spPr>
      </p:pic>
      <p:sp>
        <p:nvSpPr>
          <p:cNvPr id="499" name="Google Shape;499;p55"/>
          <p:cNvSpPr txBox="1"/>
          <p:nvPr/>
        </p:nvSpPr>
        <p:spPr>
          <a:xfrm>
            <a:off x="6762850" y="4767950"/>
            <a:ext cx="1138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with support from</a:t>
            </a:r>
            <a:endParaRPr b="0" i="0" sz="800" u="none" cap="none" strike="noStrike">
              <a:solidFill>
                <a:srgbClr val="000000"/>
              </a:solidFill>
              <a:latin typeface="Roboto"/>
              <a:ea typeface="Roboto"/>
              <a:cs typeface="Roboto"/>
              <a:sym typeface="Roboto"/>
            </a:endParaRPr>
          </a:p>
        </p:txBody>
      </p:sp>
      <p:cxnSp>
        <p:nvCxnSpPr>
          <p:cNvPr id="500" name="Google Shape;500;p55"/>
          <p:cNvCxnSpPr/>
          <p:nvPr/>
        </p:nvCxnSpPr>
        <p:spPr>
          <a:xfrm flipH="1">
            <a:off x="8490125" y="4796825"/>
            <a:ext cx="6900" cy="276000"/>
          </a:xfrm>
          <a:prstGeom prst="straightConnector1">
            <a:avLst/>
          </a:prstGeom>
          <a:noFill/>
          <a:ln cap="flat" cmpd="sng" w="9525">
            <a:solidFill>
              <a:srgbClr val="BDC1C6"/>
            </a:solidFill>
            <a:prstDash val="solid"/>
            <a:round/>
            <a:headEnd len="sm" w="sm" type="none"/>
            <a:tailEnd len="sm" w="sm" type="none"/>
          </a:ln>
        </p:spPr>
      </p:cxnSp>
      <p:pic>
        <p:nvPicPr>
          <p:cNvPr id="501" name="Google Shape;501;p55"/>
          <p:cNvPicPr preferRelativeResize="0"/>
          <p:nvPr/>
        </p:nvPicPr>
        <p:blipFill>
          <a:blip r:embed="rId6">
            <a:alphaModFix/>
          </a:blip>
          <a:stretch>
            <a:fillRect/>
          </a:stretch>
        </p:blipFill>
        <p:spPr>
          <a:xfrm>
            <a:off x="3378725" y="3846900"/>
            <a:ext cx="600124" cy="450081"/>
          </a:xfrm>
          <a:prstGeom prst="rect">
            <a:avLst/>
          </a:prstGeom>
          <a:noFill/>
          <a:ln>
            <a:noFill/>
          </a:ln>
        </p:spPr>
      </p:pic>
      <p:pic>
        <p:nvPicPr>
          <p:cNvPr id="502" name="Google Shape;502;p55"/>
          <p:cNvPicPr preferRelativeResize="0"/>
          <p:nvPr/>
        </p:nvPicPr>
        <p:blipFill>
          <a:blip r:embed="rId7">
            <a:alphaModFix/>
          </a:blip>
          <a:stretch>
            <a:fillRect/>
          </a:stretch>
        </p:blipFill>
        <p:spPr>
          <a:xfrm>
            <a:off x="6046075" y="3780518"/>
            <a:ext cx="582880" cy="582880"/>
          </a:xfrm>
          <a:prstGeom prst="rect">
            <a:avLst/>
          </a:prstGeom>
          <a:noFill/>
          <a:ln>
            <a:noFill/>
          </a:ln>
        </p:spPr>
      </p:pic>
      <p:sp>
        <p:nvSpPr>
          <p:cNvPr id="503" name="Google Shape;503;p55"/>
          <p:cNvSpPr txBox="1"/>
          <p:nvPr/>
        </p:nvSpPr>
        <p:spPr>
          <a:xfrm>
            <a:off x="3853300" y="3846900"/>
            <a:ext cx="15831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@brlifeagency</a:t>
            </a:r>
            <a:endParaRPr b="1">
              <a:solidFill>
                <a:schemeClr val="dk2"/>
              </a:solidFill>
              <a:latin typeface="Montserrat"/>
              <a:ea typeface="Montserrat"/>
              <a:cs typeface="Montserrat"/>
              <a:sym typeface="Montserrat"/>
            </a:endParaRPr>
          </a:p>
        </p:txBody>
      </p:sp>
      <p:sp>
        <p:nvSpPr>
          <p:cNvPr id="504" name="Google Shape;504;p55"/>
          <p:cNvSpPr txBox="1"/>
          <p:nvPr/>
        </p:nvSpPr>
        <p:spPr>
          <a:xfrm>
            <a:off x="6485800" y="3846900"/>
            <a:ext cx="24150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www.brlifeagency.com</a:t>
            </a:r>
            <a:endParaRPr b="1">
              <a:solidFill>
                <a:schemeClr val="dk2"/>
              </a:solidFill>
              <a:latin typeface="Montserrat"/>
              <a:ea typeface="Montserrat"/>
              <a:cs typeface="Montserrat"/>
              <a:sym typeface="Montserrat"/>
            </a:endParaRPr>
          </a:p>
        </p:txBody>
      </p:sp>
      <p:sp>
        <p:nvSpPr>
          <p:cNvPr id="505" name="Google Shape;505;p55"/>
          <p:cNvSpPr txBox="1"/>
          <p:nvPr/>
        </p:nvSpPr>
        <p:spPr>
          <a:xfrm>
            <a:off x="663300" y="3846900"/>
            <a:ext cx="17145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+673 818 5796</a:t>
            </a:r>
            <a:endParaRPr b="1">
              <a:solidFill>
                <a:schemeClr val="dk2"/>
              </a:solidFill>
              <a:latin typeface="Montserrat"/>
              <a:ea typeface="Montserrat"/>
              <a:cs typeface="Montserrat"/>
              <a:sym typeface="Montserrat"/>
            </a:endParaRPr>
          </a:p>
        </p:txBody>
      </p:sp>
      <p:pic>
        <p:nvPicPr>
          <p:cNvPr id="506" name="Google Shape;506;p55"/>
          <p:cNvPicPr preferRelativeResize="0"/>
          <p:nvPr/>
        </p:nvPicPr>
        <p:blipFill>
          <a:blip r:embed="rId8">
            <a:alphaModFix/>
          </a:blip>
          <a:stretch>
            <a:fillRect/>
          </a:stretch>
        </p:blipFill>
        <p:spPr>
          <a:xfrm>
            <a:off x="280198" y="3846901"/>
            <a:ext cx="450075" cy="45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7" name="Shape 167"/>
        <p:cNvGrpSpPr/>
        <p:nvPr/>
      </p:nvGrpSpPr>
      <p:grpSpPr>
        <a:xfrm>
          <a:off x="0" y="0"/>
          <a:ext cx="0" cy="0"/>
          <a:chOff x="0" y="0"/>
          <a:chExt cx="0" cy="0"/>
        </a:xfrm>
      </p:grpSpPr>
      <p:grpSp>
        <p:nvGrpSpPr>
          <p:cNvPr id="168" name="Google Shape;168;p30"/>
          <p:cNvGrpSpPr/>
          <p:nvPr/>
        </p:nvGrpSpPr>
        <p:grpSpPr>
          <a:xfrm>
            <a:off x="459556" y="525557"/>
            <a:ext cx="2475675" cy="398250"/>
            <a:chOff x="612742" y="879413"/>
            <a:chExt cx="3300900" cy="531000"/>
          </a:xfrm>
        </p:grpSpPr>
        <p:sp>
          <p:nvSpPr>
            <p:cNvPr id="169" name="Google Shape;169;p30"/>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70" name="Google Shape;170;p30"/>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KANDUNGAN KURSUS</a:t>
              </a:r>
              <a:endParaRPr b="1" i="0" sz="900" u="none" cap="none" strike="noStrike">
                <a:solidFill>
                  <a:schemeClr val="lt1"/>
                </a:solidFill>
                <a:latin typeface="Montserrat"/>
                <a:ea typeface="Montserrat"/>
                <a:cs typeface="Montserrat"/>
                <a:sym typeface="Montserrat"/>
              </a:endParaRPr>
            </a:p>
          </p:txBody>
        </p:sp>
      </p:grpSp>
      <p:grpSp>
        <p:nvGrpSpPr>
          <p:cNvPr id="171" name="Google Shape;171;p30"/>
          <p:cNvGrpSpPr/>
          <p:nvPr/>
        </p:nvGrpSpPr>
        <p:grpSpPr>
          <a:xfrm>
            <a:off x="4675280" y="2030831"/>
            <a:ext cx="2756528" cy="1279782"/>
            <a:chOff x="2203179" y="1665038"/>
            <a:chExt cx="3717001" cy="1764000"/>
          </a:xfrm>
        </p:grpSpPr>
        <p:sp>
          <p:nvSpPr>
            <p:cNvPr id="172" name="Google Shape;172;p30">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73" name="Google Shape;173;p30">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74" name="Google Shape;174;p30">
              <a:hlinkClick/>
            </p:cNvPr>
            <p:cNvSpPr txBox="1"/>
            <p:nvPr/>
          </p:nvSpPr>
          <p:spPr>
            <a:xfrm>
              <a:off x="2203180" y="2025031"/>
              <a:ext cx="3717000" cy="1050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BAHAGIAN 2:</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Memulakan Perniagaan Anda</a:t>
              </a:r>
              <a:endParaRPr b="1" sz="1500">
                <a:solidFill>
                  <a:schemeClr val="lt1"/>
                </a:solidFill>
                <a:latin typeface="Montserrat"/>
                <a:ea typeface="Montserrat"/>
                <a:cs typeface="Montserrat"/>
                <a:sym typeface="Montserrat"/>
              </a:endParaRPr>
            </a:p>
          </p:txBody>
        </p:sp>
      </p:grpSp>
      <p:grpSp>
        <p:nvGrpSpPr>
          <p:cNvPr id="175" name="Google Shape;175;p30"/>
          <p:cNvGrpSpPr/>
          <p:nvPr/>
        </p:nvGrpSpPr>
        <p:grpSpPr>
          <a:xfrm>
            <a:off x="1575150" y="2030820"/>
            <a:ext cx="2996850" cy="1279782"/>
            <a:chOff x="1924379" y="3103705"/>
            <a:chExt cx="3995800" cy="1764000"/>
          </a:xfrm>
        </p:grpSpPr>
        <p:sp>
          <p:nvSpPr>
            <p:cNvPr id="176" name="Google Shape;176;p30">
              <a:hlinkClick/>
            </p:cNvPr>
            <p:cNvSpPr/>
            <p:nvPr/>
          </p:nvSpPr>
          <p:spPr>
            <a:xfrm>
              <a:off x="2203179" y="3103705"/>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77" name="Google Shape;177;p30"/>
            <p:cNvSpPr txBox="1"/>
            <p:nvPr/>
          </p:nvSpPr>
          <p:spPr>
            <a:xfrm>
              <a:off x="1924379" y="3460546"/>
              <a:ext cx="3717000" cy="1050300"/>
            </a:xfrm>
            <a:prstGeom prst="rect">
              <a:avLst/>
            </a:prstGeom>
            <a:noFill/>
            <a:ln>
              <a:noFill/>
            </a:ln>
          </p:spPr>
          <p:txBody>
            <a:bodyPr anchorCtr="0" anchor="t" bIns="34275" lIns="68575" spcFirstLastPara="1" rIns="68575" wrap="square" tIns="34275">
              <a:spAutoFit/>
            </a:bodyPr>
            <a:lstStyle/>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BAHAGIAN 1:</a:t>
              </a:r>
              <a:endParaRPr b="1" sz="1500">
                <a:solidFill>
                  <a:schemeClr val="lt1"/>
                </a:solidFill>
                <a:latin typeface="Montserrat"/>
                <a:ea typeface="Montserrat"/>
                <a:cs typeface="Montserrat"/>
                <a:sym typeface="Montserrat"/>
              </a:endParaRPr>
            </a:p>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Memahami Kesihatan Kewangan Anda</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181" name="Shape 181"/>
        <p:cNvGrpSpPr/>
        <p:nvPr/>
      </p:nvGrpSpPr>
      <p:grpSpPr>
        <a:xfrm>
          <a:off x="0" y="0"/>
          <a:ext cx="0" cy="0"/>
          <a:chOff x="0" y="0"/>
          <a:chExt cx="0" cy="0"/>
        </a:xfrm>
      </p:grpSpPr>
      <p:grpSp>
        <p:nvGrpSpPr>
          <p:cNvPr id="182" name="Google Shape;182;p31"/>
          <p:cNvGrpSpPr/>
          <p:nvPr/>
        </p:nvGrpSpPr>
        <p:grpSpPr>
          <a:xfrm>
            <a:off x="2678364" y="4081285"/>
            <a:ext cx="3787250" cy="711127"/>
            <a:chOff x="231403" y="1034455"/>
            <a:chExt cx="3679800" cy="544800"/>
          </a:xfrm>
        </p:grpSpPr>
        <p:sp>
          <p:nvSpPr>
            <p:cNvPr id="183" name="Google Shape;183;p31"/>
            <p:cNvSpPr/>
            <p:nvPr/>
          </p:nvSpPr>
          <p:spPr>
            <a:xfrm>
              <a:off x="231403" y="1034455"/>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184" name="Google Shape;184;p31"/>
            <p:cNvSpPr txBox="1"/>
            <p:nvPr/>
          </p:nvSpPr>
          <p:spPr>
            <a:xfrm>
              <a:off x="650522"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MEMAHAMI KESIHATAN KEWANGAN ANDA</a:t>
              </a:r>
              <a:endParaRPr b="1" i="0" sz="1500" u="none" cap="none" strike="noStrike">
                <a:solidFill>
                  <a:schemeClr val="lt1"/>
                </a:solidFill>
                <a:latin typeface="Montserrat"/>
                <a:ea typeface="Montserrat"/>
                <a:cs typeface="Montserrat"/>
                <a:sym typeface="Montserrat"/>
              </a:endParaRPr>
            </a:p>
          </p:txBody>
        </p:sp>
      </p:grpSp>
      <p:pic>
        <p:nvPicPr>
          <p:cNvPr id="185" name="Google Shape;185;p31"/>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186" name="Google Shape;186;p31"/>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187" name="Google Shape;187;p31"/>
          <p:cNvGrpSpPr/>
          <p:nvPr/>
        </p:nvGrpSpPr>
        <p:grpSpPr>
          <a:xfrm>
            <a:off x="459562" y="508949"/>
            <a:ext cx="2472826" cy="398250"/>
            <a:chOff x="612743" y="1020818"/>
            <a:chExt cx="3679800" cy="531000"/>
          </a:xfrm>
        </p:grpSpPr>
        <p:sp>
          <p:nvSpPr>
            <p:cNvPr id="188" name="Google Shape;188;p31"/>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89" name="Google Shape;189;p31"/>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BAHAGIAN 1</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grpSp>
        <p:nvGrpSpPr>
          <p:cNvPr id="195" name="Google Shape;195;p32"/>
          <p:cNvGrpSpPr/>
          <p:nvPr/>
        </p:nvGrpSpPr>
        <p:grpSpPr>
          <a:xfrm>
            <a:off x="1695234" y="2733479"/>
            <a:ext cx="2787750" cy="1323000"/>
            <a:chOff x="2203179" y="1665038"/>
            <a:chExt cx="3717000" cy="1764000"/>
          </a:xfrm>
        </p:grpSpPr>
        <p:sp>
          <p:nvSpPr>
            <p:cNvPr id="196" name="Google Shape;196;p32">
              <a:hlinkClick/>
            </p:cNvPr>
            <p:cNvSpPr/>
            <p:nvPr/>
          </p:nvSpPr>
          <p:spPr>
            <a:xfrm>
              <a:off x="2203179" y="1665038"/>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97" name="Google Shape;197;p32">
              <a:hlinkClick/>
            </p:cNvPr>
            <p:cNvSpPr/>
            <p:nvPr/>
          </p:nvSpPr>
          <p:spPr>
            <a:xfrm>
              <a:off x="2271793" y="1732973"/>
              <a:ext cx="3579600" cy="1634400"/>
            </a:xfrm>
            <a:prstGeom prst="roundRect">
              <a:avLst>
                <a:gd fmla="val 166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98" name="Google Shape;198;p32"/>
            <p:cNvSpPr txBox="1"/>
            <p:nvPr/>
          </p:nvSpPr>
          <p:spPr>
            <a:xfrm>
              <a:off x="2203179" y="2346984"/>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2</a:t>
              </a:r>
              <a:r>
                <a:rPr b="1" i="0" lang="en" sz="1500" u="none" cap="none" strike="noStrike">
                  <a:solidFill>
                    <a:srgbClr val="FFFFFF"/>
                  </a:solidFill>
                  <a:latin typeface="Montserrat"/>
                  <a:ea typeface="Montserrat"/>
                  <a:cs typeface="Montserrat"/>
                  <a:sym typeface="Montserrat"/>
                </a:rPr>
                <a:t>. </a:t>
              </a:r>
              <a:r>
                <a:rPr b="1" lang="en" sz="1500">
                  <a:solidFill>
                    <a:srgbClr val="FFFFFF"/>
                  </a:solidFill>
                  <a:latin typeface="Montserrat"/>
                  <a:ea typeface="Montserrat"/>
                  <a:cs typeface="Montserrat"/>
                  <a:sym typeface="Montserrat"/>
                </a:rPr>
                <a:t>BAJET</a:t>
              </a:r>
              <a:endParaRPr sz="1100"/>
            </a:p>
          </p:txBody>
        </p:sp>
      </p:grpSp>
      <p:grpSp>
        <p:nvGrpSpPr>
          <p:cNvPr id="199" name="Google Shape;199;p32"/>
          <p:cNvGrpSpPr/>
          <p:nvPr/>
        </p:nvGrpSpPr>
        <p:grpSpPr>
          <a:xfrm>
            <a:off x="3178084" y="1248741"/>
            <a:ext cx="2787825" cy="1323000"/>
            <a:chOff x="2203079" y="1665038"/>
            <a:chExt cx="3717100" cy="1764000"/>
          </a:xfrm>
        </p:grpSpPr>
        <p:sp>
          <p:nvSpPr>
            <p:cNvPr id="200" name="Google Shape;200;p32">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01" name="Google Shape;201;p32">
              <a:hlinkClick/>
            </p:cNvPr>
            <p:cNvSpPr/>
            <p:nvPr/>
          </p:nvSpPr>
          <p:spPr>
            <a:xfrm>
              <a:off x="2271793" y="1732973"/>
              <a:ext cx="3579600" cy="1634400"/>
            </a:xfrm>
            <a:prstGeom prst="roundRect">
              <a:avLst>
                <a:gd fmla="val 166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02" name="Google Shape;202;p32"/>
            <p:cNvSpPr txBox="1"/>
            <p:nvPr/>
          </p:nvSpPr>
          <p:spPr>
            <a:xfrm>
              <a:off x="2203079" y="2193051"/>
              <a:ext cx="3717000" cy="7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1</a:t>
              </a:r>
              <a:r>
                <a:rPr b="1" lang="en" sz="1500">
                  <a:solidFill>
                    <a:srgbClr val="FFFFFF"/>
                  </a:solidFill>
                  <a:latin typeface="Montserrat"/>
                  <a:ea typeface="Montserrat"/>
                  <a:cs typeface="Montserrat"/>
                  <a:sym typeface="Montserrat"/>
                </a:rPr>
                <a:t>. KESIHATAN</a:t>
              </a:r>
              <a:endParaRPr b="1" sz="15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KEWANGAN (FHC)</a:t>
              </a:r>
              <a:endParaRPr b="1" sz="1500">
                <a:solidFill>
                  <a:srgbClr val="FFFFFF"/>
                </a:solidFill>
                <a:latin typeface="Montserrat"/>
                <a:ea typeface="Montserrat"/>
                <a:cs typeface="Montserrat"/>
                <a:sym typeface="Montserrat"/>
              </a:endParaRPr>
            </a:p>
          </p:txBody>
        </p:sp>
      </p:grpSp>
      <p:grpSp>
        <p:nvGrpSpPr>
          <p:cNvPr id="203" name="Google Shape;203;p32"/>
          <p:cNvGrpSpPr/>
          <p:nvPr/>
        </p:nvGrpSpPr>
        <p:grpSpPr>
          <a:xfrm>
            <a:off x="4660971" y="2733478"/>
            <a:ext cx="2787800" cy="1323000"/>
            <a:chOff x="2203112" y="1665038"/>
            <a:chExt cx="3717067" cy="1764000"/>
          </a:xfrm>
        </p:grpSpPr>
        <p:sp>
          <p:nvSpPr>
            <p:cNvPr id="204" name="Google Shape;204;p32">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05" name="Google Shape;205;p32">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06" name="Google Shape;206;p32">
              <a:hlinkClick/>
            </p:cNvPr>
            <p:cNvSpPr txBox="1"/>
            <p:nvPr/>
          </p:nvSpPr>
          <p:spPr>
            <a:xfrm>
              <a:off x="2203112" y="2346941"/>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3</a:t>
              </a:r>
              <a:r>
                <a:rPr b="1" lang="en" sz="1500">
                  <a:solidFill>
                    <a:srgbClr val="FFFFFF"/>
                  </a:solidFill>
                  <a:latin typeface="Montserrat"/>
                  <a:ea typeface="Montserrat"/>
                  <a:cs typeface="Montserrat"/>
                  <a:sym typeface="Montserrat"/>
                </a:rPr>
                <a:t>. SIMPANAN</a:t>
              </a:r>
              <a:endParaRPr sz="1100"/>
            </a:p>
          </p:txBody>
        </p:sp>
      </p:grpSp>
      <p:grpSp>
        <p:nvGrpSpPr>
          <p:cNvPr id="207" name="Google Shape;207;p32"/>
          <p:cNvGrpSpPr/>
          <p:nvPr/>
        </p:nvGrpSpPr>
        <p:grpSpPr>
          <a:xfrm>
            <a:off x="459556" y="525557"/>
            <a:ext cx="2475675" cy="398250"/>
            <a:chOff x="612742" y="879413"/>
            <a:chExt cx="3300900" cy="531000"/>
          </a:xfrm>
        </p:grpSpPr>
        <p:sp>
          <p:nvSpPr>
            <p:cNvPr id="208" name="Google Shape;208;p32"/>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09" name="Google Shape;209;p32"/>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RANGKA MODUL</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3" name="Shape 213"/>
        <p:cNvGrpSpPr/>
        <p:nvPr/>
      </p:nvGrpSpPr>
      <p:grpSpPr>
        <a:xfrm>
          <a:off x="0" y="0"/>
          <a:ext cx="0" cy="0"/>
          <a:chOff x="0" y="0"/>
          <a:chExt cx="0" cy="0"/>
        </a:xfrm>
      </p:grpSpPr>
      <p:sp>
        <p:nvSpPr>
          <p:cNvPr id="214" name="Google Shape;214;p33"/>
          <p:cNvSpPr txBox="1"/>
          <p:nvPr/>
        </p:nvSpPr>
        <p:spPr>
          <a:xfrm>
            <a:off x="376050" y="982075"/>
            <a:ext cx="6033000" cy="2332800"/>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lang="en" sz="1800">
                <a:solidFill>
                  <a:schemeClr val="dk1"/>
                </a:solidFill>
                <a:latin typeface="Montserrat"/>
                <a:ea typeface="Montserrat"/>
                <a:cs typeface="Montserrat"/>
                <a:sym typeface="Montserrat"/>
              </a:rPr>
              <a:t>Definasi</a:t>
            </a:r>
            <a:endParaRPr b="1" sz="18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Pemeriksaan kesihatan kewangan adalah cara untuk menilai sejauh mana individu atau organisasi berada dalam keadaan kewangan. Ia melibatkan pemerhatian pengurusan wang, pendapatan, perbelanjaan, simpanan, pelaburan, hutang, dan tabiat kewangan keseluruhan untuk memahami keadaan kewangan keseluruhan mereka.</a:t>
            </a:r>
            <a:endParaRPr sz="12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b="1" lang="en" sz="1800">
                <a:solidFill>
                  <a:schemeClr val="dk1"/>
                </a:solidFill>
                <a:latin typeface="Montserrat"/>
                <a:ea typeface="Montserrat"/>
                <a:cs typeface="Montserrat"/>
                <a:sym typeface="Montserrat"/>
              </a:rPr>
              <a:t>Kelebihan</a:t>
            </a:r>
            <a:endParaRPr sz="1500">
              <a:solidFill>
                <a:schemeClr val="dk1"/>
              </a:solidFill>
              <a:latin typeface="Montserrat"/>
              <a:ea typeface="Montserrat"/>
              <a:cs typeface="Montserrat"/>
              <a:sym typeface="Montserrat"/>
            </a:endParaRPr>
          </a:p>
        </p:txBody>
      </p:sp>
      <p:sp>
        <p:nvSpPr>
          <p:cNvPr id="215" name="Google Shape;215;p33"/>
          <p:cNvSpPr txBox="1"/>
          <p:nvPr/>
        </p:nvSpPr>
        <p:spPr>
          <a:xfrm>
            <a:off x="365300" y="233800"/>
            <a:ext cx="57000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Calibri"/>
                <a:ea typeface="Calibri"/>
                <a:cs typeface="Calibri"/>
                <a:sym typeface="Calibri"/>
              </a:rPr>
              <a:t>Pemeriksaan Kesihatan Kewangan (FHC)</a:t>
            </a:r>
            <a:endParaRPr b="1" sz="2500">
              <a:solidFill>
                <a:schemeClr val="lt1"/>
              </a:solidFill>
              <a:latin typeface="Calibri"/>
              <a:ea typeface="Calibri"/>
              <a:cs typeface="Calibri"/>
              <a:sym typeface="Calibri"/>
            </a:endParaRPr>
          </a:p>
        </p:txBody>
      </p:sp>
      <p:grpSp>
        <p:nvGrpSpPr>
          <p:cNvPr id="216" name="Google Shape;216;p33"/>
          <p:cNvGrpSpPr/>
          <p:nvPr/>
        </p:nvGrpSpPr>
        <p:grpSpPr>
          <a:xfrm>
            <a:off x="6258407" y="341234"/>
            <a:ext cx="2985923" cy="2660230"/>
            <a:chOff x="5941250" y="233800"/>
            <a:chExt cx="3202749" cy="2870649"/>
          </a:xfrm>
        </p:grpSpPr>
        <p:pic>
          <p:nvPicPr>
            <p:cNvPr id="217" name="Google Shape;217;p33"/>
            <p:cNvPicPr preferRelativeResize="0"/>
            <p:nvPr/>
          </p:nvPicPr>
          <p:blipFill>
            <a:blip r:embed="rId3">
              <a:alphaModFix/>
            </a:blip>
            <a:stretch>
              <a:fillRect/>
            </a:stretch>
          </p:blipFill>
          <p:spPr>
            <a:xfrm>
              <a:off x="6339970" y="1422635"/>
              <a:ext cx="1629778" cy="1518587"/>
            </a:xfrm>
            <a:prstGeom prst="rect">
              <a:avLst/>
            </a:prstGeom>
            <a:noFill/>
            <a:ln>
              <a:noFill/>
            </a:ln>
          </p:spPr>
        </p:pic>
        <p:pic>
          <p:nvPicPr>
            <p:cNvPr id="218" name="Google Shape;218;p33"/>
            <p:cNvPicPr preferRelativeResize="0"/>
            <p:nvPr/>
          </p:nvPicPr>
          <p:blipFill>
            <a:blip r:embed="rId4">
              <a:alphaModFix/>
            </a:blip>
            <a:stretch>
              <a:fillRect/>
            </a:stretch>
          </p:blipFill>
          <p:spPr>
            <a:xfrm>
              <a:off x="5941250" y="233800"/>
              <a:ext cx="3202749" cy="2870649"/>
            </a:xfrm>
            <a:prstGeom prst="rect">
              <a:avLst/>
            </a:prstGeom>
            <a:noFill/>
            <a:ln>
              <a:noFill/>
            </a:ln>
          </p:spPr>
        </p:pic>
      </p:grpSp>
      <p:sp>
        <p:nvSpPr>
          <p:cNvPr id="219" name="Google Shape;219;p33"/>
          <p:cNvSpPr txBox="1"/>
          <p:nvPr/>
        </p:nvSpPr>
        <p:spPr>
          <a:xfrm>
            <a:off x="284500" y="3384825"/>
            <a:ext cx="8157900" cy="1435200"/>
          </a:xfrm>
          <a:prstGeom prst="rect">
            <a:avLst/>
          </a:prstGeom>
          <a:noFill/>
          <a:ln>
            <a:noFill/>
          </a:ln>
        </p:spPr>
        <p:txBody>
          <a:bodyPr anchorCtr="0" anchor="t" bIns="91425" lIns="91425" spcFirstLastPara="1" rIns="91425" wrap="square" tIns="91425">
            <a:spAutoFit/>
          </a:bodyPr>
          <a:lstStyle/>
          <a:p>
            <a:pPr indent="0" lvl="0" marL="0" rtl="0" algn="l">
              <a:lnSpc>
                <a:spcPct val="175000"/>
              </a:lnSpc>
              <a:spcBef>
                <a:spcPts val="0"/>
              </a:spcBef>
              <a:spcAft>
                <a:spcPts val="0"/>
              </a:spcAft>
              <a:buNone/>
            </a:pPr>
            <a:r>
              <a:rPr lang="en" sz="1300">
                <a:solidFill>
                  <a:schemeClr val="dk1"/>
                </a:solidFill>
                <a:latin typeface="Montserrat"/>
                <a:ea typeface="Montserrat"/>
                <a:cs typeface="Montserrat"/>
                <a:sym typeface="Montserrat"/>
              </a:rPr>
              <a:t>Pemeriksaan kesihatan kewangan secara berkala adalah penting untuk individu dan perniagaan. Ia membantu mengenal pasti bidang yang memerlukan perhatian, mencegah krisis kewangan, dan membolehkan penyesuaian kepada rancangan kewangan mengikut perubahan keadaan.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4"/>
          <p:cNvPicPr preferRelativeResize="0"/>
          <p:nvPr/>
        </p:nvPicPr>
        <p:blipFill rotWithShape="1">
          <a:blip r:embed="rId3">
            <a:alphaModFix/>
          </a:blip>
          <a:srcRect b="10" l="0" r="0" t="-10"/>
          <a:stretch/>
        </p:blipFill>
        <p:spPr>
          <a:xfrm>
            <a:off x="0" y="0"/>
            <a:ext cx="9144000" cy="5143500"/>
          </a:xfrm>
          <a:prstGeom prst="rect">
            <a:avLst/>
          </a:prstGeom>
          <a:noFill/>
          <a:ln>
            <a:noFill/>
          </a:ln>
        </p:spPr>
      </p:pic>
      <p:pic>
        <p:nvPicPr>
          <p:cNvPr descr="A picture containing clipart, graphics, cartoon&#10;&#10;Description automatically generated" id="226" name="Google Shape;226;p34"/>
          <p:cNvPicPr preferRelativeResize="0"/>
          <p:nvPr/>
        </p:nvPicPr>
        <p:blipFill rotWithShape="1">
          <a:blip r:embed="rId4">
            <a:alphaModFix/>
          </a:blip>
          <a:srcRect b="0" l="0" r="0" t="0"/>
          <a:stretch/>
        </p:blipFill>
        <p:spPr>
          <a:xfrm>
            <a:off x="2031630" y="166388"/>
            <a:ext cx="1025100" cy="102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5"/>
          <p:cNvPicPr preferRelativeResize="0"/>
          <p:nvPr/>
        </p:nvPicPr>
        <p:blipFill>
          <a:blip r:embed="rId3">
            <a:alphaModFix/>
          </a:blip>
          <a:stretch>
            <a:fillRect/>
          </a:stretch>
        </p:blipFill>
        <p:spPr>
          <a:xfrm>
            <a:off x="0" y="-71220"/>
            <a:ext cx="9144000" cy="5143500"/>
          </a:xfrm>
          <a:prstGeom prst="rect">
            <a:avLst/>
          </a:prstGeom>
          <a:noFill/>
          <a:ln>
            <a:noFill/>
          </a:ln>
        </p:spPr>
      </p:pic>
      <p:pic>
        <p:nvPicPr>
          <p:cNvPr descr="A picture containing clipart, graphics, cartoon&#10;&#10;Description automatically generated" id="233" name="Google Shape;233;p35"/>
          <p:cNvPicPr preferRelativeResize="0"/>
          <p:nvPr/>
        </p:nvPicPr>
        <p:blipFill rotWithShape="1">
          <a:blip r:embed="rId4">
            <a:alphaModFix/>
          </a:blip>
          <a:srcRect b="0" l="0" r="0" t="0"/>
          <a:stretch/>
        </p:blipFill>
        <p:spPr>
          <a:xfrm>
            <a:off x="2308858" y="193657"/>
            <a:ext cx="1025100" cy="102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