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Roboto"/>
      <p:regular r:id="rId38"/>
      <p:bold r:id="rId39"/>
      <p:italic r:id="rId40"/>
      <p:boldItalic r:id="rId41"/>
    </p:embeddedFont>
    <p:embeddedFont>
      <p:font typeface="Montserrat Black"/>
      <p:bold r:id="rId42"/>
      <p:boldItalic r:id="rId43"/>
    </p:embeddedFont>
    <p:embeddedFont>
      <p:font typeface="Montserrat"/>
      <p:regular r:id="rId44"/>
      <p:bold r:id="rId45"/>
      <p:italic r:id="rId46"/>
      <p:boldItalic r:id="rId47"/>
    </p:embeddedFont>
    <p:embeddedFont>
      <p:font typeface="Saira Black"/>
      <p:bold r:id="rId48"/>
      <p:boldItalic r:id="rId49"/>
    </p:embeddedFont>
    <p:embeddedFont>
      <p:font typeface="Saira"/>
      <p:regular r:id="rId50"/>
      <p:bold r:id="rId51"/>
      <p:italic r:id="rId52"/>
      <p:boldItalic r:id="rId53"/>
    </p:embeddedFont>
    <p:embeddedFont>
      <p:font typeface="Montserrat Light"/>
      <p:regular r:id="rId54"/>
      <p:bold r:id="rId55"/>
      <p:italic r:id="rId56"/>
      <p:boldItalic r:id="rId57"/>
    </p:embeddedFont>
    <p:embeddedFont>
      <p:font typeface="League Gothic"/>
      <p:regular r:id="rId58"/>
    </p:embeddedFont>
    <p:embeddedFont>
      <p:font typeface="Open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MontserratBlack-bold.fntdata"/><Relationship Id="rId41" Type="http://schemas.openxmlformats.org/officeDocument/2006/relationships/font" Target="fonts/Roboto-boldItalic.fntdata"/><Relationship Id="rId44" Type="http://schemas.openxmlformats.org/officeDocument/2006/relationships/font" Target="fonts/Montserrat-regular.fntdata"/><Relationship Id="rId43" Type="http://schemas.openxmlformats.org/officeDocument/2006/relationships/font" Target="fonts/MontserratBlack-boldItalic.fntdata"/><Relationship Id="rId46" Type="http://schemas.openxmlformats.org/officeDocument/2006/relationships/font" Target="fonts/Montserrat-italic.fntdata"/><Relationship Id="rId45"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SairaBlack-bold.fntdata"/><Relationship Id="rId47" Type="http://schemas.openxmlformats.org/officeDocument/2006/relationships/font" Target="fonts/Montserrat-boldItalic.fntdata"/><Relationship Id="rId49" Type="http://schemas.openxmlformats.org/officeDocument/2006/relationships/font" Target="fonts/SairaBlack-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Roboto-bold.fntdata"/><Relationship Id="rId38" Type="http://schemas.openxmlformats.org/officeDocument/2006/relationships/font" Target="fonts/Roboto-regular.fntdata"/><Relationship Id="rId62" Type="http://schemas.openxmlformats.org/officeDocument/2006/relationships/font" Target="fonts/OpenSans-boldItalic.fntdata"/><Relationship Id="rId61" Type="http://schemas.openxmlformats.org/officeDocument/2006/relationships/font" Target="fonts/OpenSans-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Saira-bold.fntdata"/><Relationship Id="rId50" Type="http://schemas.openxmlformats.org/officeDocument/2006/relationships/font" Target="fonts/Saira-regular.fntdata"/><Relationship Id="rId53" Type="http://schemas.openxmlformats.org/officeDocument/2006/relationships/font" Target="fonts/Saira-boldItalic.fntdata"/><Relationship Id="rId52" Type="http://schemas.openxmlformats.org/officeDocument/2006/relationships/font" Target="fonts/Saira-italic.fntdata"/><Relationship Id="rId11" Type="http://schemas.openxmlformats.org/officeDocument/2006/relationships/slide" Target="slides/slide5.xml"/><Relationship Id="rId55" Type="http://schemas.openxmlformats.org/officeDocument/2006/relationships/font" Target="fonts/MontserratLight-bold.fntdata"/><Relationship Id="rId10" Type="http://schemas.openxmlformats.org/officeDocument/2006/relationships/slide" Target="slides/slide4.xml"/><Relationship Id="rId54" Type="http://schemas.openxmlformats.org/officeDocument/2006/relationships/font" Target="fonts/MontserratLight-regular.fntdata"/><Relationship Id="rId13" Type="http://schemas.openxmlformats.org/officeDocument/2006/relationships/slide" Target="slides/slide7.xml"/><Relationship Id="rId57" Type="http://schemas.openxmlformats.org/officeDocument/2006/relationships/font" Target="fonts/MontserratLight-boldItalic.fntdata"/><Relationship Id="rId12" Type="http://schemas.openxmlformats.org/officeDocument/2006/relationships/slide" Target="slides/slide6.xml"/><Relationship Id="rId56" Type="http://schemas.openxmlformats.org/officeDocument/2006/relationships/font" Target="fonts/MontserratLight-italic.fntdata"/><Relationship Id="rId15" Type="http://schemas.openxmlformats.org/officeDocument/2006/relationships/slide" Target="slides/slide9.xml"/><Relationship Id="rId59" Type="http://schemas.openxmlformats.org/officeDocument/2006/relationships/font" Target="fonts/OpenSans-regular.fntdata"/><Relationship Id="rId14" Type="http://schemas.openxmlformats.org/officeDocument/2006/relationships/slide" Target="slides/slide8.xml"/><Relationship Id="rId58" Type="http://schemas.openxmlformats.org/officeDocument/2006/relationships/font" Target="fonts/LeagueGothic-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9b857efcbe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29b857efcb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9e4119eda4_2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29e4119eda4_2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09" name="Google Shape;309;g29e4119eda4_2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9e4119eda4_9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74151"/>
                </a:solidFill>
                <a:latin typeface="Roboto"/>
                <a:ea typeface="Roboto"/>
                <a:cs typeface="Roboto"/>
                <a:sym typeface="Roboto"/>
              </a:rPr>
              <a:t>financial advisors or planners, often assist individuals or organizations in conducting comprehensive financial health checks.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3" name="Google Shape;343;g29e4119eda4_9_1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a1b5ab5cc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9" name="Google Shape;349;g2a1b5ab5cce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ac8008fa09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2ac8008fa09_0_3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9e4119eda4_9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29e4119eda4_9_1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a1b5ab5cce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2a1b5ab5cce_0_2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b45172f03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2b45172f03a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9e4119eda4_2_3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29e4119eda4_2_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a1b5ab5cc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16" name="Google Shape;416;g2a1b5ab5cce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a1b5ab5cce_0_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2a1b5ab5cce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9e4119eda4_2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29e4119eda4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ac8008fa0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2ac8008fa0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35" name="Google Shape;435;g2ac8008fa0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9e4119eda4_2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g29e4119eda4_2_2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 sz="1100">
                <a:solidFill>
                  <a:schemeClr val="dk1"/>
                </a:solidFill>
                <a:latin typeface="Montserrat"/>
                <a:ea typeface="Montserrat"/>
                <a:cs typeface="Montserrat"/>
                <a:sym typeface="Montserrat"/>
              </a:rPr>
              <a:t>It costs money to start a business, and funding your business is one of the first — and most important — financial choices you're likely to make as the owner. Keep in mind that how you choose to fund your business can affect everything from its structure to operations.</a:t>
            </a:r>
            <a:endParaRPr/>
          </a:p>
          <a:p>
            <a:pPr indent="0" lvl="0" marL="0" rtl="0" algn="l">
              <a:lnSpc>
                <a:spcPct val="100000"/>
              </a:lnSpc>
              <a:spcBef>
                <a:spcPts val="0"/>
              </a:spcBef>
              <a:spcAft>
                <a:spcPts val="0"/>
              </a:spcAft>
              <a:buSzPts val="1400"/>
              <a:buNone/>
            </a:pPr>
            <a:r>
              <a:t/>
            </a:r>
            <a:endParaRPr sz="1100"/>
          </a:p>
        </p:txBody>
      </p:sp>
      <p:sp>
        <p:nvSpPr>
          <p:cNvPr id="450" name="Google Shape;450;g29e4119eda4_2_2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ac8008fa09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g2ac8008fa09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800"/>
              </a:spcBef>
              <a:spcAft>
                <a:spcPts val="0"/>
              </a:spcAft>
              <a:buClr>
                <a:srgbClr val="000000"/>
              </a:buClr>
              <a:buSzPts val="1400"/>
              <a:buFont typeface="Arial"/>
              <a:buNone/>
            </a:pPr>
            <a:r>
              <a:t/>
            </a:r>
            <a:endParaRPr b="1" sz="11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Self-funding</a:t>
            </a:r>
            <a:endParaRPr sz="1100"/>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Friends &amp; Family</a:t>
            </a:r>
            <a:endParaRPr b="1" sz="1100"/>
          </a:p>
          <a:p>
            <a:pPr indent="0" lvl="0" marL="0" marR="0" rtl="0" algn="l">
              <a:lnSpc>
                <a:spcPct val="100000"/>
              </a:lnSpc>
              <a:spcBef>
                <a:spcPts val="0"/>
              </a:spcBef>
              <a:spcAft>
                <a:spcPts val="0"/>
              </a:spcAft>
              <a:buClr>
                <a:schemeClr val="dk1"/>
              </a:buClr>
              <a:buSzPts val="1800"/>
              <a:buFont typeface="Arial"/>
              <a:buNone/>
            </a:pPr>
            <a:r>
              <a:rPr b="0" i="0" lang="en" sz="1100" u="none" strike="noStrike">
                <a:solidFill>
                  <a:schemeClr val="dk1"/>
                </a:solidFill>
                <a:latin typeface="Montserrat"/>
                <a:ea typeface="Montserrat"/>
                <a:cs typeface="Montserrat"/>
                <a:sym typeface="Montserrat"/>
              </a:rPr>
              <a:t>These investors know you, the skills you bring, and your passion for the business.</a:t>
            </a:r>
            <a:endParaRPr/>
          </a:p>
          <a:p>
            <a:pPr indent="0" lvl="0" marL="0" marR="0" rtl="0" algn="l">
              <a:lnSpc>
                <a:spcPct val="100000"/>
              </a:lnSpc>
              <a:spcBef>
                <a:spcPts val="0"/>
              </a:spcBef>
              <a:spcAft>
                <a:spcPts val="0"/>
              </a:spcAft>
              <a:buClr>
                <a:schemeClr val="dk1"/>
              </a:buClr>
              <a:buSzPts val="1800"/>
              <a:buFont typeface="Arial"/>
              <a:buNone/>
            </a:pPr>
            <a:r>
              <a:rPr b="0" i="0" lang="en" sz="1100" u="none" strike="noStrike">
                <a:solidFill>
                  <a:schemeClr val="dk1"/>
                </a:solidFill>
                <a:latin typeface="Montserrat"/>
                <a:ea typeface="Montserrat"/>
                <a:cs typeface="Montserrat"/>
                <a:sym typeface="Montserrat"/>
              </a:rPr>
              <a:t>Be sure to thoroughly explain the risk they’re taking by supplying funds.</a:t>
            </a:r>
            <a:endParaRPr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100"/>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Loans</a:t>
            </a:r>
            <a:endParaRPr b="1" sz="1100">
              <a:latin typeface="Montserrat"/>
              <a:ea typeface="Montserrat"/>
              <a:cs typeface="Montserrat"/>
              <a:sym typeface="Montserrat"/>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Compare interest rates, repayment lengths and potential loan amounts among financial institutions.</a:t>
            </a:r>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Require you to show your business plan and a financial documents.</a:t>
            </a:r>
            <a:endParaRPr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100"/>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Investors</a:t>
            </a:r>
            <a:endParaRPr b="1" sz="1100">
              <a:latin typeface="Montserrat"/>
              <a:ea typeface="Montserrat"/>
              <a:cs typeface="Montserrat"/>
              <a:sym typeface="Montserrat"/>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Venture capitalists: offer larger loans to established businesses in exchange for partial ownership and an active role in the company.</a:t>
            </a:r>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Angel investors: focus on helping businesses that are just starting out with small investments.</a:t>
            </a:r>
            <a:endParaRPr/>
          </a:p>
          <a:p>
            <a:pPr indent="0" lvl="0" marL="0" marR="0" rtl="0" algn="l">
              <a:lnSpc>
                <a:spcPct val="100000"/>
              </a:lnSpc>
              <a:spcBef>
                <a:spcPts val="0"/>
              </a:spcBef>
              <a:spcAft>
                <a:spcPts val="0"/>
              </a:spcAft>
              <a:buClr>
                <a:srgbClr val="000000"/>
              </a:buClr>
              <a:buSzPts val="1400"/>
              <a:buFont typeface="Arial"/>
              <a:buNone/>
            </a:pPr>
            <a:r>
              <a:t/>
            </a:r>
            <a:endParaRPr sz="11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Seller financing</a:t>
            </a:r>
            <a:endParaRPr/>
          </a:p>
          <a:p>
            <a:pPr indent="0" lvl="0" marL="0" marR="0" rtl="0" algn="l">
              <a:lnSpc>
                <a:spcPct val="100000"/>
              </a:lnSpc>
              <a:spcBef>
                <a:spcPts val="0"/>
              </a:spcBef>
              <a:spcAft>
                <a:spcPts val="0"/>
              </a:spcAft>
              <a:buClr>
                <a:srgbClr val="000000"/>
              </a:buClr>
              <a:buSzPts val="1400"/>
              <a:buFont typeface="Arial"/>
              <a:buNone/>
            </a:pPr>
            <a:r>
              <a:rPr b="0" i="0" lang="en" sz="1100" u="none" strike="noStrike">
                <a:solidFill>
                  <a:schemeClr val="dk1"/>
                </a:solidFill>
                <a:latin typeface="Montserrat"/>
                <a:ea typeface="Montserrat"/>
                <a:cs typeface="Montserrat"/>
                <a:sym typeface="Montserrat"/>
              </a:rPr>
              <a:t>You pay for a portion of the purchase upfront (down payment) and borrow the rest of the money from the seller. Then repay the loan, plus interest, over time.</a:t>
            </a:r>
            <a:endParaRPr b="0" sz="11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sz="11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Crowdfunding</a:t>
            </a:r>
            <a:endParaRPr b="1" sz="1100">
              <a:latin typeface="Montserrat"/>
              <a:ea typeface="Montserrat"/>
              <a:cs typeface="Montserrat"/>
              <a:sym typeface="Montserrat"/>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3 basic types: Donations, Rewards &amp; Equity.</a:t>
            </a:r>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A great way to increase awareness and exposure, there are risks associated with it as well.</a:t>
            </a:r>
            <a:endParaRPr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100"/>
          </a:p>
        </p:txBody>
      </p:sp>
      <p:sp>
        <p:nvSpPr>
          <p:cNvPr id="461" name="Google Shape;461;g2ac8008fa09_0_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9e4119eda4_2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g29e4119eda4_2_2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SzPts val="1400"/>
              <a:buNone/>
            </a:pPr>
            <a:r>
              <a:rPr lang="en" sz="1100">
                <a:latin typeface="Montserrat"/>
                <a:ea typeface="Montserrat"/>
                <a:cs typeface="Montserrat"/>
                <a:sym typeface="Montserrat"/>
              </a:rPr>
              <a:t>Debt may be necessary for many small business owners, especially when they're first starting out. Borrowing money can help you open and run your business, but interest payments are also a business expense that take away from your profits and can cause uncertainty.</a:t>
            </a:r>
            <a:endParaRPr sz="1100">
              <a:latin typeface="Calibri"/>
              <a:ea typeface="Calibri"/>
              <a:cs typeface="Calibri"/>
              <a:sym typeface="Calibri"/>
            </a:endParaRPr>
          </a:p>
          <a:p>
            <a:pPr indent="0" lvl="0" marL="0" marR="0" rtl="0" algn="just">
              <a:lnSpc>
                <a:spcPct val="107000"/>
              </a:lnSpc>
              <a:spcBef>
                <a:spcPts val="800"/>
              </a:spcBef>
              <a:spcAft>
                <a:spcPts val="0"/>
              </a:spcAft>
              <a:buSzPts val="1400"/>
              <a:buNone/>
            </a:pPr>
            <a:r>
              <a:rPr lang="en" sz="1100">
                <a:latin typeface="Montserrat"/>
                <a:ea typeface="Montserrat"/>
                <a:cs typeface="Montserrat"/>
                <a:sym typeface="Montserrat"/>
              </a:rPr>
              <a:t>In time, it's possible to get on solid financial ground and run a profitable, debt-free business. Alternatively, some business owners find that they can use debt to invest in their business and make more money than they spend on interest or fees.</a:t>
            </a:r>
            <a:endParaRPr sz="1100">
              <a:latin typeface="Calibri"/>
              <a:ea typeface="Calibri"/>
              <a:cs typeface="Calibri"/>
              <a:sym typeface="Calibri"/>
            </a:endParaRPr>
          </a:p>
          <a:p>
            <a:pPr indent="0" lvl="0" marL="0" marR="0" rtl="0" algn="just">
              <a:lnSpc>
                <a:spcPct val="107000"/>
              </a:lnSpc>
              <a:spcBef>
                <a:spcPts val="800"/>
              </a:spcBef>
              <a:spcAft>
                <a:spcPts val="800"/>
              </a:spcAft>
              <a:buSzPts val="1400"/>
              <a:buNone/>
            </a:pPr>
            <a:r>
              <a:rPr lang="en" sz="1100">
                <a:latin typeface="Montserrat"/>
                <a:ea typeface="Montserrat"/>
                <a:cs typeface="Montserrat"/>
                <a:sym typeface="Montserrat"/>
              </a:rPr>
              <a:t>Either option can lead to success. In both cases, figuring out when you should borrow money, and where you should borrow money from, are important skills for business owners.</a:t>
            </a:r>
            <a:endParaRPr sz="1100">
              <a:latin typeface="Calibri"/>
              <a:ea typeface="Calibri"/>
              <a:cs typeface="Calibri"/>
              <a:sym typeface="Calibri"/>
            </a:endParaRPr>
          </a:p>
        </p:txBody>
      </p:sp>
      <p:sp>
        <p:nvSpPr>
          <p:cNvPr id="480" name="Google Shape;480;g29e4119eda4_2_2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ac8008fa09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ac8008fa09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Loan - where we can get loans - credibility (credit score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9b857efcbe_0_3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g29b857efcbe_0_3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 sz="1200">
                <a:latin typeface="Montserrat"/>
                <a:ea typeface="Montserrat"/>
                <a:cs typeface="Montserrat"/>
                <a:sym typeface="Montserrat"/>
              </a:rPr>
              <a:t>Why digitization?</a:t>
            </a:r>
            <a:endParaRPr b="1" sz="1200" u="none" cap="none" strike="noStrike">
              <a:latin typeface="Montserrat"/>
              <a:ea typeface="Montserrat"/>
              <a:cs typeface="Montserrat"/>
              <a:sym typeface="Montserrat"/>
            </a:endParaRPr>
          </a:p>
          <a:p>
            <a:pPr indent="-285750" lvl="0" marL="412750" rtl="0" algn="l">
              <a:lnSpc>
                <a:spcPct val="100000"/>
              </a:lnSpc>
              <a:spcBef>
                <a:spcPts val="0"/>
              </a:spcBef>
              <a:spcAft>
                <a:spcPts val="0"/>
              </a:spcAft>
              <a:buClr>
                <a:schemeClr val="dk1"/>
              </a:buClr>
              <a:buSzPts val="1600"/>
              <a:buFont typeface="Arial"/>
              <a:buChar char="•"/>
            </a:pPr>
            <a:r>
              <a:rPr lang="en" sz="1200">
                <a:latin typeface="Montserrat"/>
                <a:ea typeface="Montserrat"/>
                <a:cs typeface="Montserrat"/>
                <a:sym typeface="Montserrat"/>
              </a:rPr>
              <a:t>Can help cut costs and save you time.</a:t>
            </a:r>
            <a:endParaRPr/>
          </a:p>
          <a:p>
            <a:pPr indent="-285750" lvl="0" marL="412750" rtl="0" algn="l">
              <a:lnSpc>
                <a:spcPct val="100000"/>
              </a:lnSpc>
              <a:spcBef>
                <a:spcPts val="1000"/>
              </a:spcBef>
              <a:spcAft>
                <a:spcPts val="0"/>
              </a:spcAft>
              <a:buClr>
                <a:schemeClr val="dk1"/>
              </a:buClr>
              <a:buSzPts val="1600"/>
              <a:buFont typeface="Arial"/>
              <a:buChar char="•"/>
            </a:pPr>
            <a:r>
              <a:rPr lang="en" sz="1200">
                <a:latin typeface="Montserrat"/>
                <a:ea typeface="Montserrat"/>
                <a:cs typeface="Montserrat"/>
                <a:sym typeface="Montserrat"/>
              </a:rPr>
              <a:t>Provides solutions to organizational problems, allowing business owners to gain more control over their business operations.</a:t>
            </a:r>
            <a:endParaRPr/>
          </a:p>
          <a:p>
            <a:pPr indent="-285750" lvl="0" marL="412750" rtl="0" algn="l">
              <a:lnSpc>
                <a:spcPct val="100000"/>
              </a:lnSpc>
              <a:spcBef>
                <a:spcPts val="1000"/>
              </a:spcBef>
              <a:spcAft>
                <a:spcPts val="0"/>
              </a:spcAft>
              <a:buClr>
                <a:schemeClr val="dk1"/>
              </a:buClr>
              <a:buSzPts val="1600"/>
              <a:buFont typeface="Arial"/>
              <a:buChar char="•"/>
            </a:pPr>
            <a:r>
              <a:rPr lang="en" sz="1200">
                <a:latin typeface="Montserrat"/>
                <a:ea typeface="Montserrat"/>
                <a:cs typeface="Montserrat"/>
                <a:sym typeface="Montserrat"/>
              </a:rPr>
              <a:t>Helps you maintain a competitive edge and improve the efficiency of your business.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01" name="Google Shape;501;g29b857efcbe_0_3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9b857efcbe_0_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g29b857efcbe_0_3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 sz="1100" u="none" cap="none" strike="noStrike">
                <a:solidFill>
                  <a:schemeClr val="dk1"/>
                </a:solidFill>
                <a:latin typeface="Montserrat"/>
                <a:ea typeface="Montserrat"/>
                <a:cs typeface="Montserrat"/>
                <a:sym typeface="Montserrat"/>
              </a:rPr>
              <a:t>Introducing digital promotion opportunities to your business could help you reach more customers and increase your earnings. This could take the form of a website, digital marketing and other digital promotions.</a:t>
            </a:r>
            <a:endParaRPr/>
          </a:p>
          <a:p>
            <a:pPr indent="0" lvl="0" marL="0" marR="0" rtl="0" algn="just">
              <a:lnSpc>
                <a:spcPct val="100000"/>
              </a:lnSpc>
              <a:spcBef>
                <a:spcPts val="600"/>
              </a:spcBef>
              <a:spcAft>
                <a:spcPts val="0"/>
              </a:spcAft>
              <a:buClr>
                <a:srgbClr val="000000"/>
              </a:buClr>
              <a:buSzPts val="1400"/>
              <a:buFont typeface="Arial"/>
              <a:buNone/>
            </a:pPr>
            <a:r>
              <a:rPr b="1" i="0" lang="en" sz="1100" u="none" cap="none" strike="noStrike">
                <a:solidFill>
                  <a:schemeClr val="dk1"/>
                </a:solidFill>
                <a:latin typeface="Montserrat"/>
                <a:ea typeface="Montserrat"/>
                <a:cs typeface="Montserrat"/>
                <a:sym typeface="Montserrat"/>
              </a:rPr>
              <a:t>Take your marketing and promotions online</a:t>
            </a:r>
            <a:endParaRPr/>
          </a:p>
          <a:p>
            <a:pPr indent="0" lvl="0" marL="0" marR="0" rtl="0" algn="just">
              <a:lnSpc>
                <a:spcPct val="100000"/>
              </a:lnSpc>
              <a:spcBef>
                <a:spcPts val="600"/>
              </a:spcBef>
              <a:spcAft>
                <a:spcPts val="0"/>
              </a:spcAft>
              <a:buClr>
                <a:srgbClr val="000000"/>
              </a:buClr>
              <a:buSzPts val="1400"/>
              <a:buFont typeface="Arial"/>
              <a:buNone/>
            </a:pPr>
            <a:r>
              <a:rPr b="0" i="0" lang="en" sz="1100" u="none" cap="none" strike="noStrike">
                <a:solidFill>
                  <a:schemeClr val="dk1"/>
                </a:solidFill>
                <a:latin typeface="Montserrat"/>
                <a:ea typeface="Montserrat"/>
                <a:cs typeface="Montserrat"/>
                <a:sym typeface="Montserrat"/>
              </a:rPr>
              <a:t>You can use a variety of marketing and promotional tools and tactics to grow your business. For example, you could try creating different ads and giving each one a unique promotion code. You can then track the codes that customers use, which helps you understand which ads are worth continuing and which you should stop paying for.</a:t>
            </a:r>
            <a:endParaRPr b="0" i="0" sz="11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600"/>
              </a:spcBef>
              <a:spcAft>
                <a:spcPts val="600"/>
              </a:spcAft>
              <a:buClr>
                <a:srgbClr val="000000"/>
              </a:buClr>
              <a:buSzPts val="1400"/>
              <a:buFont typeface="Arial"/>
              <a:buNone/>
            </a:pPr>
            <a:r>
              <a:rPr b="0" i="0" lang="en" sz="1100" u="none" cap="none" strike="noStrike">
                <a:solidFill>
                  <a:schemeClr val="dk1"/>
                </a:solidFill>
                <a:latin typeface="Montserrat"/>
                <a:ea typeface="Montserrat"/>
                <a:cs typeface="Montserrat"/>
                <a:sym typeface="Montserrat"/>
              </a:rPr>
              <a:t>With digital advertising, you can also target the specific types of people who are most likely to become your customers, helping you make the most of your marketing budget. </a:t>
            </a:r>
            <a:endParaRPr/>
          </a:p>
        </p:txBody>
      </p:sp>
      <p:sp>
        <p:nvSpPr>
          <p:cNvPr id="512" name="Google Shape;512;g29b857efcbe_0_3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9a333f62f0_0_4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g29a333f62f0_0_4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600"/>
              <a:buNone/>
            </a:pPr>
            <a:r>
              <a:rPr b="1" lang="en" sz="1100">
                <a:solidFill>
                  <a:schemeClr val="dk1"/>
                </a:solidFill>
                <a:latin typeface="Montserrat"/>
                <a:ea typeface="Montserrat"/>
                <a:cs typeface="Montserrat"/>
                <a:sym typeface="Montserrat"/>
              </a:rPr>
              <a:t>What is Google Drive?</a:t>
            </a:r>
            <a:endParaRPr/>
          </a:p>
          <a:p>
            <a:pPr indent="-285750" lvl="0" marL="285750" rtl="0" algn="just">
              <a:lnSpc>
                <a:spcPct val="100000"/>
              </a:lnSpc>
              <a:spcBef>
                <a:spcPts val="600"/>
              </a:spcBef>
              <a:spcAft>
                <a:spcPts val="0"/>
              </a:spcAft>
              <a:buClr>
                <a:schemeClr val="dk1"/>
              </a:buClr>
              <a:buSzPts val="1600"/>
              <a:buFont typeface="Arial"/>
              <a:buChar char="•"/>
            </a:pPr>
            <a:r>
              <a:rPr lang="en" sz="1100">
                <a:solidFill>
                  <a:schemeClr val="dk1"/>
                </a:solidFill>
                <a:latin typeface="Montserrat"/>
                <a:ea typeface="Montserrat"/>
                <a:cs typeface="Montserrat"/>
                <a:sym typeface="Montserrat"/>
              </a:rPr>
              <a:t>Google Drive is a storage service that functions as a cloud-based external hard-drive. You can easily store, manage, and share content such as documents, images, and audio files. </a:t>
            </a:r>
            <a:endParaRPr/>
          </a:p>
          <a:p>
            <a:pPr indent="-285750" lvl="0" marL="285750" rtl="0" algn="just">
              <a:lnSpc>
                <a:spcPct val="100000"/>
              </a:lnSpc>
              <a:spcBef>
                <a:spcPts val="600"/>
              </a:spcBef>
              <a:spcAft>
                <a:spcPts val="0"/>
              </a:spcAft>
              <a:buClr>
                <a:schemeClr val="dk1"/>
              </a:buClr>
              <a:buSzPts val="1600"/>
              <a:buFont typeface="Arial"/>
              <a:buChar char="•"/>
            </a:pPr>
            <a:r>
              <a:rPr lang="en" sz="1100">
                <a:solidFill>
                  <a:schemeClr val="dk1"/>
                </a:solidFill>
                <a:latin typeface="Montserrat"/>
                <a:ea typeface="Montserrat"/>
                <a:cs typeface="Montserrat"/>
                <a:sym typeface="Montserrat"/>
              </a:rPr>
              <a:t>Uploading and downloading files as you need them, organize them in intuitive folder structures, and share them with the right people. </a:t>
            </a:r>
            <a:endParaRPr/>
          </a:p>
          <a:p>
            <a:pPr indent="-285750" lvl="0" marL="285750" rtl="0" algn="just">
              <a:lnSpc>
                <a:spcPct val="100000"/>
              </a:lnSpc>
              <a:spcBef>
                <a:spcPts val="600"/>
              </a:spcBef>
              <a:spcAft>
                <a:spcPts val="0"/>
              </a:spcAft>
              <a:buClr>
                <a:schemeClr val="dk1"/>
              </a:buClr>
              <a:buSzPts val="1600"/>
              <a:buFont typeface="Arial"/>
              <a:buChar char="•"/>
            </a:pPr>
            <a:r>
              <a:rPr lang="en" sz="1100">
                <a:solidFill>
                  <a:schemeClr val="dk1"/>
                </a:solidFill>
                <a:latin typeface="Montserrat"/>
                <a:ea typeface="Montserrat"/>
                <a:cs typeface="Montserrat"/>
                <a:sym typeface="Montserrat"/>
              </a:rPr>
              <a:t>Google Drive’s intuitive interface and integration with other Google apps have made it convenient for private use as well as small- and medium-sized businesses and startups.</a:t>
            </a:r>
            <a:endParaRPr/>
          </a:p>
          <a:p>
            <a:pPr indent="0" lvl="0" marL="0" rtl="0" algn="just">
              <a:lnSpc>
                <a:spcPct val="100000"/>
              </a:lnSpc>
              <a:spcBef>
                <a:spcPts val="1800"/>
              </a:spcBef>
              <a:spcAft>
                <a:spcPts val="0"/>
              </a:spcAft>
              <a:buClr>
                <a:schemeClr val="dk1"/>
              </a:buClr>
              <a:buSzPts val="1600"/>
              <a:buNone/>
            </a:pPr>
            <a:r>
              <a:rPr b="1" lang="en" sz="1100">
                <a:solidFill>
                  <a:schemeClr val="dk1"/>
                </a:solidFill>
                <a:latin typeface="Montserrat"/>
                <a:ea typeface="Montserrat"/>
                <a:cs typeface="Montserrat"/>
                <a:sym typeface="Montserrat"/>
              </a:rPr>
              <a:t>Using Google Drive for Knowledge Management</a:t>
            </a:r>
            <a:endParaRPr/>
          </a:p>
          <a:p>
            <a:pPr indent="0" lvl="0" marL="0" rtl="0" algn="just">
              <a:lnSpc>
                <a:spcPct val="100000"/>
              </a:lnSpc>
              <a:spcBef>
                <a:spcPts val="600"/>
              </a:spcBef>
              <a:spcAft>
                <a:spcPts val="0"/>
              </a:spcAft>
              <a:buClr>
                <a:schemeClr val="dk1"/>
              </a:buClr>
              <a:buSzPts val="1600"/>
              <a:buNone/>
            </a:pPr>
            <a:r>
              <a:rPr lang="en" sz="1100">
                <a:solidFill>
                  <a:schemeClr val="dk1"/>
                </a:solidFill>
                <a:latin typeface="Montserrat"/>
                <a:ea typeface="Montserrat"/>
                <a:cs typeface="Montserrat"/>
                <a:sym typeface="Montserrat"/>
              </a:rPr>
              <a:t>Google Drive can be the first step in the right direction of ensuring that organizational knowledge is properly stored and shared. Gathering content in one place helps improve the issue with information silos, where important documents and content become stuck on hard drives or in someone’s email inbox.</a:t>
            </a:r>
            <a:endParaRPr/>
          </a:p>
          <a:p>
            <a:pPr indent="0" lvl="0" marL="0" rtl="0" algn="just">
              <a:lnSpc>
                <a:spcPct val="100000"/>
              </a:lnSpc>
              <a:spcBef>
                <a:spcPts val="1800"/>
              </a:spcBef>
              <a:spcAft>
                <a:spcPts val="0"/>
              </a:spcAft>
              <a:buClr>
                <a:schemeClr val="dk1"/>
              </a:buClr>
              <a:buSzPts val="1600"/>
              <a:buNone/>
            </a:pPr>
            <a:r>
              <a:rPr b="1" lang="en" sz="1100">
                <a:solidFill>
                  <a:schemeClr val="dk1"/>
                </a:solidFill>
                <a:latin typeface="Montserrat"/>
                <a:ea typeface="Montserrat"/>
                <a:cs typeface="Montserrat"/>
                <a:sym typeface="Montserrat"/>
              </a:rPr>
              <a:t>So, how can a business use Google Drive? </a:t>
            </a:r>
            <a:r>
              <a:rPr lang="en" sz="1100">
                <a:solidFill>
                  <a:schemeClr val="dk1"/>
                </a:solidFill>
                <a:latin typeface="Montserrat"/>
                <a:ea typeface="Montserrat"/>
                <a:cs typeface="Montserrat"/>
                <a:sym typeface="Montserrat"/>
              </a:rPr>
              <a:t>Common ways of using it include:</a:t>
            </a:r>
            <a:endParaRPr/>
          </a:p>
          <a:p>
            <a:pPr indent="-285750" lvl="0" marL="285750" rtl="0" algn="just">
              <a:lnSpc>
                <a:spcPct val="100000"/>
              </a:lnSpc>
              <a:spcBef>
                <a:spcPts val="600"/>
              </a:spcBef>
              <a:spcAft>
                <a:spcPts val="0"/>
              </a:spcAft>
              <a:buSzPts val="1400"/>
              <a:buFont typeface="Arial"/>
              <a:buChar char="•"/>
            </a:pPr>
            <a:r>
              <a:rPr lang="en" sz="1100">
                <a:solidFill>
                  <a:schemeClr val="dk1"/>
                </a:solidFill>
                <a:latin typeface="Montserrat"/>
                <a:ea typeface="Montserrat"/>
                <a:cs typeface="Montserrat"/>
                <a:sym typeface="Montserrat"/>
              </a:rPr>
              <a:t>Storing reports and policy documents</a:t>
            </a:r>
            <a:endParaRPr/>
          </a:p>
          <a:p>
            <a:pPr indent="-285750" lvl="0" marL="285750" rtl="0" algn="just">
              <a:lnSpc>
                <a:spcPct val="100000"/>
              </a:lnSpc>
              <a:spcBef>
                <a:spcPts val="600"/>
              </a:spcBef>
              <a:spcAft>
                <a:spcPts val="0"/>
              </a:spcAft>
              <a:buSzPts val="1400"/>
              <a:buFont typeface="Arial"/>
              <a:buChar char="•"/>
            </a:pPr>
            <a:r>
              <a:rPr lang="en" sz="1100">
                <a:solidFill>
                  <a:schemeClr val="dk1"/>
                </a:solidFill>
                <a:latin typeface="Montserrat"/>
                <a:ea typeface="Montserrat"/>
                <a:cs typeface="Montserrat"/>
                <a:sym typeface="Montserrat"/>
              </a:rPr>
              <a:t>Sharing media assets, such as photos, logos, and press releases</a:t>
            </a:r>
            <a:endParaRPr/>
          </a:p>
          <a:p>
            <a:pPr indent="-285750" lvl="0" marL="285750" rtl="0" algn="just">
              <a:lnSpc>
                <a:spcPct val="100000"/>
              </a:lnSpc>
              <a:spcBef>
                <a:spcPts val="600"/>
              </a:spcBef>
              <a:spcAft>
                <a:spcPts val="0"/>
              </a:spcAft>
              <a:buSzPts val="1400"/>
              <a:buFont typeface="Arial"/>
              <a:buChar char="•"/>
            </a:pPr>
            <a:r>
              <a:rPr lang="en" sz="1100">
                <a:solidFill>
                  <a:schemeClr val="dk1"/>
                </a:solidFill>
                <a:latin typeface="Montserrat"/>
                <a:ea typeface="Montserrat"/>
                <a:cs typeface="Montserrat"/>
                <a:sym typeface="Montserrat"/>
              </a:rPr>
              <a:t>Gathering images and other media files to keep handy in the workflow</a:t>
            </a:r>
            <a:endParaRPr/>
          </a:p>
          <a:p>
            <a:pPr indent="-228600" lvl="0" marL="457200" marR="0" rtl="0" algn="l">
              <a:lnSpc>
                <a:spcPct val="100000"/>
              </a:lnSpc>
              <a:spcBef>
                <a:spcPts val="600"/>
              </a:spcBef>
              <a:spcAft>
                <a:spcPts val="0"/>
              </a:spcAft>
              <a:buClr>
                <a:srgbClr val="000000"/>
              </a:buClr>
              <a:buSzPts val="1400"/>
              <a:buFont typeface="Arial"/>
              <a:buNone/>
            </a:pPr>
            <a:r>
              <a:t/>
            </a:r>
            <a:endParaRPr sz="1100"/>
          </a:p>
        </p:txBody>
      </p:sp>
      <p:sp>
        <p:nvSpPr>
          <p:cNvPr id="522" name="Google Shape;522;g29a333f62f0_0_4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9b857efcbe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g29b857efcbe_0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 sz="1200" u="none" cap="none" strike="noStrike">
                <a:solidFill>
                  <a:srgbClr val="3D3D3D"/>
                </a:solidFill>
                <a:latin typeface="Montserrat"/>
                <a:ea typeface="Montserrat"/>
                <a:cs typeface="Montserrat"/>
                <a:sym typeface="Montserrat"/>
              </a:rPr>
              <a:t>For small business owners </a:t>
            </a:r>
            <a:r>
              <a:rPr b="0" i="0" lang="en" sz="1200" u="none" cap="none" strike="noStrike">
                <a:solidFill>
                  <a:schemeClr val="dk1"/>
                </a:solidFill>
                <a:latin typeface="Montserrat"/>
                <a:ea typeface="Montserrat"/>
                <a:cs typeface="Montserrat"/>
                <a:sym typeface="Montserrat"/>
              </a:rPr>
              <a:t>everywhere, </a:t>
            </a:r>
            <a:r>
              <a:rPr lang="en">
                <a:solidFill>
                  <a:schemeClr val="dk1"/>
                </a:solidFill>
                <a:latin typeface="Montserrat"/>
                <a:ea typeface="Montserrat"/>
                <a:cs typeface="Montserrat"/>
                <a:sym typeface="Montserrat"/>
              </a:rPr>
              <a:t>record-</a:t>
            </a:r>
            <a:r>
              <a:rPr b="0" i="0" lang="en" sz="1200" u="none" cap="none" strike="noStrike">
                <a:solidFill>
                  <a:schemeClr val="dk1"/>
                </a:solidFill>
                <a:latin typeface="Montserrat"/>
                <a:ea typeface="Montserrat"/>
                <a:cs typeface="Montserrat"/>
                <a:sym typeface="Montserrat"/>
              </a:rPr>
              <a:t>keeping and  book-keeping is a necessary and sometimes tricky part of making sure a business runs smoothly. R</a:t>
            </a:r>
            <a:r>
              <a:rPr lang="en">
                <a:solidFill>
                  <a:schemeClr val="dk1"/>
                </a:solidFill>
                <a:latin typeface="Montserrat"/>
                <a:ea typeface="Montserrat"/>
                <a:cs typeface="Montserrat"/>
                <a:sym typeface="Montserrat"/>
              </a:rPr>
              <a:t>ecord-keeping is the process of keeping </a:t>
            </a:r>
            <a:r>
              <a:rPr b="1" lang="en">
                <a:solidFill>
                  <a:schemeClr val="dk1"/>
                </a:solidFill>
                <a:latin typeface="Montserrat"/>
                <a:ea typeface="Montserrat"/>
                <a:cs typeface="Montserrat"/>
                <a:sym typeface="Montserrat"/>
              </a:rPr>
              <a:t>ALL </a:t>
            </a:r>
            <a:r>
              <a:rPr lang="en">
                <a:solidFill>
                  <a:schemeClr val="dk1"/>
                </a:solidFill>
                <a:latin typeface="Montserrat"/>
                <a:ea typeface="Montserrat"/>
                <a:cs typeface="Montserrat"/>
                <a:sym typeface="Montserrat"/>
              </a:rPr>
              <a:t>records of a business while Book-keeping refers to the recording of</a:t>
            </a:r>
            <a:r>
              <a:rPr b="1" lang="en">
                <a:solidFill>
                  <a:schemeClr val="dk1"/>
                </a:solidFill>
                <a:latin typeface="Montserrat"/>
                <a:ea typeface="Montserrat"/>
                <a:cs typeface="Montserrat"/>
                <a:sym typeface="Montserrat"/>
              </a:rPr>
              <a:t> financial information</a:t>
            </a:r>
            <a:r>
              <a:rPr lang="en">
                <a:solidFill>
                  <a:schemeClr val="dk1"/>
                </a:solidFill>
                <a:latin typeface="Montserrat"/>
                <a:ea typeface="Montserrat"/>
                <a:cs typeface="Montserrat"/>
                <a:sym typeface="Montserrat"/>
              </a:rPr>
              <a:t> of a business. </a:t>
            </a:r>
            <a:endParaRPr/>
          </a:p>
          <a:p>
            <a:pPr indent="0" lvl="0" marL="0" marR="0" rtl="0" algn="just">
              <a:lnSpc>
                <a:spcPct val="100000"/>
              </a:lnSpc>
              <a:spcBef>
                <a:spcPts val="1200"/>
              </a:spcBef>
              <a:spcAft>
                <a:spcPts val="0"/>
              </a:spcAft>
              <a:buClr>
                <a:srgbClr val="000000"/>
              </a:buClr>
              <a:buSzPts val="1400"/>
              <a:buFont typeface="Arial"/>
              <a:buNone/>
            </a:pPr>
            <a:r>
              <a:rPr b="0" i="0" lang="en" sz="1200" u="none" cap="none" strike="noStrike">
                <a:solidFill>
                  <a:srgbClr val="3D3D3D"/>
                </a:solidFill>
                <a:latin typeface="Montserrat"/>
                <a:ea typeface="Montserrat"/>
                <a:cs typeface="Montserrat"/>
                <a:sym typeface="Montserrat"/>
              </a:rPr>
              <a:t>Keeping clear records of income, expenses, employees, and accounts isn’t just good business. It can bring you peace of mind, help you monitor progress toward goals and save you time and money.</a:t>
            </a:r>
            <a:endParaRPr/>
          </a:p>
          <a:p>
            <a:pPr indent="0" lvl="0" marL="0" marR="0" rtl="0" algn="just">
              <a:lnSpc>
                <a:spcPct val="100000"/>
              </a:lnSpc>
              <a:spcBef>
                <a:spcPts val="1200"/>
              </a:spcBef>
              <a:spcAft>
                <a:spcPts val="0"/>
              </a:spcAft>
              <a:buClr>
                <a:srgbClr val="000000"/>
              </a:buClr>
              <a:buSzPts val="1400"/>
              <a:buFont typeface="Arial"/>
              <a:buNone/>
            </a:pPr>
            <a:r>
              <a:rPr b="0" i="0" lang="en" sz="1200" u="none" cap="none" strike="noStrike">
                <a:solidFill>
                  <a:srgbClr val="3D3D3D"/>
                </a:solidFill>
                <a:latin typeface="Montserrat"/>
                <a:ea typeface="Montserrat"/>
                <a:cs typeface="Montserrat"/>
                <a:sym typeface="Montserrat"/>
              </a:rPr>
              <a:t>Basic records include:</a:t>
            </a:r>
            <a:endParaRPr b="0" i="0" sz="1200" u="none" cap="none" strike="noStrike">
              <a:solidFill>
                <a:srgbClr val="000000"/>
              </a:solidFill>
              <a:latin typeface="Montserrat"/>
              <a:ea typeface="Montserrat"/>
              <a:cs typeface="Montserrat"/>
              <a:sym typeface="Montserrat"/>
            </a:endParaRPr>
          </a:p>
          <a:p>
            <a:pPr indent="-263525" lvl="0" marL="263525" rtl="0" algn="l">
              <a:lnSpc>
                <a:spcPct val="100000"/>
              </a:lnSpc>
              <a:spcBef>
                <a:spcPts val="12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Business expenses</a:t>
            </a:r>
            <a:endParaRPr u="none">
              <a:solidFill>
                <a:schemeClr val="dk1"/>
              </a:solidFill>
              <a:latin typeface="Montserrat"/>
              <a:ea typeface="Montserrat"/>
              <a:cs typeface="Montserrat"/>
              <a:sym typeface="Montserrat"/>
            </a:endParaRPr>
          </a:p>
          <a:p>
            <a:pPr indent="-263525" lvl="0" marL="263525" rtl="0" algn="l">
              <a:lnSpc>
                <a:spcPct val="100000"/>
              </a:lnSpc>
              <a:spcBef>
                <a:spcPts val="6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Sales records</a:t>
            </a:r>
            <a:endParaRPr u="none">
              <a:solidFill>
                <a:schemeClr val="dk1"/>
              </a:solidFill>
              <a:latin typeface="Montserrat"/>
              <a:ea typeface="Montserrat"/>
              <a:cs typeface="Montserrat"/>
              <a:sym typeface="Montserrat"/>
            </a:endParaRPr>
          </a:p>
          <a:p>
            <a:pPr indent="-263525" lvl="0" marL="263525" rtl="0" algn="l">
              <a:lnSpc>
                <a:spcPct val="100000"/>
              </a:lnSpc>
              <a:spcBef>
                <a:spcPts val="600"/>
              </a:spcBef>
              <a:spcAft>
                <a:spcPts val="0"/>
              </a:spcAft>
              <a:buClr>
                <a:srgbClr val="3051B2"/>
              </a:buClr>
              <a:buSzPts val="1400"/>
              <a:buFont typeface="Arial"/>
              <a:buChar char="•"/>
            </a:pPr>
            <a:r>
              <a:rPr lang="en" u="none">
                <a:solidFill>
                  <a:schemeClr val="dk1"/>
                </a:solidFill>
                <a:latin typeface="Montserrat"/>
                <a:ea typeface="Montserrat"/>
                <a:cs typeface="Montserrat"/>
                <a:sym typeface="Montserrat"/>
              </a:rPr>
              <a:t>Accounts receivable</a:t>
            </a:r>
            <a:endParaRPr/>
          </a:p>
          <a:p>
            <a:pPr indent="-263525" lvl="0" marL="263525" rtl="0" algn="l">
              <a:lnSpc>
                <a:spcPct val="100000"/>
              </a:lnSpc>
              <a:spcBef>
                <a:spcPts val="600"/>
              </a:spcBef>
              <a:spcAft>
                <a:spcPts val="0"/>
              </a:spcAft>
              <a:buClr>
                <a:srgbClr val="3051B2"/>
              </a:buClr>
              <a:buSzPts val="1400"/>
              <a:buFont typeface="Arial"/>
              <a:buChar char="•"/>
            </a:pPr>
            <a:r>
              <a:rPr lang="en" u="none">
                <a:solidFill>
                  <a:schemeClr val="dk1"/>
                </a:solidFill>
                <a:latin typeface="Montserrat"/>
                <a:ea typeface="Montserrat"/>
                <a:cs typeface="Montserrat"/>
                <a:sym typeface="Montserrat"/>
              </a:rPr>
              <a:t>Accounts payable</a:t>
            </a:r>
            <a:endParaRPr/>
          </a:p>
          <a:p>
            <a:pPr indent="-263525" lvl="0" marL="263525" rtl="0" algn="l">
              <a:lnSpc>
                <a:spcPct val="100000"/>
              </a:lnSpc>
              <a:spcBef>
                <a:spcPts val="600"/>
              </a:spcBef>
              <a:spcAft>
                <a:spcPts val="0"/>
              </a:spcAft>
              <a:buClr>
                <a:srgbClr val="3051B2"/>
              </a:buClr>
              <a:buSzPts val="1400"/>
              <a:buFont typeface="Arial"/>
              <a:buChar char="•"/>
            </a:pPr>
            <a:r>
              <a:rPr lang="en" u="none">
                <a:solidFill>
                  <a:schemeClr val="dk1"/>
                </a:solidFill>
                <a:latin typeface="Montserrat"/>
                <a:ea typeface="Montserrat"/>
                <a:cs typeface="Montserrat"/>
                <a:sym typeface="Montserrat"/>
              </a:rPr>
              <a:t>Customer list</a:t>
            </a:r>
            <a:endParaRPr/>
          </a:p>
          <a:p>
            <a:pPr indent="-263525" lvl="0" marL="263525" rtl="0" algn="l">
              <a:lnSpc>
                <a:spcPct val="100000"/>
              </a:lnSpc>
              <a:spcBef>
                <a:spcPts val="600"/>
              </a:spcBef>
              <a:spcAft>
                <a:spcPts val="0"/>
              </a:spcAft>
              <a:buClr>
                <a:srgbClr val="3051B2"/>
              </a:buClr>
              <a:buSzPts val="1400"/>
              <a:buFont typeface="Arial"/>
              <a:buChar char="•"/>
            </a:pPr>
            <a:r>
              <a:rPr lang="en" u="none">
                <a:solidFill>
                  <a:schemeClr val="dk1"/>
                </a:solidFill>
                <a:latin typeface="Montserrat"/>
                <a:ea typeface="Montserrat"/>
                <a:cs typeface="Montserrat"/>
                <a:sym typeface="Montserrat"/>
              </a:rPr>
              <a:t>Vendors</a:t>
            </a:r>
            <a:endParaRPr/>
          </a:p>
          <a:p>
            <a:pPr indent="-263525" lvl="0" marL="263525" rtl="0" algn="l">
              <a:lnSpc>
                <a:spcPct val="100000"/>
              </a:lnSpc>
              <a:spcBef>
                <a:spcPts val="6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Employee information</a:t>
            </a:r>
            <a:endParaRPr/>
          </a:p>
          <a:p>
            <a:pPr indent="-263525" lvl="0" marL="263525" rtl="0" algn="l">
              <a:lnSpc>
                <a:spcPct val="100000"/>
              </a:lnSpc>
              <a:spcBef>
                <a:spcPts val="6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Tax documents</a:t>
            </a:r>
            <a:endParaRPr u="none">
              <a:solidFill>
                <a:schemeClr val="dk1"/>
              </a:solidFill>
              <a:latin typeface="Montserrat"/>
              <a:ea typeface="Montserrat"/>
              <a:cs typeface="Montserrat"/>
              <a:sym typeface="Montserrat"/>
            </a:endParaRPr>
          </a:p>
          <a:p>
            <a:pPr indent="-263525" lvl="0" marL="263525" rtl="0" algn="l">
              <a:lnSpc>
                <a:spcPct val="100000"/>
              </a:lnSpc>
              <a:spcBef>
                <a:spcPts val="600"/>
              </a:spcBef>
              <a:spcAft>
                <a:spcPts val="0"/>
              </a:spcAft>
              <a:buClr>
                <a:srgbClr val="3051B2"/>
              </a:buClr>
              <a:buSzPts val="1400"/>
              <a:buFont typeface="Arial"/>
              <a:buChar char="•"/>
            </a:pPr>
            <a:r>
              <a:rPr lang="en" u="none">
                <a:solidFill>
                  <a:schemeClr val="dk1"/>
                </a:solidFill>
                <a:latin typeface="Montserrat"/>
                <a:ea typeface="Montserrat"/>
                <a:cs typeface="Montserrat"/>
                <a:sym typeface="Montserrat"/>
              </a:rPr>
              <a:t>Invoices</a:t>
            </a:r>
            <a:endParaRPr/>
          </a:p>
          <a:p>
            <a:pPr indent="-263525" lvl="0" marL="263525" rtl="0" algn="l">
              <a:lnSpc>
                <a:spcPct val="100000"/>
              </a:lnSpc>
              <a:spcBef>
                <a:spcPts val="600"/>
              </a:spcBef>
              <a:spcAft>
                <a:spcPts val="0"/>
              </a:spcAft>
              <a:buClr>
                <a:srgbClr val="3051B2"/>
              </a:buClr>
              <a:buSzPts val="1400"/>
              <a:buFont typeface="Arial"/>
              <a:buChar char="•"/>
            </a:pPr>
            <a:r>
              <a:rPr lang="en" u="none">
                <a:solidFill>
                  <a:schemeClr val="dk1"/>
                </a:solidFill>
                <a:latin typeface="Montserrat"/>
                <a:ea typeface="Montserrat"/>
                <a:cs typeface="Montserrat"/>
                <a:sym typeface="Montserrat"/>
              </a:rPr>
              <a:t>Purchase orders</a:t>
            </a:r>
            <a:endParaRPr/>
          </a:p>
          <a:p>
            <a:pPr indent="-263525" lvl="0" marL="263525" rtl="0" algn="l">
              <a:lnSpc>
                <a:spcPct val="100000"/>
              </a:lnSpc>
              <a:spcBef>
                <a:spcPts val="6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Receipts</a:t>
            </a:r>
            <a:endParaRPr u="none">
              <a:solidFill>
                <a:schemeClr val="dk1"/>
              </a:solidFill>
              <a:latin typeface="Montserrat"/>
              <a:ea typeface="Montserrat"/>
              <a:cs typeface="Montserrat"/>
              <a:sym typeface="Montserrat"/>
            </a:endParaRPr>
          </a:p>
          <a:p>
            <a:pPr indent="-263525" lvl="0" marL="263525" rtl="0" algn="l">
              <a:lnSpc>
                <a:spcPct val="100000"/>
              </a:lnSpc>
              <a:spcBef>
                <a:spcPts val="6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Bank statements</a:t>
            </a:r>
            <a:endParaRPr u="none">
              <a:solidFill>
                <a:schemeClr val="dk1"/>
              </a:solidFill>
              <a:latin typeface="Montserrat"/>
              <a:ea typeface="Montserrat"/>
              <a:cs typeface="Montserrat"/>
              <a:sym typeface="Montserrat"/>
            </a:endParaRPr>
          </a:p>
          <a:p>
            <a:pPr indent="-263525" lvl="0" marL="263525" rtl="0" algn="l">
              <a:lnSpc>
                <a:spcPct val="100000"/>
              </a:lnSpc>
              <a:spcBef>
                <a:spcPts val="6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Contracts</a:t>
            </a:r>
            <a:endParaRPr/>
          </a:p>
          <a:p>
            <a:pPr indent="0" lvl="0" marL="0" marR="0" rtl="0" algn="just">
              <a:lnSpc>
                <a:spcPct val="100000"/>
              </a:lnSpc>
              <a:spcBef>
                <a:spcPts val="600"/>
              </a:spcBef>
              <a:spcAft>
                <a:spcPts val="1200"/>
              </a:spcAft>
              <a:buClr>
                <a:srgbClr val="000000"/>
              </a:buClr>
              <a:buSzPts val="14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534" name="Google Shape;534;g29b857efcbe_0_1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a1b5ab5cce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a1b5ab5cce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a1b5ab5cce_0_1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a1b5ab5cce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a1b5ab5cce_0_1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2a1b5ab5cce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9b857efcbe_0_100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29b857efcbe_0_10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9e4119eda4_2_5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29e4119eda4_2_5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a6e5c7b32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2a6e5c7b32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08" name="Google Shape;208;g2a6e5c7b32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a1b5ab5cc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2a1b5ab5cc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800"/>
              </a:spcBef>
              <a:spcAft>
                <a:spcPts val="0"/>
              </a:spcAft>
              <a:buNone/>
            </a:pPr>
            <a:r>
              <a:t/>
            </a:r>
            <a:endParaRPr>
              <a:latin typeface="Calibri"/>
              <a:ea typeface="Calibri"/>
              <a:cs typeface="Calibri"/>
              <a:sym typeface="Calibri"/>
            </a:endParaRPr>
          </a:p>
        </p:txBody>
      </p:sp>
      <p:sp>
        <p:nvSpPr>
          <p:cNvPr id="229" name="Google Shape;229;g2a1b5ab5cc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9e4119eda4_2_4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29e4119eda4_2_4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1400"/>
              <a:buNone/>
            </a:pPr>
            <a:r>
              <a:rPr b="1" lang="en" sz="1100">
                <a:latin typeface="Montserrat"/>
                <a:ea typeface="Montserrat"/>
                <a:cs typeface="Montserrat"/>
                <a:sym typeface="Montserrat"/>
              </a:rPr>
              <a:t>What is a budget and why is it important?</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 sz="1100">
                <a:latin typeface="Montserrat"/>
                <a:ea typeface="Montserrat"/>
                <a:cs typeface="Montserrat"/>
                <a:sym typeface="Montserrat"/>
              </a:rPr>
              <a:t>A budget is a tool to track when and how you earn or spend money over a period of </a:t>
            </a:r>
            <a:r>
              <a:rPr lang="en" sz="1100" u="none">
                <a:latin typeface="Montserrat"/>
                <a:ea typeface="Montserrat"/>
                <a:cs typeface="Montserrat"/>
                <a:sym typeface="Montserrat"/>
              </a:rPr>
              <a:t>time. Creating a budget </a:t>
            </a:r>
            <a:r>
              <a:rPr lang="en" sz="1100">
                <a:latin typeface="Montserrat"/>
                <a:ea typeface="Montserrat"/>
                <a:cs typeface="Montserrat"/>
                <a:sym typeface="Montserrat"/>
              </a:rPr>
              <a:t>is an important pillar of your overall success. It allows you to oversee and better understand whether your business has enough revenue (incoming money) to pay its expenses. Using a budget can help you make more fast and accurate financial decisions.</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 sz="1100">
                <a:latin typeface="Montserrat"/>
                <a:ea typeface="Montserrat"/>
                <a:cs typeface="Montserrat"/>
                <a:sym typeface="Montserrat"/>
              </a:rPr>
              <a:t>For example, if you know how much money you earned and spent every week for the last several months, you’ll know how much you can afford to spend if you want to hire a new employee.</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 sz="1100">
                <a:latin typeface="Montserrat"/>
                <a:ea typeface="Montserrat"/>
                <a:cs typeface="Montserrat"/>
                <a:sym typeface="Montserrat"/>
              </a:rPr>
              <a:t>Budgeting is an ongoing process rather than a one-time exercise because your business revenue and expenses could change at any time. Revisit and rework your budget monthly, quarterly or after changes to your business, such as big expenses, occur. This will help you stay on track to achieve your goals.</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t/>
            </a:r>
            <a:endParaRPr b="1" sz="1100">
              <a:latin typeface="Montserrat"/>
              <a:ea typeface="Montserrat"/>
              <a:cs typeface="Montserrat"/>
              <a:sym typeface="Montserrat"/>
            </a:endParaRPr>
          </a:p>
          <a:p>
            <a:pPr indent="0" lvl="0" marL="0" marR="0" rtl="0" algn="l">
              <a:lnSpc>
                <a:spcPct val="107000"/>
              </a:lnSpc>
              <a:spcBef>
                <a:spcPts val="800"/>
              </a:spcBef>
              <a:spcAft>
                <a:spcPts val="0"/>
              </a:spcAft>
              <a:buSzPts val="1400"/>
              <a:buNone/>
            </a:pPr>
            <a:r>
              <a:rPr b="1" lang="en" sz="1100">
                <a:latin typeface="Montserrat"/>
                <a:ea typeface="Montserrat"/>
                <a:cs typeface="Montserrat"/>
                <a:sym typeface="Montserrat"/>
              </a:rPr>
              <a:t>A budget can help you:</a:t>
            </a:r>
            <a:endParaRPr sz="1100">
              <a:latin typeface="Calibri"/>
              <a:ea typeface="Calibri"/>
              <a:cs typeface="Calibri"/>
              <a:sym typeface="Calibri"/>
            </a:endParaRPr>
          </a:p>
          <a:p>
            <a:pPr indent="-285750" lvl="1" marL="742950" marR="0" rtl="0" algn="l">
              <a:lnSpc>
                <a:spcPct val="107000"/>
              </a:lnSpc>
              <a:spcBef>
                <a:spcPts val="800"/>
              </a:spcBef>
              <a:spcAft>
                <a:spcPts val="0"/>
              </a:spcAft>
              <a:buSzPts val="1400"/>
              <a:buFont typeface="Arial"/>
              <a:buChar char="•"/>
            </a:pPr>
            <a:r>
              <a:rPr lang="en" sz="1100">
                <a:latin typeface="Montserrat"/>
                <a:ea typeface="Montserrat"/>
                <a:cs typeface="Montserrat"/>
                <a:sym typeface="Montserrat"/>
              </a:rPr>
              <a:t>Set short- and long-term goals for business growth</a:t>
            </a:r>
            <a:endParaRPr sz="1100">
              <a:latin typeface="Calibri"/>
              <a:ea typeface="Calibri"/>
              <a:cs typeface="Calibri"/>
              <a:sym typeface="Calibri"/>
            </a:endParaRPr>
          </a:p>
          <a:p>
            <a:pPr indent="-285750" lvl="1" marL="742950" marR="0" rtl="0" algn="l">
              <a:lnSpc>
                <a:spcPct val="107000"/>
              </a:lnSpc>
              <a:spcBef>
                <a:spcPts val="800"/>
              </a:spcBef>
              <a:spcAft>
                <a:spcPts val="0"/>
              </a:spcAft>
              <a:buSzPts val="1400"/>
              <a:buFont typeface="Arial"/>
              <a:buChar char="•"/>
            </a:pPr>
            <a:r>
              <a:rPr lang="en" sz="1100">
                <a:latin typeface="Montserrat"/>
                <a:ea typeface="Montserrat"/>
                <a:cs typeface="Montserrat"/>
                <a:sym typeface="Montserrat"/>
              </a:rPr>
              <a:t>Track revenue, expenses and cash flow</a:t>
            </a:r>
            <a:endParaRPr sz="1100">
              <a:latin typeface="Calibri"/>
              <a:ea typeface="Calibri"/>
              <a:cs typeface="Calibri"/>
              <a:sym typeface="Calibri"/>
            </a:endParaRPr>
          </a:p>
          <a:p>
            <a:pPr indent="-285750" lvl="1" marL="742950" marR="0" rtl="0" algn="l">
              <a:lnSpc>
                <a:spcPct val="107000"/>
              </a:lnSpc>
              <a:spcBef>
                <a:spcPts val="800"/>
              </a:spcBef>
              <a:spcAft>
                <a:spcPts val="0"/>
              </a:spcAft>
              <a:buSzPts val="1400"/>
              <a:buFont typeface="Arial"/>
              <a:buChar char="•"/>
            </a:pPr>
            <a:r>
              <a:rPr lang="en" sz="1100">
                <a:latin typeface="Montserrat"/>
                <a:ea typeface="Montserrat"/>
                <a:cs typeface="Montserrat"/>
                <a:sym typeface="Montserrat"/>
              </a:rPr>
              <a:t>Trim costs to avoid overspending</a:t>
            </a:r>
            <a:r>
              <a:rPr lang="en">
                <a:latin typeface="Calibri"/>
                <a:ea typeface="Calibri"/>
                <a:cs typeface="Calibri"/>
                <a:sym typeface="Calibri"/>
              </a:rPr>
              <a:t> </a:t>
            </a:r>
            <a:endParaRPr>
              <a:latin typeface="Calibri"/>
              <a:ea typeface="Calibri"/>
              <a:cs typeface="Calibri"/>
              <a:sym typeface="Calibri"/>
            </a:endParaRPr>
          </a:p>
          <a:p>
            <a:pPr indent="0" lvl="0" marL="0" rtl="0" algn="l">
              <a:lnSpc>
                <a:spcPct val="107000"/>
              </a:lnSpc>
              <a:spcBef>
                <a:spcPts val="800"/>
              </a:spcBef>
              <a:spcAft>
                <a:spcPts val="0"/>
              </a:spcAft>
              <a:buNone/>
            </a:pPr>
            <a:r>
              <a:rPr b="1" i="1" lang="en">
                <a:solidFill>
                  <a:schemeClr val="dk1"/>
                </a:solidFill>
                <a:latin typeface="Montserrat"/>
                <a:ea typeface="Montserrat"/>
                <a:cs typeface="Montserrat"/>
                <a:sym typeface="Montserrat"/>
              </a:rPr>
              <a:t>Revenue</a:t>
            </a:r>
            <a:r>
              <a:rPr i="1"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lang="en">
                <a:solidFill>
                  <a:schemeClr val="dk1"/>
                </a:solidFill>
                <a:latin typeface="Montserrat"/>
                <a:ea typeface="Montserrat"/>
                <a:cs typeface="Montserrat"/>
                <a:sym typeface="Montserrat"/>
              </a:rPr>
              <a:t>The actual amount of money received through business activities, including selling products, investments, interest on savings, dividends and other sources.</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b="1" i="1" lang="en">
                <a:solidFill>
                  <a:schemeClr val="dk1"/>
                </a:solidFill>
                <a:latin typeface="Montserrat"/>
                <a:ea typeface="Montserrat"/>
                <a:cs typeface="Montserrat"/>
                <a:sym typeface="Montserrat"/>
              </a:rPr>
              <a:t>Expenses</a:t>
            </a:r>
            <a:r>
              <a:rPr i="1"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lang="en">
                <a:solidFill>
                  <a:schemeClr val="dk1"/>
                </a:solidFill>
                <a:latin typeface="Montserrat"/>
                <a:ea typeface="Montserrat"/>
                <a:cs typeface="Montserrat"/>
                <a:sym typeface="Montserrat"/>
              </a:rPr>
              <a:t>All costs associated with running a business, including direct costs (materials or supplies), recurring expenses (rent or electricity), long-term assets that will help your business for years, but are harder to sell (buildings or equipment), and financial expenses, such as loan or interest payments. Expenses can be categorized in two groups:</a:t>
            </a:r>
            <a:endParaRPr>
              <a:solidFill>
                <a:schemeClr val="dk1"/>
              </a:solidFill>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400"/>
              <a:buChar char="•"/>
            </a:pPr>
            <a:r>
              <a:rPr lang="en">
                <a:solidFill>
                  <a:schemeClr val="dk1"/>
                </a:solidFill>
                <a:latin typeface="Montserrat"/>
                <a:ea typeface="Montserrat"/>
                <a:cs typeface="Montserrat"/>
                <a:sym typeface="Montserrat"/>
              </a:rPr>
              <a:t>Fixed expenses, which stay the same from month to month, such as rent, salaries, insurance and accounting services.</a:t>
            </a:r>
            <a:endParaRPr>
              <a:solidFill>
                <a:schemeClr val="dk1"/>
              </a:solidFill>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400"/>
              <a:buChar char="•"/>
            </a:pPr>
            <a:r>
              <a:rPr lang="en">
                <a:solidFill>
                  <a:schemeClr val="dk1"/>
                </a:solidFill>
                <a:latin typeface="Montserrat"/>
                <a:ea typeface="Montserrat"/>
                <a:cs typeface="Montserrat"/>
                <a:sym typeface="Montserrat"/>
              </a:rPr>
              <a:t>Flexible expenses, which change from month to month, such as material expenses, inventory expenses, maintenance and repairs expenses.</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b="1" lang="en">
                <a:solidFill>
                  <a:schemeClr val="dk1"/>
                </a:solidFill>
                <a:latin typeface="Montserrat"/>
                <a:ea typeface="Montserrat"/>
                <a:cs typeface="Montserrat"/>
                <a:sym typeface="Montserrat"/>
              </a:rPr>
              <a:t>Profit or Income</a:t>
            </a:r>
            <a:r>
              <a:rPr lang="en">
                <a:solidFill>
                  <a:schemeClr val="dk1"/>
                </a:solidFill>
                <a:latin typeface="Montserrat"/>
                <a:ea typeface="Montserrat"/>
                <a:cs typeface="Montserrat"/>
                <a:sym typeface="Montserrat"/>
              </a:rPr>
              <a:t> </a:t>
            </a:r>
            <a:endParaRPr>
              <a:solidFill>
                <a:schemeClr val="dk1"/>
              </a:solidFill>
              <a:latin typeface="Calibri"/>
              <a:ea typeface="Calibri"/>
              <a:cs typeface="Calibri"/>
              <a:sym typeface="Calibri"/>
            </a:endParaRPr>
          </a:p>
          <a:p>
            <a:pPr indent="0" lvl="0" marL="0" rtl="0" algn="l">
              <a:lnSpc>
                <a:spcPct val="107000"/>
              </a:lnSpc>
              <a:spcBef>
                <a:spcPts val="800"/>
              </a:spcBef>
              <a:spcAft>
                <a:spcPts val="0"/>
              </a:spcAft>
              <a:buNone/>
            </a:pPr>
            <a:r>
              <a:rPr lang="en">
                <a:solidFill>
                  <a:schemeClr val="dk1"/>
                </a:solidFill>
                <a:latin typeface="Montserrat"/>
                <a:ea typeface="Montserrat"/>
                <a:cs typeface="Montserrat"/>
                <a:sym typeface="Montserrat"/>
              </a:rPr>
              <a:t>The amount remaining after you subtract revenue from expenses.</a:t>
            </a:r>
            <a:endParaRPr>
              <a:latin typeface="Calibri"/>
              <a:ea typeface="Calibri"/>
              <a:cs typeface="Calibri"/>
              <a:sym typeface="Calibri"/>
            </a:endParaRPr>
          </a:p>
        </p:txBody>
      </p:sp>
      <p:sp>
        <p:nvSpPr>
          <p:cNvPr id="240" name="Google Shape;240;g29e4119eda4_2_4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9e4119eda4_2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29e4119eda4_2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SzPts val="1400"/>
              <a:buNone/>
            </a:pPr>
            <a:r>
              <a:rPr b="1" lang="en" sz="1100">
                <a:latin typeface="Montserrat"/>
                <a:ea typeface="Montserrat"/>
                <a:cs typeface="Montserrat"/>
                <a:sym typeface="Montserrat"/>
              </a:rPr>
              <a:t>How can you save?</a:t>
            </a:r>
            <a:endParaRPr sz="1100">
              <a:latin typeface="Calibri"/>
              <a:ea typeface="Calibri"/>
              <a:cs typeface="Calibri"/>
              <a:sym typeface="Calibri"/>
            </a:endParaRPr>
          </a:p>
          <a:p>
            <a:pPr indent="0" lvl="0" marL="0" marR="0" rtl="0" algn="just">
              <a:lnSpc>
                <a:spcPct val="107000"/>
              </a:lnSpc>
              <a:spcBef>
                <a:spcPts val="800"/>
              </a:spcBef>
              <a:spcAft>
                <a:spcPts val="0"/>
              </a:spcAft>
              <a:buSzPts val="1400"/>
              <a:buNone/>
            </a:pPr>
            <a:r>
              <a:rPr lang="en" sz="1100">
                <a:latin typeface="Montserrat"/>
                <a:ea typeface="Montserrat"/>
                <a:cs typeface="Montserrat"/>
                <a:sym typeface="Montserrat"/>
              </a:rPr>
              <a:t>If you’re reluctant to start saving or believe it isn’t possible, think of it as a path to exciting opportunities rather than a burden. Chances are you’ll need the funds for unexpected situations in your business, good and bad. Here are some basic steps to get you started.</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Create a budget and stick to it. </a:t>
            </a:r>
            <a:r>
              <a:rPr lang="en" sz="1100">
                <a:latin typeface="Montserrat"/>
                <a:ea typeface="Montserrat"/>
                <a:cs typeface="Montserrat"/>
                <a:sym typeface="Montserrat"/>
              </a:rPr>
              <a:t>When you make a monthly budget, consider overestimating your expected costs. This way, you’ll likely end up with leftover funds, which can go right into savings.</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Pay yourself first. </a:t>
            </a:r>
            <a:r>
              <a:rPr lang="en" sz="1100">
                <a:latin typeface="Montserrat"/>
                <a:ea typeface="Montserrat"/>
                <a:cs typeface="Montserrat"/>
                <a:sym typeface="Montserrat"/>
              </a:rPr>
              <a:t>Determine a set amount of money to put away every month and treat it like any other bill. Put away part of your revenue and watch your personal savings grow.</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Save wisely. </a:t>
            </a:r>
            <a:r>
              <a:rPr lang="en" sz="1100">
                <a:latin typeface="Montserrat"/>
                <a:ea typeface="Montserrat"/>
                <a:cs typeface="Montserrat"/>
                <a:sym typeface="Montserrat"/>
              </a:rPr>
              <a:t>Choose the savings methods that best match your goals. You can research multiple financial institutions to see what types of accounts are available and how much interest each one offers.</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Be ready for the unknown. </a:t>
            </a:r>
            <a:r>
              <a:rPr lang="en" sz="1100">
                <a:latin typeface="Montserrat"/>
                <a:ea typeface="Montserrat"/>
                <a:cs typeface="Montserrat"/>
                <a:sym typeface="Montserrat"/>
              </a:rPr>
              <a:t>Create an emergency fund with three to six months’ worth of business expenses. All businesses encounter hard times. With savings to help you get through three to six months, you’ll be more equipped to make sure your business stays open.</a:t>
            </a:r>
            <a:endParaRPr sz="1100">
              <a:latin typeface="Calibri"/>
              <a:ea typeface="Calibri"/>
              <a:cs typeface="Calibri"/>
              <a:sym typeface="Calibri"/>
            </a:endParaRPr>
          </a:p>
          <a:p>
            <a:pPr indent="-342900" lvl="0" marL="342900" marR="0" rtl="0" algn="just">
              <a:lnSpc>
                <a:spcPct val="107000"/>
              </a:lnSpc>
              <a:spcBef>
                <a:spcPts val="800"/>
              </a:spcBef>
              <a:spcAft>
                <a:spcPts val="800"/>
              </a:spcAft>
              <a:buSzPts val="1400"/>
              <a:buFont typeface="Arial"/>
              <a:buChar char="•"/>
            </a:pPr>
            <a:r>
              <a:rPr b="1" lang="en" sz="1100">
                <a:latin typeface="Montserrat"/>
                <a:ea typeface="Montserrat"/>
                <a:cs typeface="Montserrat"/>
                <a:sym typeface="Montserrat"/>
              </a:rPr>
              <a:t>Set financial goals to stay on track. </a:t>
            </a:r>
            <a:r>
              <a:rPr lang="en" sz="1100">
                <a:latin typeface="Montserrat"/>
                <a:ea typeface="Montserrat"/>
                <a:cs typeface="Montserrat"/>
                <a:sym typeface="Montserrat"/>
              </a:rPr>
              <a:t>Use SMART goals so you know exactly how much you want to save and how long it will take to get there. When you set clear goals, it’s easier to stay motivated and track your progress.</a:t>
            </a:r>
            <a:endParaRPr sz="1100">
              <a:latin typeface="Calibri"/>
              <a:ea typeface="Calibri"/>
              <a:cs typeface="Calibri"/>
              <a:sym typeface="Calibri"/>
            </a:endParaRPr>
          </a:p>
        </p:txBody>
      </p:sp>
      <p:sp>
        <p:nvSpPr>
          <p:cNvPr id="256" name="Google Shape;256;g29e4119eda4_2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9e4119eda4_2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29e4119eda4_2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SzPts val="1400"/>
              <a:buNone/>
            </a:pPr>
            <a:r>
              <a:rPr b="1" lang="en" sz="1100">
                <a:latin typeface="Montserrat"/>
                <a:ea typeface="Montserrat"/>
                <a:cs typeface="Montserrat"/>
                <a:sym typeface="Montserrat"/>
              </a:rPr>
              <a:t>Set saving goals</a:t>
            </a:r>
            <a:endParaRPr sz="1100">
              <a:latin typeface="Calibri"/>
              <a:ea typeface="Calibri"/>
              <a:cs typeface="Calibri"/>
              <a:sym typeface="Calibri"/>
            </a:endParaRPr>
          </a:p>
          <a:p>
            <a:pPr indent="0" lvl="0" marL="0" marR="0" rtl="0" algn="just">
              <a:lnSpc>
                <a:spcPct val="107000"/>
              </a:lnSpc>
              <a:spcBef>
                <a:spcPts val="800"/>
              </a:spcBef>
              <a:spcAft>
                <a:spcPts val="0"/>
              </a:spcAft>
              <a:buSzPts val="1400"/>
              <a:buNone/>
            </a:pPr>
            <a:r>
              <a:rPr lang="en" sz="1100">
                <a:latin typeface="Montserrat"/>
                <a:ea typeface="Montserrat"/>
                <a:cs typeface="Montserrat"/>
                <a:sym typeface="Montserrat"/>
              </a:rPr>
              <a:t>Before settling on methods for saving your money, you should determine a reason to save. This goal may center around purchasing new equipment, hiring more employees, making improvements to your place of business, or simply saving for unplanned expenses. Having this end goal in sight will help you reach that milestone. To jump-start your savings, consider designating a certain amount per month rather than just a one-time deposit.</a:t>
            </a:r>
            <a:endParaRPr/>
          </a:p>
          <a:p>
            <a:pPr indent="0" lvl="0" marL="0" marR="0" rtl="0" algn="just">
              <a:lnSpc>
                <a:spcPct val="107000"/>
              </a:lnSpc>
              <a:spcBef>
                <a:spcPts val="800"/>
              </a:spcBef>
              <a:spcAft>
                <a:spcPts val="0"/>
              </a:spcAft>
              <a:buSzPts val="1400"/>
              <a:buNone/>
            </a:pPr>
            <a:r>
              <a:rPr b="1" lang="en" sz="1100">
                <a:latin typeface="Montserrat"/>
                <a:ea typeface="Montserrat"/>
                <a:cs typeface="Montserrat"/>
                <a:sym typeface="Montserrat"/>
              </a:rPr>
              <a:t>SMART goals</a:t>
            </a:r>
            <a:endParaRPr sz="1100">
              <a:latin typeface="Calibri"/>
              <a:ea typeface="Calibri"/>
              <a:cs typeface="Calibri"/>
              <a:sym typeface="Calibri"/>
            </a:endParaRPr>
          </a:p>
          <a:p>
            <a:pPr indent="0" lvl="0" marL="0" marR="0" rtl="0" algn="just">
              <a:lnSpc>
                <a:spcPct val="107000"/>
              </a:lnSpc>
              <a:spcBef>
                <a:spcPts val="800"/>
              </a:spcBef>
              <a:spcAft>
                <a:spcPts val="0"/>
              </a:spcAft>
              <a:buSzPts val="1400"/>
              <a:buNone/>
            </a:pPr>
            <a:r>
              <a:rPr lang="en" sz="1100">
                <a:latin typeface="Montserrat"/>
                <a:ea typeface="Montserrat"/>
                <a:cs typeface="Montserrat"/>
                <a:sym typeface="Montserrat"/>
              </a:rPr>
              <a:t>Real-life reasons to save are good motivators. Think about short-term goals (current month or year purchases) and long-term objectives (for important events and big expenses) using this SMART goal guideline:</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Specific </a:t>
            </a:r>
            <a:r>
              <a:rPr lang="en" sz="1100">
                <a:latin typeface="Montserrat"/>
                <a:ea typeface="Montserrat"/>
                <a:cs typeface="Montserrat"/>
                <a:sym typeface="Montserrat"/>
              </a:rPr>
              <a:t>goals inspire. Setting a clear goal with specific outcomes will help you focus on saving.</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Measurable</a:t>
            </a:r>
            <a:r>
              <a:rPr lang="en" sz="1100">
                <a:latin typeface="Montserrat"/>
                <a:ea typeface="Montserrat"/>
                <a:cs typeface="Montserrat"/>
                <a:sym typeface="Montserrat"/>
              </a:rPr>
              <a:t> goals let you see the real task at hand. By using real numbers, you can measure your progress along the way.</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Attainable</a:t>
            </a:r>
            <a:r>
              <a:rPr lang="en" sz="1100">
                <a:latin typeface="Montserrat"/>
                <a:ea typeface="Montserrat"/>
                <a:cs typeface="Montserrat"/>
                <a:sym typeface="Montserrat"/>
              </a:rPr>
              <a:t> goals pay off. When setting your goal, ensure that it is within your reach.</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Relevant</a:t>
            </a:r>
            <a:r>
              <a:rPr lang="en" sz="1100">
                <a:latin typeface="Montserrat"/>
                <a:ea typeface="Montserrat"/>
                <a:cs typeface="Montserrat"/>
                <a:sym typeface="Montserrat"/>
              </a:rPr>
              <a:t> goals make good sense. Set a goal only if you know it will be meaningful in the long run.</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Time-bound goals </a:t>
            </a:r>
            <a:r>
              <a:rPr lang="en" sz="1100">
                <a:latin typeface="Montserrat"/>
                <a:ea typeface="Montserrat"/>
                <a:cs typeface="Montserrat"/>
                <a:sym typeface="Montserrat"/>
              </a:rPr>
              <a:t>have a real deadline. Setting a time frame for your goal will help you stay committed to reaching it.</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 sz="1100">
                <a:latin typeface="Montserrat"/>
                <a:ea typeface="Montserrat"/>
                <a:cs typeface="Montserrat"/>
                <a:sym typeface="Montserrat"/>
              </a:rPr>
              <a:t>Once you’ve set your financial goals, it’s time to start saving. Choosing the right savings method is dependent on a few factors: how much money you hope to save, how you will access your funds and when you’ll want to withdraw them. The first step is evaluating the options available.</a:t>
            </a:r>
            <a:endParaRPr sz="1100">
              <a:latin typeface="Calibri"/>
              <a:ea typeface="Calibri"/>
              <a:cs typeface="Calibri"/>
              <a:sym typeface="Calibri"/>
            </a:endParaRPr>
          </a:p>
          <a:p>
            <a:pPr indent="0" lvl="0" marL="0" marR="0" rtl="0" algn="just">
              <a:lnSpc>
                <a:spcPct val="107000"/>
              </a:lnSpc>
              <a:spcBef>
                <a:spcPts val="800"/>
              </a:spcBef>
              <a:spcAft>
                <a:spcPts val="800"/>
              </a:spcAft>
              <a:buSzPts val="1400"/>
              <a:buNone/>
            </a:pPr>
            <a:r>
              <a:t/>
            </a:r>
            <a:endParaRPr sz="1100">
              <a:latin typeface="Calibri"/>
              <a:ea typeface="Calibri"/>
              <a:cs typeface="Calibri"/>
              <a:sym typeface="Calibri"/>
            </a:endParaRPr>
          </a:p>
        </p:txBody>
      </p:sp>
      <p:sp>
        <p:nvSpPr>
          <p:cNvPr id="278" name="Google Shape;278;g29e4119eda4_2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1.png"/><Relationship Id="rId7"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1.png"/><Relationship Id="rId7"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50" name="Shape 50"/>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gle Cover Slide">
  <p:cSld name="Google Cover Slide">
    <p:bg>
      <p:bgPr>
        <a:solidFill>
          <a:srgbClr val="FFFFFF"/>
        </a:solidFill>
      </p:bgPr>
    </p:bg>
    <p:spTree>
      <p:nvGrpSpPr>
        <p:cNvPr id="51" name="Shape 51"/>
        <p:cNvGrpSpPr/>
        <p:nvPr/>
      </p:nvGrpSpPr>
      <p:grpSpPr>
        <a:xfrm>
          <a:off x="0" y="0"/>
          <a:ext cx="0" cy="0"/>
          <a:chOff x="0" y="0"/>
          <a:chExt cx="0" cy="0"/>
        </a:xfrm>
      </p:grpSpPr>
      <p:sp>
        <p:nvSpPr>
          <p:cNvPr id="52" name="Google Shape;52;p14"/>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53" name="Google Shape;53;p14"/>
          <p:cNvGrpSpPr/>
          <p:nvPr/>
        </p:nvGrpSpPr>
        <p:grpSpPr>
          <a:xfrm>
            <a:off x="522581" y="319550"/>
            <a:ext cx="1968246" cy="271125"/>
            <a:chOff x="522575" y="1097292"/>
            <a:chExt cx="2624328" cy="361500"/>
          </a:xfrm>
        </p:grpSpPr>
        <p:pic>
          <p:nvPicPr>
            <p:cNvPr id="54" name="Google Shape;54;p14"/>
            <p:cNvPicPr preferRelativeResize="0"/>
            <p:nvPr/>
          </p:nvPicPr>
          <p:blipFill rotWithShape="1">
            <a:blip r:embed="rId2">
              <a:alphaModFix/>
            </a:blip>
            <a:srcRect b="0" l="0" r="-4482" t="0"/>
            <a:stretch/>
          </p:blipFill>
          <p:spPr>
            <a:xfrm>
              <a:off x="522575" y="1118022"/>
              <a:ext cx="1040600" cy="320040"/>
            </a:xfrm>
            <a:prstGeom prst="rect">
              <a:avLst/>
            </a:prstGeom>
            <a:noFill/>
            <a:ln>
              <a:noFill/>
            </a:ln>
          </p:spPr>
        </p:pic>
        <p:pic>
          <p:nvPicPr>
            <p:cNvPr id="55" name="Google Shape;55;p14"/>
            <p:cNvPicPr preferRelativeResize="0"/>
            <p:nvPr/>
          </p:nvPicPr>
          <p:blipFill rotWithShape="1">
            <a:blip r:embed="rId3">
              <a:alphaModFix/>
            </a:blip>
            <a:srcRect b="0" l="0" r="0" t="0"/>
            <a:stretch/>
          </p:blipFill>
          <p:spPr>
            <a:xfrm>
              <a:off x="1979276" y="1168375"/>
              <a:ext cx="1167627" cy="219334"/>
            </a:xfrm>
            <a:prstGeom prst="rect">
              <a:avLst/>
            </a:prstGeom>
            <a:noFill/>
            <a:ln>
              <a:noFill/>
            </a:ln>
          </p:spPr>
        </p:pic>
        <p:cxnSp>
          <p:nvCxnSpPr>
            <p:cNvPr id="56" name="Google Shape;56;p14"/>
            <p:cNvCxnSpPr/>
            <p:nvPr/>
          </p:nvCxnSpPr>
          <p:spPr>
            <a:xfrm>
              <a:off x="1771226" y="1097292"/>
              <a:ext cx="0" cy="361500"/>
            </a:xfrm>
            <a:prstGeom prst="straightConnector1">
              <a:avLst/>
            </a:prstGeom>
            <a:noFill/>
            <a:ln cap="flat" cmpd="sng" w="9525">
              <a:solidFill>
                <a:srgbClr val="5F6368"/>
              </a:solidFill>
              <a:prstDash val="solid"/>
              <a:round/>
              <a:headEnd len="sm" w="sm" type="none"/>
              <a:tailEnd len="sm" w="sm" type="none"/>
            </a:ln>
          </p:spPr>
        </p:cxnSp>
      </p:grpSp>
      <p:cxnSp>
        <p:nvCxnSpPr>
          <p:cNvPr id="57" name="Google Shape;57;p14"/>
          <p:cNvCxnSpPr/>
          <p:nvPr/>
        </p:nvCxnSpPr>
        <p:spPr>
          <a:xfrm>
            <a:off x="6233948" y="4879750"/>
            <a:ext cx="0" cy="126300"/>
          </a:xfrm>
          <a:prstGeom prst="straightConnector1">
            <a:avLst/>
          </a:prstGeom>
          <a:noFill/>
          <a:ln cap="flat" cmpd="sng" w="9525">
            <a:solidFill>
              <a:srgbClr val="999999"/>
            </a:solidFill>
            <a:prstDash val="solid"/>
            <a:round/>
            <a:headEnd len="sm" w="sm" type="none"/>
            <a:tailEnd len="sm" w="sm" type="none"/>
          </a:ln>
        </p:spPr>
      </p:cxnSp>
      <p:pic>
        <p:nvPicPr>
          <p:cNvPr id="58" name="Google Shape;58;p14"/>
          <p:cNvPicPr preferRelativeResize="0"/>
          <p:nvPr/>
        </p:nvPicPr>
        <p:blipFill rotWithShape="1">
          <a:blip r:embed="rId4">
            <a:alphaModFix/>
          </a:blip>
          <a:srcRect b="0" l="406" r="416" t="0"/>
          <a:stretch/>
        </p:blipFill>
        <p:spPr>
          <a:xfrm>
            <a:off x="5712032" y="4900595"/>
            <a:ext cx="486869" cy="92110"/>
          </a:xfrm>
          <a:prstGeom prst="rect">
            <a:avLst/>
          </a:prstGeom>
          <a:noFill/>
          <a:ln>
            <a:noFill/>
          </a:ln>
        </p:spPr>
      </p:pic>
      <p:pic>
        <p:nvPicPr>
          <p:cNvPr id="59" name="Google Shape;59;p14"/>
          <p:cNvPicPr preferRelativeResize="0"/>
          <p:nvPr/>
        </p:nvPicPr>
        <p:blipFill rotWithShape="1">
          <a:blip r:embed="rId5">
            <a:alphaModFix/>
          </a:blip>
          <a:srcRect b="0" l="0" r="0" t="0"/>
          <a:stretch/>
        </p:blipFill>
        <p:spPr>
          <a:xfrm>
            <a:off x="7931876" y="4877254"/>
            <a:ext cx="548701" cy="114499"/>
          </a:xfrm>
          <a:prstGeom prst="rect">
            <a:avLst/>
          </a:prstGeom>
          <a:noFill/>
          <a:ln>
            <a:noFill/>
          </a:ln>
        </p:spPr>
      </p:pic>
      <p:pic>
        <p:nvPicPr>
          <p:cNvPr id="60" name="Google Shape;60;p14"/>
          <p:cNvPicPr preferRelativeResize="0"/>
          <p:nvPr/>
        </p:nvPicPr>
        <p:blipFill rotWithShape="1">
          <a:blip r:embed="rId6">
            <a:alphaModFix/>
          </a:blip>
          <a:srcRect b="0" l="51590" r="0" t="0"/>
          <a:stretch/>
        </p:blipFill>
        <p:spPr>
          <a:xfrm>
            <a:off x="6244051" y="4687312"/>
            <a:ext cx="989901" cy="511178"/>
          </a:xfrm>
          <a:prstGeom prst="rect">
            <a:avLst/>
          </a:prstGeom>
          <a:noFill/>
          <a:ln>
            <a:noFill/>
          </a:ln>
        </p:spPr>
      </p:pic>
      <p:cxnSp>
        <p:nvCxnSpPr>
          <p:cNvPr id="61" name="Google Shape;61;p14"/>
          <p:cNvCxnSpPr/>
          <p:nvPr/>
        </p:nvCxnSpPr>
        <p:spPr>
          <a:xfrm>
            <a:off x="7244048" y="4871350"/>
            <a:ext cx="0" cy="126300"/>
          </a:xfrm>
          <a:prstGeom prst="straightConnector1">
            <a:avLst/>
          </a:prstGeom>
          <a:noFill/>
          <a:ln cap="flat" cmpd="sng" w="9525">
            <a:solidFill>
              <a:srgbClr val="999999"/>
            </a:solidFill>
            <a:prstDash val="solid"/>
            <a:round/>
            <a:headEnd len="sm" w="sm" type="none"/>
            <a:tailEnd len="sm" w="sm" type="none"/>
          </a:ln>
        </p:spPr>
      </p:cxnSp>
      <p:sp>
        <p:nvSpPr>
          <p:cNvPr id="62" name="Google Shape;62;p14"/>
          <p:cNvSpPr txBox="1"/>
          <p:nvPr/>
        </p:nvSpPr>
        <p:spPr>
          <a:xfrm>
            <a:off x="7184775" y="4796051"/>
            <a:ext cx="8460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with support from</a:t>
            </a:r>
            <a:endParaRPr b="0" i="0" sz="600" u="none" cap="none" strike="noStrike">
              <a:solidFill>
                <a:srgbClr val="000000"/>
              </a:solidFill>
              <a:latin typeface="Arial"/>
              <a:ea typeface="Arial"/>
              <a:cs typeface="Arial"/>
              <a:sym typeface="Arial"/>
            </a:endParaRPr>
          </a:p>
        </p:txBody>
      </p:sp>
      <p:pic>
        <p:nvPicPr>
          <p:cNvPr id="63" name="Google Shape;63;p14"/>
          <p:cNvPicPr preferRelativeResize="0"/>
          <p:nvPr/>
        </p:nvPicPr>
        <p:blipFill rotWithShape="1">
          <a:blip r:embed="rId7">
            <a:alphaModFix/>
          </a:blip>
          <a:srcRect b="0" l="0" r="0" t="0"/>
          <a:stretch/>
        </p:blipFill>
        <p:spPr>
          <a:xfrm>
            <a:off x="8610575" y="4845650"/>
            <a:ext cx="177700" cy="177700"/>
          </a:xfrm>
          <a:prstGeom prst="rect">
            <a:avLst/>
          </a:prstGeom>
          <a:noFill/>
          <a:ln>
            <a:noFill/>
          </a:ln>
        </p:spPr>
      </p:pic>
      <p:cxnSp>
        <p:nvCxnSpPr>
          <p:cNvPr id="64" name="Google Shape;64;p14"/>
          <p:cNvCxnSpPr/>
          <p:nvPr/>
        </p:nvCxnSpPr>
        <p:spPr>
          <a:xfrm>
            <a:off x="8545573" y="4871350"/>
            <a:ext cx="0" cy="126300"/>
          </a:xfrm>
          <a:prstGeom prst="straightConnector1">
            <a:avLst/>
          </a:prstGeom>
          <a:noFill/>
          <a:ln cap="flat" cmpd="sng" w="9525">
            <a:solidFill>
              <a:srgbClr val="999999"/>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3" name="Google Shape;73;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4" name="Google Shape;74;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5" name="Shape 75"/>
        <p:cNvGrpSpPr/>
        <p:nvPr/>
      </p:nvGrpSpPr>
      <p:grpSpPr>
        <a:xfrm>
          <a:off x="0" y="0"/>
          <a:ext cx="0" cy="0"/>
          <a:chOff x="0" y="0"/>
          <a:chExt cx="0" cy="0"/>
        </a:xfrm>
      </p:grpSpPr>
      <p:sp>
        <p:nvSpPr>
          <p:cNvPr id="76" name="Google Shape;76;p17"/>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7" name="Google Shape;77;p17"/>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78" name="Google Shape;78;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9" name="Google Shape;79;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0" name="Google Shape;80;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1" name="Shape 81"/>
        <p:cNvGrpSpPr/>
        <p:nvPr/>
      </p:nvGrpSpPr>
      <p:grpSpPr>
        <a:xfrm>
          <a:off x="0" y="0"/>
          <a:ext cx="0" cy="0"/>
          <a:chOff x="0" y="0"/>
          <a:chExt cx="0" cy="0"/>
        </a:xfrm>
      </p:grpSpPr>
      <p:sp>
        <p:nvSpPr>
          <p:cNvPr id="82" name="Google Shape;82;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3" name="Google Shape;83;p18"/>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84" name="Google Shape;84;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5" name="Google Shape;85;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6" name="Google Shape;86;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9"/>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9" name="Google Shape;89;p19"/>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90" name="Google Shape;90;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1" name="Google Shape;91;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sp>
        <p:nvSpPr>
          <p:cNvPr id="94" name="Google Shape;94;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5" name="Google Shape;95;p20"/>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6" name="Google Shape;96;p20"/>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7" name="Google Shape;97;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9" name="Google Shape;99;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2" name="Google Shape;102;p21"/>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03" name="Google Shape;103;p21"/>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04" name="Google Shape;104;p21"/>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05" name="Google Shape;105;p21"/>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06" name="Google Shape;106;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7" name="Google Shape;107;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8" name="Google Shape;108;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2"/>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1" name="Google Shape;111;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3" name="Google Shape;113;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6" name="Google Shape;116;p23"/>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17" name="Google Shape;117;p23"/>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8" name="Google Shape;118;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9" name="Google Shape;119;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0" name="Google Shape;120;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4"/>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3" name="Google Shape;123;p24"/>
          <p:cNvSpPr/>
          <p:nvPr>
            <p:ph idx="2" type="pic"/>
          </p:nvPr>
        </p:nvSpPr>
        <p:spPr>
          <a:xfrm>
            <a:off x="896144" y="306388"/>
            <a:ext cx="2743200" cy="2057400"/>
          </a:xfrm>
          <a:prstGeom prst="rect">
            <a:avLst/>
          </a:prstGeom>
          <a:noFill/>
          <a:ln>
            <a:noFill/>
          </a:ln>
        </p:spPr>
      </p:sp>
      <p:sp>
        <p:nvSpPr>
          <p:cNvPr id="124" name="Google Shape;124;p24"/>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25" name="Google Shape;125;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6" name="Google Shape;126;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7" name="Google Shape;127;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0" name="Google Shape;130;p25"/>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31" name="Google Shape;131;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2" name="Google Shape;132;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3" name="Google Shape;133;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6"/>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6" name="Google Shape;136;p26"/>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37" name="Google Shape;137;p2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8" name="Google Shape;138;p2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9" name="Google Shape;139;p2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40" name="Shape 140"/>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gle Cover Slide">
  <p:cSld name="Google Cover Slide">
    <p:bg>
      <p:bgPr>
        <a:solidFill>
          <a:srgbClr val="FFFFFF"/>
        </a:solidFill>
      </p:bgPr>
    </p:bg>
    <p:spTree>
      <p:nvGrpSpPr>
        <p:cNvPr id="141" name="Shape 141"/>
        <p:cNvGrpSpPr/>
        <p:nvPr/>
      </p:nvGrpSpPr>
      <p:grpSpPr>
        <a:xfrm>
          <a:off x="0" y="0"/>
          <a:ext cx="0" cy="0"/>
          <a:chOff x="0" y="0"/>
          <a:chExt cx="0" cy="0"/>
        </a:xfrm>
      </p:grpSpPr>
      <p:sp>
        <p:nvSpPr>
          <p:cNvPr id="142" name="Google Shape;142;p28"/>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143" name="Google Shape;143;p28"/>
          <p:cNvGrpSpPr/>
          <p:nvPr/>
        </p:nvGrpSpPr>
        <p:grpSpPr>
          <a:xfrm>
            <a:off x="522581" y="319550"/>
            <a:ext cx="1968246" cy="271125"/>
            <a:chOff x="522575" y="1097292"/>
            <a:chExt cx="2624328" cy="361500"/>
          </a:xfrm>
        </p:grpSpPr>
        <p:pic>
          <p:nvPicPr>
            <p:cNvPr id="144" name="Google Shape;144;p28"/>
            <p:cNvPicPr preferRelativeResize="0"/>
            <p:nvPr/>
          </p:nvPicPr>
          <p:blipFill rotWithShape="1">
            <a:blip r:embed="rId2">
              <a:alphaModFix/>
            </a:blip>
            <a:srcRect b="0" l="0" r="-4482" t="0"/>
            <a:stretch/>
          </p:blipFill>
          <p:spPr>
            <a:xfrm>
              <a:off x="522575" y="1118022"/>
              <a:ext cx="1040600" cy="320040"/>
            </a:xfrm>
            <a:prstGeom prst="rect">
              <a:avLst/>
            </a:prstGeom>
            <a:noFill/>
            <a:ln>
              <a:noFill/>
            </a:ln>
          </p:spPr>
        </p:pic>
        <p:pic>
          <p:nvPicPr>
            <p:cNvPr id="145" name="Google Shape;145;p28"/>
            <p:cNvPicPr preferRelativeResize="0"/>
            <p:nvPr/>
          </p:nvPicPr>
          <p:blipFill rotWithShape="1">
            <a:blip r:embed="rId3">
              <a:alphaModFix/>
            </a:blip>
            <a:srcRect b="0" l="0" r="0" t="0"/>
            <a:stretch/>
          </p:blipFill>
          <p:spPr>
            <a:xfrm>
              <a:off x="1979276" y="1168375"/>
              <a:ext cx="1167627" cy="219334"/>
            </a:xfrm>
            <a:prstGeom prst="rect">
              <a:avLst/>
            </a:prstGeom>
            <a:noFill/>
            <a:ln>
              <a:noFill/>
            </a:ln>
          </p:spPr>
        </p:pic>
        <p:cxnSp>
          <p:nvCxnSpPr>
            <p:cNvPr id="146" name="Google Shape;146;p28"/>
            <p:cNvCxnSpPr/>
            <p:nvPr/>
          </p:nvCxnSpPr>
          <p:spPr>
            <a:xfrm>
              <a:off x="1771226" y="1097292"/>
              <a:ext cx="0" cy="361500"/>
            </a:xfrm>
            <a:prstGeom prst="straightConnector1">
              <a:avLst/>
            </a:prstGeom>
            <a:noFill/>
            <a:ln cap="flat" cmpd="sng" w="9525">
              <a:solidFill>
                <a:srgbClr val="5F6368"/>
              </a:solidFill>
              <a:prstDash val="solid"/>
              <a:round/>
              <a:headEnd len="sm" w="sm" type="none"/>
              <a:tailEnd len="sm" w="sm" type="none"/>
            </a:ln>
          </p:spPr>
        </p:cxnSp>
      </p:grpSp>
      <p:cxnSp>
        <p:nvCxnSpPr>
          <p:cNvPr id="147" name="Google Shape;147;p28"/>
          <p:cNvCxnSpPr/>
          <p:nvPr/>
        </p:nvCxnSpPr>
        <p:spPr>
          <a:xfrm>
            <a:off x="6233948" y="4879750"/>
            <a:ext cx="0" cy="126300"/>
          </a:xfrm>
          <a:prstGeom prst="straightConnector1">
            <a:avLst/>
          </a:prstGeom>
          <a:noFill/>
          <a:ln cap="flat" cmpd="sng" w="9525">
            <a:solidFill>
              <a:srgbClr val="999999"/>
            </a:solidFill>
            <a:prstDash val="solid"/>
            <a:round/>
            <a:headEnd len="sm" w="sm" type="none"/>
            <a:tailEnd len="sm" w="sm" type="none"/>
          </a:ln>
        </p:spPr>
      </p:cxnSp>
      <p:pic>
        <p:nvPicPr>
          <p:cNvPr id="148" name="Google Shape;148;p28"/>
          <p:cNvPicPr preferRelativeResize="0"/>
          <p:nvPr/>
        </p:nvPicPr>
        <p:blipFill rotWithShape="1">
          <a:blip r:embed="rId4">
            <a:alphaModFix/>
          </a:blip>
          <a:srcRect b="0" l="406" r="416" t="0"/>
          <a:stretch/>
        </p:blipFill>
        <p:spPr>
          <a:xfrm>
            <a:off x="5712032" y="4900595"/>
            <a:ext cx="486869" cy="92110"/>
          </a:xfrm>
          <a:prstGeom prst="rect">
            <a:avLst/>
          </a:prstGeom>
          <a:noFill/>
          <a:ln>
            <a:noFill/>
          </a:ln>
        </p:spPr>
      </p:pic>
      <p:pic>
        <p:nvPicPr>
          <p:cNvPr id="149" name="Google Shape;149;p28"/>
          <p:cNvPicPr preferRelativeResize="0"/>
          <p:nvPr/>
        </p:nvPicPr>
        <p:blipFill rotWithShape="1">
          <a:blip r:embed="rId5">
            <a:alphaModFix/>
          </a:blip>
          <a:srcRect b="0" l="0" r="0" t="0"/>
          <a:stretch/>
        </p:blipFill>
        <p:spPr>
          <a:xfrm>
            <a:off x="7931876" y="4877254"/>
            <a:ext cx="548701" cy="114499"/>
          </a:xfrm>
          <a:prstGeom prst="rect">
            <a:avLst/>
          </a:prstGeom>
          <a:noFill/>
          <a:ln>
            <a:noFill/>
          </a:ln>
        </p:spPr>
      </p:pic>
      <p:pic>
        <p:nvPicPr>
          <p:cNvPr id="150" name="Google Shape;150;p28"/>
          <p:cNvPicPr preferRelativeResize="0"/>
          <p:nvPr/>
        </p:nvPicPr>
        <p:blipFill rotWithShape="1">
          <a:blip r:embed="rId6">
            <a:alphaModFix/>
          </a:blip>
          <a:srcRect b="0" l="51590" r="0" t="0"/>
          <a:stretch/>
        </p:blipFill>
        <p:spPr>
          <a:xfrm>
            <a:off x="6244051" y="4687312"/>
            <a:ext cx="989901" cy="511178"/>
          </a:xfrm>
          <a:prstGeom prst="rect">
            <a:avLst/>
          </a:prstGeom>
          <a:noFill/>
          <a:ln>
            <a:noFill/>
          </a:ln>
        </p:spPr>
      </p:pic>
      <p:cxnSp>
        <p:nvCxnSpPr>
          <p:cNvPr id="151" name="Google Shape;151;p28"/>
          <p:cNvCxnSpPr/>
          <p:nvPr/>
        </p:nvCxnSpPr>
        <p:spPr>
          <a:xfrm>
            <a:off x="7244048" y="4871350"/>
            <a:ext cx="0" cy="126300"/>
          </a:xfrm>
          <a:prstGeom prst="straightConnector1">
            <a:avLst/>
          </a:prstGeom>
          <a:noFill/>
          <a:ln cap="flat" cmpd="sng" w="9525">
            <a:solidFill>
              <a:srgbClr val="999999"/>
            </a:solidFill>
            <a:prstDash val="solid"/>
            <a:round/>
            <a:headEnd len="sm" w="sm" type="none"/>
            <a:tailEnd len="sm" w="sm" type="none"/>
          </a:ln>
        </p:spPr>
      </p:cxnSp>
      <p:sp>
        <p:nvSpPr>
          <p:cNvPr id="152" name="Google Shape;152;p28"/>
          <p:cNvSpPr txBox="1"/>
          <p:nvPr/>
        </p:nvSpPr>
        <p:spPr>
          <a:xfrm>
            <a:off x="7184775" y="4796051"/>
            <a:ext cx="8460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with support from</a:t>
            </a:r>
            <a:endParaRPr b="0" i="0" sz="600" u="none" cap="none" strike="noStrike">
              <a:solidFill>
                <a:srgbClr val="000000"/>
              </a:solidFill>
              <a:latin typeface="Arial"/>
              <a:ea typeface="Arial"/>
              <a:cs typeface="Arial"/>
              <a:sym typeface="Arial"/>
            </a:endParaRPr>
          </a:p>
        </p:txBody>
      </p:sp>
      <p:pic>
        <p:nvPicPr>
          <p:cNvPr id="153" name="Google Shape;153;p28"/>
          <p:cNvPicPr preferRelativeResize="0"/>
          <p:nvPr/>
        </p:nvPicPr>
        <p:blipFill rotWithShape="1">
          <a:blip r:embed="rId7">
            <a:alphaModFix/>
          </a:blip>
          <a:srcRect b="0" l="0" r="0" t="0"/>
          <a:stretch/>
        </p:blipFill>
        <p:spPr>
          <a:xfrm>
            <a:off x="8610575" y="4845650"/>
            <a:ext cx="177700" cy="177700"/>
          </a:xfrm>
          <a:prstGeom prst="rect">
            <a:avLst/>
          </a:prstGeom>
          <a:noFill/>
          <a:ln>
            <a:noFill/>
          </a:ln>
        </p:spPr>
      </p:pic>
      <p:cxnSp>
        <p:nvCxnSpPr>
          <p:cNvPr id="154" name="Google Shape;154;p28"/>
          <p:cNvCxnSpPr/>
          <p:nvPr/>
        </p:nvCxnSpPr>
        <p:spPr>
          <a:xfrm>
            <a:off x="8545573" y="4871350"/>
            <a:ext cx="0" cy="126300"/>
          </a:xfrm>
          <a:prstGeom prst="straightConnector1">
            <a:avLst/>
          </a:prstGeom>
          <a:noFill/>
          <a:ln cap="flat" cmpd="sng" w="9525">
            <a:solidFill>
              <a:srgbClr val="999999"/>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67" name="Google Shape;67;p1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7.jpg"/><Relationship Id="rId6" Type="http://schemas.openxmlformats.org/officeDocument/2006/relationships/image" Target="../media/image13.png"/><Relationship Id="rId7"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40.png"/><Relationship Id="rId4" Type="http://schemas.openxmlformats.org/officeDocument/2006/relationships/slide" Target="/ppt/slides/slide28.xml"/><Relationship Id="rId5" Type="http://schemas.openxmlformats.org/officeDocument/2006/relationships/slide" Target="/ppt/slid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6.png"/><Relationship Id="rId4" Type="http://schemas.openxmlformats.org/officeDocument/2006/relationships/slide" Target="/ppt/slides/slide29.xml"/><Relationship Id="rId5" Type="http://schemas.openxmlformats.org/officeDocument/2006/relationships/slide" Target="/ppt/slid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5.png"/><Relationship Id="rId4" Type="http://schemas.openxmlformats.org/officeDocument/2006/relationships/image" Target="../media/image2.png"/><Relationship Id="rId5" Type="http://schemas.openxmlformats.org/officeDocument/2006/relationships/image" Target="../media/image20.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slide" Target="/ppt/slides/slide6.xml"/><Relationship Id="rId5" Type="http://schemas.openxmlformats.org/officeDocument/2006/relationships/slide" Target="/ppt/slid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slide" Target="/ppt/slides/slide7.xml"/><Relationship Id="rId4" Type="http://schemas.openxmlformats.org/officeDocument/2006/relationships/image" Target="../media/image27.png"/><Relationship Id="rId5" Type="http://schemas.openxmlformats.org/officeDocument/2006/relationships/slide" Target="/ppt/slides/slide7.xml"/><Relationship Id="rId6" Type="http://schemas.openxmlformats.org/officeDocument/2006/relationships/slide" Target="/ppt/slid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ctrTitle"/>
          </p:nvPr>
        </p:nvSpPr>
        <p:spPr>
          <a:xfrm>
            <a:off x="233781" y="558431"/>
            <a:ext cx="6390600" cy="15396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Calibri"/>
              <a:buNone/>
            </a:pPr>
            <a:r>
              <a:t/>
            </a:r>
            <a:endParaRPr/>
          </a:p>
        </p:txBody>
      </p:sp>
      <p:sp>
        <p:nvSpPr>
          <p:cNvPr id="160" name="Google Shape;160;p29"/>
          <p:cNvSpPr txBox="1"/>
          <p:nvPr>
            <p:ph idx="1" type="subTitle"/>
          </p:nvPr>
        </p:nvSpPr>
        <p:spPr>
          <a:xfrm>
            <a:off x="233775" y="2125594"/>
            <a:ext cx="6390600" cy="5946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1800"/>
              <a:buNone/>
            </a:pPr>
            <a:r>
              <a:t/>
            </a:r>
            <a:endParaRPr/>
          </a:p>
        </p:txBody>
      </p:sp>
      <p:sp>
        <p:nvSpPr>
          <p:cNvPr id="161" name="Google Shape;161;p29"/>
          <p:cNvSpPr/>
          <p:nvPr/>
        </p:nvSpPr>
        <p:spPr>
          <a:xfrm>
            <a:off x="345000" y="2704735"/>
            <a:ext cx="4218900" cy="1626000"/>
          </a:xfrm>
          <a:prstGeom prst="rect">
            <a:avLst/>
          </a:prstGeom>
          <a:noFill/>
          <a:ln>
            <a:noFill/>
          </a:ln>
        </p:spPr>
        <p:txBody>
          <a:bodyPr anchorCtr="0" anchor="t" bIns="19050" lIns="19050" spcFirstLastPara="1" rIns="19050" wrap="square" tIns="19050">
            <a:noAutofit/>
          </a:bodyPr>
          <a:lstStyle/>
          <a:p>
            <a:pPr indent="0" lvl="0" marL="0" marR="0" rtl="0" algn="l">
              <a:lnSpc>
                <a:spcPct val="115000"/>
              </a:lnSpc>
              <a:spcBef>
                <a:spcPts val="0"/>
              </a:spcBef>
              <a:spcAft>
                <a:spcPts val="0"/>
              </a:spcAft>
              <a:buNone/>
            </a:pPr>
            <a:r>
              <a:rPr b="0" i="0" lang="en" sz="2400" u="none" cap="none" strike="noStrike">
                <a:solidFill>
                  <a:srgbClr val="FFFFFF"/>
                </a:solidFill>
                <a:latin typeface="Open Sans"/>
                <a:ea typeface="Open Sans"/>
                <a:cs typeface="Open Sans"/>
                <a:sym typeface="Open Sans"/>
              </a:rPr>
              <a:t>[TITLE HERE]</a:t>
            </a:r>
            <a:endParaRPr b="0" i="0" sz="2400" u="none" cap="none" strike="noStrike">
              <a:solidFill>
                <a:srgbClr val="FFFFFF"/>
              </a:solidFill>
              <a:latin typeface="Open Sans"/>
              <a:ea typeface="Open Sans"/>
              <a:cs typeface="Open Sans"/>
              <a:sym typeface="Open Sans"/>
            </a:endParaRPr>
          </a:p>
        </p:txBody>
      </p:sp>
      <p:pic>
        <p:nvPicPr>
          <p:cNvPr descr="A picture containing graphics, font, graphic design, screenshot&#10;&#10;Description automatically generated" id="162" name="Google Shape;162;p29"/>
          <p:cNvPicPr preferRelativeResize="0"/>
          <p:nvPr/>
        </p:nvPicPr>
        <p:blipFill rotWithShape="1">
          <a:blip r:embed="rId3">
            <a:alphaModFix/>
          </a:blip>
          <a:srcRect b="0" l="0" r="0" t="0"/>
          <a:stretch/>
        </p:blipFill>
        <p:spPr>
          <a:xfrm>
            <a:off x="243029" y="160362"/>
            <a:ext cx="2327607" cy="497031"/>
          </a:xfrm>
          <a:prstGeom prst="rect">
            <a:avLst/>
          </a:prstGeom>
          <a:noFill/>
          <a:ln>
            <a:noFill/>
          </a:ln>
        </p:spPr>
      </p:pic>
      <p:pic>
        <p:nvPicPr>
          <p:cNvPr descr="A picture containing screenshot, text, graphics, graphic design&#10;&#10;Description automatically generated" id="163" name="Google Shape;163;p29"/>
          <p:cNvPicPr preferRelativeResize="0"/>
          <p:nvPr/>
        </p:nvPicPr>
        <p:blipFill rotWithShape="1">
          <a:blip r:embed="rId4">
            <a:alphaModFix/>
          </a:blip>
          <a:srcRect b="52585" l="8937" r="9589" t="35161"/>
          <a:stretch/>
        </p:blipFill>
        <p:spPr>
          <a:xfrm>
            <a:off x="5774776" y="185421"/>
            <a:ext cx="3159761" cy="398413"/>
          </a:xfrm>
          <a:prstGeom prst="rect">
            <a:avLst/>
          </a:prstGeom>
          <a:noFill/>
          <a:ln>
            <a:noFill/>
          </a:ln>
        </p:spPr>
      </p:pic>
      <p:pic>
        <p:nvPicPr>
          <p:cNvPr id="164" name="Google Shape;164;p29"/>
          <p:cNvPicPr preferRelativeResize="0"/>
          <p:nvPr/>
        </p:nvPicPr>
        <p:blipFill rotWithShape="1">
          <a:blip r:embed="rId5">
            <a:alphaModFix/>
          </a:blip>
          <a:srcRect b="23057" l="7652" r="10941" t="5514"/>
          <a:stretch/>
        </p:blipFill>
        <p:spPr>
          <a:xfrm>
            <a:off x="1" y="783772"/>
            <a:ext cx="9148031" cy="4391420"/>
          </a:xfrm>
          <a:prstGeom prst="rect">
            <a:avLst/>
          </a:prstGeom>
          <a:noFill/>
          <a:ln>
            <a:noFill/>
          </a:ln>
        </p:spPr>
      </p:pic>
      <p:sp>
        <p:nvSpPr>
          <p:cNvPr id="165" name="Google Shape;165;p29"/>
          <p:cNvSpPr/>
          <p:nvPr/>
        </p:nvSpPr>
        <p:spPr>
          <a:xfrm>
            <a:off x="-56746" y="784394"/>
            <a:ext cx="9144000" cy="4390200"/>
          </a:xfrm>
          <a:prstGeom prst="rect">
            <a:avLst/>
          </a:prstGeom>
          <a:solidFill>
            <a:srgbClr val="000000">
              <a:alpha val="4353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29"/>
          <p:cNvSpPr/>
          <p:nvPr/>
        </p:nvSpPr>
        <p:spPr>
          <a:xfrm>
            <a:off x="459300" y="2421247"/>
            <a:ext cx="4218900" cy="1626000"/>
          </a:xfrm>
          <a:prstGeom prst="rect">
            <a:avLst/>
          </a:prstGeom>
          <a:noFill/>
          <a:ln>
            <a:noFill/>
          </a:ln>
        </p:spPr>
        <p:txBody>
          <a:bodyPr anchorCtr="0" anchor="t" bIns="19050" lIns="19050" spcFirstLastPara="1" rIns="19050" wrap="square" tIns="19050">
            <a:noAutofit/>
          </a:bodyPr>
          <a:lstStyle/>
          <a:p>
            <a:pPr indent="0" lvl="0" marL="0" marR="0" rtl="0" algn="l">
              <a:lnSpc>
                <a:spcPct val="115000"/>
              </a:lnSpc>
              <a:spcBef>
                <a:spcPts val="0"/>
              </a:spcBef>
              <a:spcAft>
                <a:spcPts val="0"/>
              </a:spcAft>
              <a:buNone/>
            </a:pPr>
            <a:r>
              <a:t/>
            </a:r>
            <a:endParaRPr b="0" i="0" sz="2400" u="none" cap="none" strike="noStrike">
              <a:solidFill>
                <a:srgbClr val="FFFFFF"/>
              </a:solidFill>
              <a:latin typeface="Open Sans"/>
              <a:ea typeface="Open Sans"/>
              <a:cs typeface="Open Sans"/>
              <a:sym typeface="Open Sans"/>
            </a:endParaRPr>
          </a:p>
        </p:txBody>
      </p:sp>
      <p:pic>
        <p:nvPicPr>
          <p:cNvPr id="167" name="Google Shape;167;p29"/>
          <p:cNvPicPr preferRelativeResize="0"/>
          <p:nvPr/>
        </p:nvPicPr>
        <p:blipFill rotWithShape="1">
          <a:blip r:embed="rId6">
            <a:alphaModFix/>
          </a:blip>
          <a:srcRect b="15124" l="0" r="0" t="0"/>
          <a:stretch/>
        </p:blipFill>
        <p:spPr>
          <a:xfrm>
            <a:off x="590200" y="2571762"/>
            <a:ext cx="3263676" cy="1476300"/>
          </a:xfrm>
          <a:prstGeom prst="rect">
            <a:avLst/>
          </a:prstGeom>
          <a:noFill/>
          <a:ln>
            <a:noFill/>
          </a:ln>
        </p:spPr>
      </p:pic>
      <p:sp>
        <p:nvSpPr>
          <p:cNvPr id="168" name="Google Shape;168;p29"/>
          <p:cNvSpPr/>
          <p:nvPr/>
        </p:nvSpPr>
        <p:spPr>
          <a:xfrm>
            <a:off x="1325225" y="4152488"/>
            <a:ext cx="7081800" cy="674400"/>
          </a:xfrm>
          <a:prstGeom prst="rect">
            <a:avLst/>
          </a:prstGeom>
          <a:noFill/>
          <a:ln>
            <a:noFill/>
          </a:ln>
        </p:spPr>
        <p:txBody>
          <a:bodyPr anchorCtr="0" anchor="t" bIns="25400" lIns="25400" spcFirstLastPara="1" rIns="25400" wrap="square" tIns="25400">
            <a:noAutofit/>
          </a:bodyPr>
          <a:lstStyle/>
          <a:p>
            <a:pPr indent="0" lvl="0" marL="0" marR="0" rtl="0" algn="l">
              <a:lnSpc>
                <a:spcPct val="100000"/>
              </a:lnSpc>
              <a:spcBef>
                <a:spcPts val="0"/>
              </a:spcBef>
              <a:spcAft>
                <a:spcPts val="0"/>
              </a:spcAft>
              <a:buNone/>
            </a:pPr>
            <a:r>
              <a:rPr b="1" i="0" lang="en" sz="2400" u="none" cap="none" strike="noStrike">
                <a:solidFill>
                  <a:srgbClr val="FFFFFF"/>
                </a:solidFill>
                <a:latin typeface="Montserrat Black"/>
                <a:ea typeface="Montserrat Black"/>
                <a:cs typeface="Montserrat Black"/>
                <a:sym typeface="Montserrat Black"/>
              </a:rPr>
              <a:t>Financial Literacy b</a:t>
            </a:r>
            <a:r>
              <a:rPr b="1" lang="en" sz="2400">
                <a:solidFill>
                  <a:srgbClr val="FFFFFF"/>
                </a:solidFill>
                <a:latin typeface="Montserrat Black"/>
                <a:ea typeface="Montserrat Black"/>
                <a:cs typeface="Montserrat Black"/>
                <a:sym typeface="Montserrat Black"/>
              </a:rPr>
              <a:t>y BR-LIFE of AIA</a:t>
            </a:r>
            <a:endParaRPr b="1" sz="2400">
              <a:solidFill>
                <a:srgbClr val="FFFFFF"/>
              </a:solidFill>
              <a:latin typeface="Montserrat Black"/>
              <a:ea typeface="Montserrat Black"/>
              <a:cs typeface="Montserrat Black"/>
              <a:sym typeface="Montserrat Black"/>
            </a:endParaRPr>
          </a:p>
          <a:p>
            <a:pPr indent="0" lvl="0" marL="0" marR="0" rtl="0" algn="l">
              <a:lnSpc>
                <a:spcPct val="100000"/>
              </a:lnSpc>
              <a:spcBef>
                <a:spcPts val="0"/>
              </a:spcBef>
              <a:spcAft>
                <a:spcPts val="0"/>
              </a:spcAft>
              <a:buNone/>
            </a:pPr>
            <a:r>
              <a:t/>
            </a:r>
            <a:endParaRPr sz="1800">
              <a:solidFill>
                <a:srgbClr val="FFFFFF"/>
              </a:solidFill>
              <a:latin typeface="Montserrat"/>
              <a:ea typeface="Montserrat"/>
              <a:cs typeface="Montserrat"/>
              <a:sym typeface="Montserrat"/>
            </a:endParaRPr>
          </a:p>
        </p:txBody>
      </p:sp>
      <p:pic>
        <p:nvPicPr>
          <p:cNvPr id="169" name="Google Shape;169;p29"/>
          <p:cNvPicPr preferRelativeResize="0"/>
          <p:nvPr/>
        </p:nvPicPr>
        <p:blipFill>
          <a:blip r:embed="rId7">
            <a:alphaModFix/>
          </a:blip>
          <a:stretch>
            <a:fillRect/>
          </a:stretch>
        </p:blipFill>
        <p:spPr>
          <a:xfrm>
            <a:off x="459299" y="4047237"/>
            <a:ext cx="865923" cy="884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8"/>
          <p:cNvSpPr/>
          <p:nvPr/>
        </p:nvSpPr>
        <p:spPr>
          <a:xfrm>
            <a:off x="1008008" y="4259283"/>
            <a:ext cx="607361" cy="891826"/>
          </a:xfrm>
          <a:custGeom>
            <a:rect b="b" l="l" r="r" t="t"/>
            <a:pathLst>
              <a:path extrusionOk="0" h="1189101" w="809815">
                <a:moveTo>
                  <a:pt x="809737" y="821703"/>
                </a:moveTo>
                <a:cubicBezTo>
                  <a:pt x="809737" y="893412"/>
                  <a:pt x="791550" y="957084"/>
                  <a:pt x="755183" y="1012725"/>
                </a:cubicBezTo>
                <a:cubicBezTo>
                  <a:pt x="718815" y="1068365"/>
                  <a:pt x="666357" y="1111667"/>
                  <a:pt x="597809" y="1142628"/>
                </a:cubicBezTo>
                <a:cubicBezTo>
                  <a:pt x="529228" y="1173480"/>
                  <a:pt x="448820" y="1188908"/>
                  <a:pt x="356591" y="1188908"/>
                </a:cubicBezTo>
                <a:cubicBezTo>
                  <a:pt x="279625" y="1188908"/>
                  <a:pt x="215048" y="1183503"/>
                  <a:pt x="162866" y="1172691"/>
                </a:cubicBezTo>
                <a:cubicBezTo>
                  <a:pt x="106483" y="1160440"/>
                  <a:pt x="51776" y="1141453"/>
                  <a:pt x="-79" y="1116151"/>
                </a:cubicBezTo>
                <a:lnTo>
                  <a:pt x="-79" y="837534"/>
                </a:lnTo>
                <a:cubicBezTo>
                  <a:pt x="59119" y="868027"/>
                  <a:pt x="121424" y="892066"/>
                  <a:pt x="185758" y="909243"/>
                </a:cubicBezTo>
                <a:cubicBezTo>
                  <a:pt x="243461" y="925422"/>
                  <a:pt x="303013" y="934065"/>
                  <a:pt x="362934" y="934948"/>
                </a:cubicBezTo>
                <a:cubicBezTo>
                  <a:pt x="409341" y="934948"/>
                  <a:pt x="443342" y="926895"/>
                  <a:pt x="464927" y="910788"/>
                </a:cubicBezTo>
                <a:cubicBezTo>
                  <a:pt x="485457" y="896848"/>
                  <a:pt x="497637" y="873549"/>
                  <a:pt x="497361" y="848732"/>
                </a:cubicBezTo>
                <a:cubicBezTo>
                  <a:pt x="497648" y="833838"/>
                  <a:pt x="493081" y="819259"/>
                  <a:pt x="484343" y="807196"/>
                </a:cubicBezTo>
                <a:cubicBezTo>
                  <a:pt x="472677" y="792754"/>
                  <a:pt x="458473" y="780564"/>
                  <a:pt x="442421" y="771231"/>
                </a:cubicBezTo>
                <a:cubicBezTo>
                  <a:pt x="423153" y="759095"/>
                  <a:pt x="371870" y="734312"/>
                  <a:pt x="288577" y="696874"/>
                </a:cubicBezTo>
                <a:cubicBezTo>
                  <a:pt x="213189" y="662603"/>
                  <a:pt x="156649" y="629396"/>
                  <a:pt x="118958" y="597254"/>
                </a:cubicBezTo>
                <a:cubicBezTo>
                  <a:pt x="82847" y="567174"/>
                  <a:pt x="54157" y="529180"/>
                  <a:pt x="35114" y="486215"/>
                </a:cubicBezTo>
                <a:cubicBezTo>
                  <a:pt x="16727" y="444585"/>
                  <a:pt x="7643" y="395293"/>
                  <a:pt x="7864" y="338329"/>
                </a:cubicBezTo>
                <a:cubicBezTo>
                  <a:pt x="7864" y="231686"/>
                  <a:pt x="46605" y="148631"/>
                  <a:pt x="124088" y="89168"/>
                </a:cubicBezTo>
                <a:cubicBezTo>
                  <a:pt x="201572" y="29704"/>
                  <a:pt x="308066" y="-83"/>
                  <a:pt x="443579" y="-193"/>
                </a:cubicBezTo>
                <a:cubicBezTo>
                  <a:pt x="563278" y="-193"/>
                  <a:pt x="685333" y="27498"/>
                  <a:pt x="809737" y="82879"/>
                </a:cubicBezTo>
                <a:lnTo>
                  <a:pt x="714033" y="324097"/>
                </a:lnTo>
                <a:cubicBezTo>
                  <a:pt x="605956" y="274491"/>
                  <a:pt x="512641" y="249702"/>
                  <a:pt x="434092" y="249741"/>
                </a:cubicBezTo>
                <a:cubicBezTo>
                  <a:pt x="393642" y="249741"/>
                  <a:pt x="364109" y="256856"/>
                  <a:pt x="345503" y="271088"/>
                </a:cubicBezTo>
                <a:cubicBezTo>
                  <a:pt x="328205" y="283196"/>
                  <a:pt x="317907" y="302982"/>
                  <a:pt x="317923" y="324097"/>
                </a:cubicBezTo>
                <a:cubicBezTo>
                  <a:pt x="317923" y="346752"/>
                  <a:pt x="329656" y="366974"/>
                  <a:pt x="353116" y="384774"/>
                </a:cubicBezTo>
                <a:cubicBezTo>
                  <a:pt x="376576" y="402575"/>
                  <a:pt x="440231" y="435246"/>
                  <a:pt x="544082" y="482795"/>
                </a:cubicBezTo>
                <a:cubicBezTo>
                  <a:pt x="643703" y="527624"/>
                  <a:pt x="712891" y="575741"/>
                  <a:pt x="751653" y="627151"/>
                </a:cubicBezTo>
                <a:cubicBezTo>
                  <a:pt x="790414" y="678561"/>
                  <a:pt x="809776" y="743413"/>
                  <a:pt x="809737" y="821703"/>
                </a:cubicBez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2" name="Google Shape;312;p38"/>
          <p:cNvSpPr/>
          <p:nvPr/>
        </p:nvSpPr>
        <p:spPr>
          <a:xfrm>
            <a:off x="2441939" y="4261991"/>
            <a:ext cx="1002022" cy="879829"/>
          </a:xfrm>
          <a:custGeom>
            <a:rect b="b" l="l" r="r" t="t"/>
            <a:pathLst>
              <a:path extrusionOk="0" h="1173106" w="1336030">
                <a:moveTo>
                  <a:pt x="510950" y="1172910"/>
                </a:moveTo>
                <a:lnTo>
                  <a:pt x="271012" y="327781"/>
                </a:lnTo>
                <a:lnTo>
                  <a:pt x="263792" y="327781"/>
                </a:lnTo>
                <a:cubicBezTo>
                  <a:pt x="274985" y="471733"/>
                  <a:pt x="280582" y="583542"/>
                  <a:pt x="280582" y="663202"/>
                </a:cubicBezTo>
                <a:lnTo>
                  <a:pt x="280582" y="1172519"/>
                </a:lnTo>
                <a:lnTo>
                  <a:pt x="-213" y="1172519"/>
                </a:lnTo>
                <a:lnTo>
                  <a:pt x="-213" y="-196"/>
                </a:lnTo>
                <a:lnTo>
                  <a:pt x="421848" y="-196"/>
                </a:lnTo>
                <a:lnTo>
                  <a:pt x="666599" y="832676"/>
                </a:lnTo>
                <a:lnTo>
                  <a:pt x="673035" y="832676"/>
                </a:lnTo>
                <a:lnTo>
                  <a:pt x="912974" y="-196"/>
                </a:lnTo>
                <a:lnTo>
                  <a:pt x="1335818" y="-196"/>
                </a:lnTo>
                <a:lnTo>
                  <a:pt x="1335818" y="1172910"/>
                </a:lnTo>
                <a:lnTo>
                  <a:pt x="1044780" y="1172910"/>
                </a:lnTo>
                <a:lnTo>
                  <a:pt x="1044780" y="658557"/>
                </a:lnTo>
                <a:cubicBezTo>
                  <a:pt x="1044780" y="631804"/>
                  <a:pt x="1045172" y="602124"/>
                  <a:pt x="1045956" y="569511"/>
                </a:cubicBezTo>
                <a:cubicBezTo>
                  <a:pt x="1046739" y="536898"/>
                  <a:pt x="1050360" y="456918"/>
                  <a:pt x="1056814" y="329572"/>
                </a:cubicBezTo>
                <a:lnTo>
                  <a:pt x="1049593" y="329572"/>
                </a:lnTo>
                <a:lnTo>
                  <a:pt x="812846" y="1172910"/>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3" name="Google Shape;313;p38"/>
          <p:cNvSpPr/>
          <p:nvPr/>
        </p:nvSpPr>
        <p:spPr>
          <a:xfrm>
            <a:off x="4120157" y="4260067"/>
            <a:ext cx="904660" cy="892993"/>
          </a:xfrm>
          <a:custGeom>
            <a:rect b="b" l="l" r="r" t="t"/>
            <a:pathLst>
              <a:path extrusionOk="0" h="1190657" w="1206214">
                <a:moveTo>
                  <a:pt x="855055" y="1190462"/>
                </a:moveTo>
                <a:lnTo>
                  <a:pt x="796789" y="968261"/>
                </a:lnTo>
                <a:lnTo>
                  <a:pt x="411556" y="968261"/>
                </a:lnTo>
                <a:lnTo>
                  <a:pt x="351593" y="1190462"/>
                </a:lnTo>
                <a:lnTo>
                  <a:pt x="-434" y="1190462"/>
                </a:lnTo>
                <a:lnTo>
                  <a:pt x="386440" y="-195"/>
                </a:lnTo>
                <a:lnTo>
                  <a:pt x="813816" y="-195"/>
                </a:lnTo>
                <a:lnTo>
                  <a:pt x="1205780" y="1190462"/>
                </a:lnTo>
                <a:close/>
                <a:moveTo>
                  <a:pt x="730603" y="705499"/>
                </a:moveTo>
                <a:lnTo>
                  <a:pt x="679692" y="510846"/>
                </a:lnTo>
                <a:cubicBezTo>
                  <a:pt x="667812" y="467588"/>
                  <a:pt x="653348" y="411625"/>
                  <a:pt x="636304" y="342951"/>
                </a:cubicBezTo>
                <a:cubicBezTo>
                  <a:pt x="619259" y="274276"/>
                  <a:pt x="607946" y="225078"/>
                  <a:pt x="602362" y="195363"/>
                </a:cubicBezTo>
                <a:cubicBezTo>
                  <a:pt x="597497" y="222929"/>
                  <a:pt x="587920" y="268336"/>
                  <a:pt x="573625" y="331580"/>
                </a:cubicBezTo>
                <a:cubicBezTo>
                  <a:pt x="559331" y="394824"/>
                  <a:pt x="527561" y="519462"/>
                  <a:pt x="478307" y="705499"/>
                </a:cubicBez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4" name="Google Shape;314;p38"/>
          <p:cNvSpPr/>
          <p:nvPr/>
        </p:nvSpPr>
        <p:spPr>
          <a:xfrm>
            <a:off x="7518287" y="4258115"/>
            <a:ext cx="677131" cy="893407"/>
          </a:xfrm>
          <a:custGeom>
            <a:rect b="b" l="l" r="r" t="t"/>
            <a:pathLst>
              <a:path extrusionOk="0" h="1996440" w="1513141">
                <a:moveTo>
                  <a:pt x="1026362" y="1996244"/>
                </a:moveTo>
                <a:lnTo>
                  <a:pt x="486770" y="1996244"/>
                </a:lnTo>
                <a:lnTo>
                  <a:pt x="486770" y="440812"/>
                </a:lnTo>
                <a:lnTo>
                  <a:pt x="-624" y="440812"/>
                </a:lnTo>
                <a:lnTo>
                  <a:pt x="-624" y="-196"/>
                </a:lnTo>
                <a:lnTo>
                  <a:pt x="1512518" y="-196"/>
                </a:lnTo>
                <a:lnTo>
                  <a:pt x="1512518" y="440812"/>
                </a:lnTo>
                <a:lnTo>
                  <a:pt x="1026743" y="440812"/>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5" name="Google Shape;315;p38"/>
          <p:cNvSpPr/>
          <p:nvPr/>
        </p:nvSpPr>
        <p:spPr>
          <a:xfrm>
            <a:off x="5837868" y="4258115"/>
            <a:ext cx="765704" cy="893407"/>
          </a:xfrm>
          <a:custGeom>
            <a:rect b="b" l="l" r="r" t="t"/>
            <a:pathLst>
              <a:path extrusionOk="0" h="1996440" w="1711071">
                <a:moveTo>
                  <a:pt x="538777" y="1269772"/>
                </a:moveTo>
                <a:lnTo>
                  <a:pt x="538777" y="1996244"/>
                </a:lnTo>
                <a:lnTo>
                  <a:pt x="-624" y="1996244"/>
                </a:lnTo>
                <a:lnTo>
                  <a:pt x="-624" y="-196"/>
                </a:lnTo>
                <a:lnTo>
                  <a:pt x="653553" y="-196"/>
                </a:lnTo>
                <a:cubicBezTo>
                  <a:pt x="1196097" y="-196"/>
                  <a:pt x="1467369" y="196429"/>
                  <a:pt x="1467369" y="589687"/>
                </a:cubicBezTo>
                <a:cubicBezTo>
                  <a:pt x="1467369" y="820954"/>
                  <a:pt x="1354498" y="999834"/>
                  <a:pt x="1128756" y="1126326"/>
                </a:cubicBezTo>
                <a:lnTo>
                  <a:pt x="1710447" y="1996244"/>
                </a:lnTo>
                <a:lnTo>
                  <a:pt x="1098657" y="1996244"/>
                </a:lnTo>
                <a:lnTo>
                  <a:pt x="675366" y="1269772"/>
                </a:lnTo>
                <a:close/>
                <a:moveTo>
                  <a:pt x="538777" y="864198"/>
                </a:moveTo>
                <a:lnTo>
                  <a:pt x="640028" y="864198"/>
                </a:lnTo>
                <a:cubicBezTo>
                  <a:pt x="828499" y="864198"/>
                  <a:pt x="922730" y="780883"/>
                  <a:pt x="922730" y="614262"/>
                </a:cubicBezTo>
                <a:cubicBezTo>
                  <a:pt x="922730" y="476845"/>
                  <a:pt x="830337" y="408112"/>
                  <a:pt x="645553" y="408046"/>
                </a:cubicBezTo>
                <a:lnTo>
                  <a:pt x="538777" y="408046"/>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nvGrpSpPr>
          <p:cNvPr id="316" name="Google Shape;316;p38"/>
          <p:cNvGrpSpPr/>
          <p:nvPr/>
        </p:nvGrpSpPr>
        <p:grpSpPr>
          <a:xfrm>
            <a:off x="601112" y="514657"/>
            <a:ext cx="2606326" cy="514125"/>
            <a:chOff x="801479" y="686209"/>
            <a:chExt cx="2665500" cy="685500"/>
          </a:xfrm>
        </p:grpSpPr>
        <p:sp>
          <p:nvSpPr>
            <p:cNvPr id="317" name="Google Shape;317;p38">
              <a:hlinkClick/>
            </p:cNvPr>
            <p:cNvSpPr/>
            <p:nvPr/>
          </p:nvSpPr>
          <p:spPr>
            <a:xfrm>
              <a:off x="801479" y="686209"/>
              <a:ext cx="2665500" cy="685500"/>
            </a:xfrm>
            <a:prstGeom prst="roundRect">
              <a:avLst>
                <a:gd fmla="val 31259"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18" name="Google Shape;318;p38">
              <a:hlinkClick/>
            </p:cNvPr>
            <p:cNvSpPr/>
            <p:nvPr/>
          </p:nvSpPr>
          <p:spPr>
            <a:xfrm>
              <a:off x="850685" y="741525"/>
              <a:ext cx="2567100" cy="574800"/>
            </a:xfrm>
            <a:prstGeom prst="roundRect">
              <a:avLst>
                <a:gd fmla="val 282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19" name="Google Shape;319;p38"/>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SAVINGS</a:t>
              </a:r>
              <a:endParaRPr sz="1100"/>
            </a:p>
          </p:txBody>
        </p:sp>
      </p:grpSp>
      <p:sp>
        <p:nvSpPr>
          <p:cNvPr id="320" name="Google Shape;320;p38"/>
          <p:cNvSpPr txBox="1"/>
          <p:nvPr/>
        </p:nvSpPr>
        <p:spPr>
          <a:xfrm>
            <a:off x="601109" y="1267422"/>
            <a:ext cx="29709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latin typeface="Montserrat"/>
                <a:ea typeface="Montserrat"/>
                <a:cs typeface="Montserrat"/>
                <a:sym typeface="Montserrat"/>
              </a:rPr>
              <a:t>Set saving goals</a:t>
            </a:r>
            <a:endParaRPr sz="1100"/>
          </a:p>
        </p:txBody>
      </p:sp>
      <p:sp>
        <p:nvSpPr>
          <p:cNvPr id="321" name="Google Shape;321;p38"/>
          <p:cNvSpPr/>
          <p:nvPr/>
        </p:nvSpPr>
        <p:spPr>
          <a:xfrm>
            <a:off x="591239"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22" name="Google Shape;322;p38"/>
          <p:cNvSpPr txBox="1"/>
          <p:nvPr/>
        </p:nvSpPr>
        <p:spPr>
          <a:xfrm>
            <a:off x="591238"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S</a:t>
            </a:r>
            <a:r>
              <a:rPr b="0" i="0" lang="en" sz="1500" u="sng" cap="none" strike="noStrike">
                <a:solidFill>
                  <a:srgbClr val="262626"/>
                </a:solidFill>
                <a:latin typeface="Montserrat"/>
                <a:ea typeface="Montserrat"/>
                <a:cs typeface="Montserrat"/>
                <a:sym typeface="Montserrat"/>
              </a:rPr>
              <a:t>pecific</a:t>
            </a:r>
            <a:endParaRPr b="0" i="0" sz="1500" u="none" cap="none" strike="noStrike">
              <a:solidFill>
                <a:srgbClr val="262626"/>
              </a:solidFill>
              <a:latin typeface="Montserrat"/>
              <a:ea typeface="Montserrat"/>
              <a:cs typeface="Montserrat"/>
              <a:sym typeface="Montserrat"/>
            </a:endParaRPr>
          </a:p>
        </p:txBody>
      </p:sp>
      <p:sp>
        <p:nvSpPr>
          <p:cNvPr id="323" name="Google Shape;323;p38"/>
          <p:cNvSpPr txBox="1"/>
          <p:nvPr/>
        </p:nvSpPr>
        <p:spPr>
          <a:xfrm>
            <a:off x="688208" y="2945895"/>
            <a:ext cx="1248000" cy="813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Montserrat"/>
                <a:ea typeface="Montserrat"/>
                <a:cs typeface="Montserrat"/>
                <a:sym typeface="Montserrat"/>
              </a:rPr>
              <a:t>Saving </a:t>
            </a:r>
            <a:r>
              <a:rPr b="1" i="0" lang="en" sz="1100" u="none" cap="none" strike="noStrike">
                <a:solidFill>
                  <a:srgbClr val="000000"/>
                </a:solidFill>
                <a:latin typeface="Montserrat"/>
                <a:ea typeface="Montserrat"/>
                <a:cs typeface="Montserrat"/>
                <a:sym typeface="Montserrat"/>
              </a:rPr>
              <a:t>$15,000 </a:t>
            </a:r>
            <a:r>
              <a:rPr lang="en" sz="1100">
                <a:latin typeface="Montserrat"/>
                <a:ea typeface="Montserrat"/>
                <a:cs typeface="Montserrat"/>
                <a:sym typeface="Montserrat"/>
              </a:rPr>
              <a:t>to start a small business</a:t>
            </a:r>
            <a:endParaRPr sz="1100"/>
          </a:p>
        </p:txBody>
      </p:sp>
      <p:sp>
        <p:nvSpPr>
          <p:cNvPr id="324" name="Google Shape;324;p38"/>
          <p:cNvSpPr/>
          <p:nvPr/>
        </p:nvSpPr>
        <p:spPr>
          <a:xfrm>
            <a:off x="2227393"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25" name="Google Shape;325;p38"/>
          <p:cNvSpPr txBox="1"/>
          <p:nvPr/>
        </p:nvSpPr>
        <p:spPr>
          <a:xfrm>
            <a:off x="2227392"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M</a:t>
            </a:r>
            <a:r>
              <a:rPr b="0" i="0" lang="en" sz="1500" u="sng" cap="none" strike="noStrike">
                <a:solidFill>
                  <a:srgbClr val="262626"/>
                </a:solidFill>
                <a:latin typeface="Montserrat"/>
                <a:ea typeface="Montserrat"/>
                <a:cs typeface="Montserrat"/>
                <a:sym typeface="Montserrat"/>
              </a:rPr>
              <a:t>easurable</a:t>
            </a:r>
            <a:endParaRPr b="0" i="0" sz="1500" u="none" cap="none" strike="noStrike">
              <a:solidFill>
                <a:srgbClr val="262626"/>
              </a:solidFill>
              <a:latin typeface="Montserrat"/>
              <a:ea typeface="Montserrat"/>
              <a:cs typeface="Montserrat"/>
              <a:sym typeface="Montserrat"/>
            </a:endParaRPr>
          </a:p>
        </p:txBody>
      </p:sp>
      <p:sp>
        <p:nvSpPr>
          <p:cNvPr id="326" name="Google Shape;326;p38"/>
          <p:cNvSpPr txBox="1"/>
          <p:nvPr/>
        </p:nvSpPr>
        <p:spPr>
          <a:xfrm>
            <a:off x="2324362" y="2945895"/>
            <a:ext cx="1248000" cy="813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1100">
                <a:latin typeface="Montserrat"/>
                <a:ea typeface="Montserrat"/>
                <a:cs typeface="Montserrat"/>
                <a:sym typeface="Montserrat"/>
              </a:rPr>
              <a:t>Ali </a:t>
            </a:r>
            <a:r>
              <a:rPr b="0" i="0" lang="en" sz="1100" u="none" cap="none" strike="noStrike">
                <a:solidFill>
                  <a:srgbClr val="000000"/>
                </a:solidFill>
                <a:latin typeface="Montserrat"/>
                <a:ea typeface="Montserrat"/>
                <a:cs typeface="Montserrat"/>
                <a:sym typeface="Montserrat"/>
              </a:rPr>
              <a:t>can track </a:t>
            </a:r>
            <a:r>
              <a:rPr lang="en" sz="1100">
                <a:latin typeface="Montserrat"/>
                <a:ea typeface="Montserrat"/>
                <a:cs typeface="Montserrat"/>
                <a:sym typeface="Montserrat"/>
              </a:rPr>
              <a:t>his </a:t>
            </a:r>
            <a:r>
              <a:rPr b="0" i="0" lang="en" sz="1100" u="none" cap="none" strike="noStrike">
                <a:solidFill>
                  <a:srgbClr val="000000"/>
                </a:solidFill>
                <a:latin typeface="Montserrat"/>
                <a:ea typeface="Montserrat"/>
                <a:cs typeface="Montserrat"/>
                <a:sym typeface="Montserrat"/>
              </a:rPr>
              <a:t>progress by aiming to save</a:t>
            </a:r>
            <a:r>
              <a:rPr lang="en" sz="1100">
                <a:latin typeface="Montserrat"/>
                <a:ea typeface="Montserrat"/>
                <a:cs typeface="Montserrat"/>
                <a:sym typeface="Montserrat"/>
              </a:rPr>
              <a:t> </a:t>
            </a:r>
            <a:r>
              <a:rPr b="1" i="0" lang="en" sz="1100" u="none" cap="none" strike="noStrike">
                <a:solidFill>
                  <a:srgbClr val="000000"/>
                </a:solidFill>
                <a:latin typeface="Montserrat"/>
                <a:ea typeface="Montserrat"/>
                <a:cs typeface="Montserrat"/>
                <a:sym typeface="Montserrat"/>
              </a:rPr>
              <a:t>$</a:t>
            </a:r>
            <a:r>
              <a:rPr b="1" lang="en" sz="1100">
                <a:latin typeface="Montserrat"/>
                <a:ea typeface="Montserrat"/>
                <a:cs typeface="Montserrat"/>
                <a:sym typeface="Montserrat"/>
              </a:rPr>
              <a:t>625 per</a:t>
            </a:r>
            <a:r>
              <a:rPr b="1" i="0" lang="en" sz="1100" u="none" cap="none" strike="noStrike">
                <a:solidFill>
                  <a:srgbClr val="000000"/>
                </a:solidFill>
                <a:latin typeface="Montserrat"/>
                <a:ea typeface="Montserrat"/>
                <a:cs typeface="Montserrat"/>
                <a:sym typeface="Montserrat"/>
              </a:rPr>
              <a:t>month</a:t>
            </a:r>
            <a:r>
              <a:rPr b="0" i="0" lang="en" sz="1100" u="none" cap="none" strike="noStrike">
                <a:solidFill>
                  <a:srgbClr val="000000"/>
                </a:solidFill>
                <a:latin typeface="Montserrat"/>
                <a:ea typeface="Montserrat"/>
                <a:cs typeface="Montserrat"/>
                <a:sym typeface="Montserrat"/>
              </a:rPr>
              <a:t>.</a:t>
            </a:r>
            <a:endParaRPr sz="1100"/>
          </a:p>
        </p:txBody>
      </p:sp>
      <p:sp>
        <p:nvSpPr>
          <p:cNvPr id="327" name="Google Shape;327;p38"/>
          <p:cNvSpPr/>
          <p:nvPr/>
        </p:nvSpPr>
        <p:spPr>
          <a:xfrm>
            <a:off x="3863546"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28" name="Google Shape;328;p38"/>
          <p:cNvSpPr txBox="1"/>
          <p:nvPr/>
        </p:nvSpPr>
        <p:spPr>
          <a:xfrm>
            <a:off x="3863546"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A</a:t>
            </a:r>
            <a:r>
              <a:rPr b="0" i="0" lang="en" sz="1500" u="sng" cap="none" strike="noStrike">
                <a:solidFill>
                  <a:srgbClr val="262626"/>
                </a:solidFill>
                <a:latin typeface="Montserrat"/>
                <a:ea typeface="Montserrat"/>
                <a:cs typeface="Montserrat"/>
                <a:sym typeface="Montserrat"/>
              </a:rPr>
              <a:t>ttainable</a:t>
            </a:r>
            <a:endParaRPr b="0" i="0" sz="1500" u="none" cap="none" strike="noStrike">
              <a:solidFill>
                <a:srgbClr val="262626"/>
              </a:solidFill>
              <a:latin typeface="Montserrat"/>
              <a:ea typeface="Montserrat"/>
              <a:cs typeface="Montserrat"/>
              <a:sym typeface="Montserrat"/>
            </a:endParaRPr>
          </a:p>
        </p:txBody>
      </p:sp>
      <p:sp>
        <p:nvSpPr>
          <p:cNvPr id="329" name="Google Shape;329;p38"/>
          <p:cNvSpPr txBox="1"/>
          <p:nvPr/>
        </p:nvSpPr>
        <p:spPr>
          <a:xfrm>
            <a:off x="3863546" y="2945895"/>
            <a:ext cx="1441800" cy="1126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1100">
                <a:latin typeface="Montserrat"/>
                <a:ea typeface="Montserrat"/>
                <a:cs typeface="Montserrat"/>
                <a:sym typeface="Montserrat"/>
              </a:rPr>
              <a:t>His </a:t>
            </a:r>
            <a:r>
              <a:rPr b="1" i="0" lang="en" sz="1100" u="none" cap="none" strike="noStrike">
                <a:solidFill>
                  <a:srgbClr val="000000"/>
                </a:solidFill>
                <a:latin typeface="Montserrat"/>
                <a:ea typeface="Montserrat"/>
                <a:cs typeface="Montserrat"/>
                <a:sym typeface="Montserrat"/>
              </a:rPr>
              <a:t>income and expense analysis </a:t>
            </a:r>
            <a:r>
              <a:rPr b="0" i="0" lang="en" sz="1100" u="none" cap="none" strike="noStrike">
                <a:solidFill>
                  <a:srgbClr val="000000"/>
                </a:solidFill>
                <a:latin typeface="Montserrat"/>
                <a:ea typeface="Montserrat"/>
                <a:cs typeface="Montserrat"/>
                <a:sym typeface="Montserrat"/>
              </a:rPr>
              <a:t>show they can realistically save the targeted amount each month.</a:t>
            </a:r>
            <a:endParaRPr sz="1100"/>
          </a:p>
        </p:txBody>
      </p:sp>
      <p:sp>
        <p:nvSpPr>
          <p:cNvPr id="330" name="Google Shape;330;p38"/>
          <p:cNvSpPr/>
          <p:nvPr/>
        </p:nvSpPr>
        <p:spPr>
          <a:xfrm>
            <a:off x="5499700"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31" name="Google Shape;331;p38"/>
          <p:cNvSpPr txBox="1"/>
          <p:nvPr/>
        </p:nvSpPr>
        <p:spPr>
          <a:xfrm>
            <a:off x="5499699"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R</a:t>
            </a:r>
            <a:r>
              <a:rPr b="0" i="0" lang="en" sz="1500" u="sng" cap="none" strike="noStrike">
                <a:solidFill>
                  <a:srgbClr val="262626"/>
                </a:solidFill>
                <a:latin typeface="Montserrat"/>
                <a:ea typeface="Montserrat"/>
                <a:cs typeface="Montserrat"/>
                <a:sym typeface="Montserrat"/>
              </a:rPr>
              <a:t>elevant</a:t>
            </a:r>
            <a:endParaRPr b="0" i="0" sz="1500" u="none" cap="none" strike="noStrike">
              <a:solidFill>
                <a:srgbClr val="262626"/>
              </a:solidFill>
              <a:latin typeface="Montserrat"/>
              <a:ea typeface="Montserrat"/>
              <a:cs typeface="Montserrat"/>
              <a:sym typeface="Montserrat"/>
            </a:endParaRPr>
          </a:p>
        </p:txBody>
      </p:sp>
      <p:sp>
        <p:nvSpPr>
          <p:cNvPr id="332" name="Google Shape;332;p38"/>
          <p:cNvSpPr txBox="1"/>
          <p:nvPr/>
        </p:nvSpPr>
        <p:spPr>
          <a:xfrm>
            <a:off x="5596594" y="2945895"/>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Montserrat"/>
                <a:ea typeface="Montserrat"/>
                <a:cs typeface="Montserrat"/>
                <a:sym typeface="Montserrat"/>
              </a:rPr>
              <a:t>He can cook and beneficial for his extra income</a:t>
            </a:r>
            <a:endParaRPr sz="1100">
              <a:latin typeface="Montserrat"/>
              <a:ea typeface="Montserrat"/>
              <a:cs typeface="Montserrat"/>
              <a:sym typeface="Montserrat"/>
            </a:endParaRPr>
          </a:p>
        </p:txBody>
      </p:sp>
      <p:sp>
        <p:nvSpPr>
          <p:cNvPr id="333" name="Google Shape;333;p38"/>
          <p:cNvSpPr/>
          <p:nvPr/>
        </p:nvSpPr>
        <p:spPr>
          <a:xfrm>
            <a:off x="7135853"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34" name="Google Shape;334;p38"/>
          <p:cNvSpPr txBox="1"/>
          <p:nvPr/>
        </p:nvSpPr>
        <p:spPr>
          <a:xfrm>
            <a:off x="7135852"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T</a:t>
            </a:r>
            <a:r>
              <a:rPr b="0" i="0" lang="en" sz="1500" u="sng" cap="none" strike="noStrike">
                <a:solidFill>
                  <a:srgbClr val="262626"/>
                </a:solidFill>
                <a:latin typeface="Montserrat"/>
                <a:ea typeface="Montserrat"/>
                <a:cs typeface="Montserrat"/>
                <a:sym typeface="Montserrat"/>
              </a:rPr>
              <a:t>ime-bound</a:t>
            </a:r>
            <a:endParaRPr b="0" i="0" sz="1500" u="none" cap="none" strike="noStrike">
              <a:solidFill>
                <a:srgbClr val="262626"/>
              </a:solidFill>
              <a:latin typeface="Montserrat"/>
              <a:ea typeface="Montserrat"/>
              <a:cs typeface="Montserrat"/>
              <a:sym typeface="Montserrat"/>
            </a:endParaRPr>
          </a:p>
        </p:txBody>
      </p:sp>
      <p:sp>
        <p:nvSpPr>
          <p:cNvPr id="335" name="Google Shape;335;p38"/>
          <p:cNvSpPr txBox="1"/>
          <p:nvPr/>
        </p:nvSpPr>
        <p:spPr>
          <a:xfrm>
            <a:off x="7232822" y="2945895"/>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Montserrat"/>
                <a:ea typeface="Montserrat"/>
                <a:cs typeface="Montserrat"/>
                <a:sym typeface="Montserrat"/>
              </a:rPr>
              <a:t>Setting a specific timeframe of </a:t>
            </a:r>
            <a:r>
              <a:rPr b="1" lang="en" sz="1100">
                <a:latin typeface="Montserrat"/>
                <a:ea typeface="Montserrat"/>
                <a:cs typeface="Montserrat"/>
                <a:sym typeface="Montserrat"/>
              </a:rPr>
              <a:t>24 </a:t>
            </a:r>
            <a:r>
              <a:rPr b="1" i="0" lang="en" sz="1100" u="none" cap="none" strike="noStrike">
                <a:solidFill>
                  <a:srgbClr val="000000"/>
                </a:solidFill>
                <a:latin typeface="Montserrat"/>
                <a:ea typeface="Montserrat"/>
                <a:cs typeface="Montserrat"/>
                <a:sym typeface="Montserrat"/>
              </a:rPr>
              <a:t>months</a:t>
            </a:r>
            <a:r>
              <a:rPr b="0" i="0" lang="en" sz="1100" u="none" cap="none" strike="noStrike">
                <a:solidFill>
                  <a:srgbClr val="000000"/>
                </a:solidFill>
                <a:latin typeface="Montserrat"/>
                <a:ea typeface="Montserrat"/>
                <a:cs typeface="Montserrat"/>
                <a:sym typeface="Montserrat"/>
              </a:rPr>
              <a:t> to achieve the goal</a:t>
            </a:r>
            <a:endParaRPr sz="1100"/>
          </a:p>
        </p:txBody>
      </p:sp>
      <p:grpSp>
        <p:nvGrpSpPr>
          <p:cNvPr id="336" name="Google Shape;336;p38"/>
          <p:cNvGrpSpPr/>
          <p:nvPr/>
        </p:nvGrpSpPr>
        <p:grpSpPr>
          <a:xfrm>
            <a:off x="6318073" y="562168"/>
            <a:ext cx="2259700" cy="413082"/>
            <a:chOff x="696123" y="686209"/>
            <a:chExt cx="2876400" cy="685500"/>
          </a:xfrm>
        </p:grpSpPr>
        <p:sp>
          <p:nvSpPr>
            <p:cNvPr id="337" name="Google Shape;337;p38">
              <a:hlinkClick/>
            </p:cNvPr>
            <p:cNvSpPr/>
            <p:nvPr/>
          </p:nvSpPr>
          <p:spPr>
            <a:xfrm>
              <a:off x="696123" y="686209"/>
              <a:ext cx="2876400" cy="685500"/>
            </a:xfrm>
            <a:prstGeom prst="roundRect">
              <a:avLst>
                <a:gd fmla="val 31259" name="adj"/>
              </a:avLst>
            </a:prstGeom>
            <a:solidFill>
              <a:srgbClr val="FF481D"/>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338" name="Google Shape;338;p38"/>
            <p:cNvSpPr txBox="1"/>
            <p:nvPr/>
          </p:nvSpPr>
          <p:spPr>
            <a:xfrm>
              <a:off x="740228" y="812431"/>
              <a:ext cx="2788200" cy="4725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lt1"/>
                  </a:solidFill>
                  <a:latin typeface="Montserrat"/>
                  <a:ea typeface="Montserrat"/>
                  <a:cs typeface="Montserrat"/>
                  <a:sym typeface="Montserrat"/>
                </a:rPr>
                <a:t>EXAMPLE</a:t>
              </a:r>
              <a:endParaRPr sz="1100"/>
            </a:p>
          </p:txBody>
        </p:sp>
      </p:grpSp>
      <p:sp>
        <p:nvSpPr>
          <p:cNvPr id="339" name="Google Shape;339;p38"/>
          <p:cNvSpPr txBox="1"/>
          <p:nvPr/>
        </p:nvSpPr>
        <p:spPr>
          <a:xfrm>
            <a:off x="601111" y="1571846"/>
            <a:ext cx="8092800" cy="51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lang="en" sz="1200">
                <a:latin typeface="Montserrat"/>
                <a:ea typeface="Montserrat"/>
                <a:cs typeface="Montserrat"/>
                <a:sym typeface="Montserrat"/>
              </a:rPr>
              <a:t>Ali’s </a:t>
            </a:r>
            <a:r>
              <a:rPr b="1" i="0" lang="en" sz="1200" u="none" cap="none" strike="noStrike">
                <a:solidFill>
                  <a:srgbClr val="000000"/>
                </a:solidFill>
                <a:latin typeface="Montserrat"/>
                <a:ea typeface="Montserrat"/>
                <a:cs typeface="Montserrat"/>
                <a:sym typeface="Montserrat"/>
              </a:rPr>
              <a:t>saving goal:</a:t>
            </a:r>
            <a:endParaRPr sz="1100"/>
          </a:p>
          <a:p>
            <a:pPr indent="0" lvl="0" marL="0" marR="0" rtl="0" algn="l">
              <a:lnSpc>
                <a:spcPct val="100000"/>
              </a:lnSpc>
              <a:spcBef>
                <a:spcPts val="500"/>
              </a:spcBef>
              <a:spcAft>
                <a:spcPts val="500"/>
              </a:spcAft>
              <a:buNone/>
            </a:pPr>
            <a:r>
              <a:rPr b="0" i="0" lang="en" sz="1200" u="none" cap="none" strike="noStrike">
                <a:solidFill>
                  <a:srgbClr val="000000"/>
                </a:solidFill>
                <a:latin typeface="Montserrat"/>
                <a:ea typeface="Montserrat"/>
                <a:cs typeface="Montserrat"/>
                <a:sym typeface="Montserrat"/>
              </a:rPr>
              <a:t>Save $15,000 </a:t>
            </a:r>
            <a:r>
              <a:rPr lang="en" sz="1200">
                <a:latin typeface="Montserrat"/>
                <a:ea typeface="Montserrat"/>
                <a:cs typeface="Montserrat"/>
                <a:sym typeface="Montserrat"/>
              </a:rPr>
              <a:t>BND </a:t>
            </a:r>
            <a:r>
              <a:rPr b="0" i="0" lang="en" sz="1200" u="none" cap="none" strike="noStrike">
                <a:solidFill>
                  <a:srgbClr val="000000"/>
                </a:solidFill>
                <a:latin typeface="Montserrat"/>
                <a:ea typeface="Montserrat"/>
                <a:cs typeface="Montserrat"/>
                <a:sym typeface="Montserrat"/>
              </a:rPr>
              <a:t>in the next </a:t>
            </a:r>
            <a:r>
              <a:rPr lang="en" sz="1200">
                <a:latin typeface="Montserrat"/>
                <a:ea typeface="Montserrat"/>
                <a:cs typeface="Montserrat"/>
                <a:sym typeface="Montserrat"/>
              </a:rPr>
              <a:t>2 years (after he retires) to start a small business.</a:t>
            </a:r>
            <a:endParaRPr sz="1100"/>
          </a:p>
        </p:txBody>
      </p:sp>
      <p:sp>
        <p:nvSpPr>
          <p:cNvPr id="340" name="Google Shape;340;p38"/>
          <p:cNvSpPr txBox="1"/>
          <p:nvPr/>
        </p:nvSpPr>
        <p:spPr>
          <a:xfrm>
            <a:off x="601109" y="2130577"/>
            <a:ext cx="7976400" cy="240900"/>
          </a:xfrm>
          <a:prstGeom prst="rect">
            <a:avLst/>
          </a:prstGeom>
          <a:noFill/>
          <a:ln>
            <a:noFill/>
          </a:ln>
        </p:spPr>
        <p:txBody>
          <a:bodyPr anchorCtr="0" anchor="t" bIns="0" lIns="0" spcFirstLastPara="1" rIns="0" wrap="square" tIns="0">
            <a:noAutofit/>
          </a:bodyPr>
          <a:lstStyle/>
          <a:p>
            <a:pPr indent="0" lvl="0" marL="0" marR="0" rtl="0" algn="just">
              <a:lnSpc>
                <a:spcPct val="100000"/>
              </a:lnSpc>
              <a:spcBef>
                <a:spcPts val="0"/>
              </a:spcBef>
              <a:spcAft>
                <a:spcPts val="500"/>
              </a:spcAft>
              <a:buNone/>
            </a:pPr>
            <a:r>
              <a:rPr b="1" i="0" lang="en" sz="1200" u="none" cap="none" strike="noStrike">
                <a:solidFill>
                  <a:srgbClr val="000000"/>
                </a:solidFill>
                <a:latin typeface="Montserrat"/>
                <a:ea typeface="Montserrat"/>
                <a:cs typeface="Montserrat"/>
                <a:sym typeface="Montserrat"/>
              </a:rPr>
              <a:t>Why is it SMART?</a:t>
            </a:r>
            <a:endParaRPr b="0" i="0" sz="12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44" name="Shape 344"/>
        <p:cNvGrpSpPr/>
        <p:nvPr/>
      </p:nvGrpSpPr>
      <p:grpSpPr>
        <a:xfrm>
          <a:off x="0" y="0"/>
          <a:ext cx="0" cy="0"/>
          <a:chOff x="0" y="0"/>
          <a:chExt cx="0" cy="0"/>
        </a:xfrm>
      </p:grpSpPr>
      <p:sp>
        <p:nvSpPr>
          <p:cNvPr id="345" name="Google Shape;345;p39"/>
          <p:cNvSpPr txBox="1"/>
          <p:nvPr/>
        </p:nvSpPr>
        <p:spPr>
          <a:xfrm>
            <a:off x="376050" y="982075"/>
            <a:ext cx="8391900" cy="3795000"/>
          </a:xfrm>
          <a:prstGeom prst="rect">
            <a:avLst/>
          </a:prstGeom>
          <a:noFill/>
          <a:ln>
            <a:noFill/>
          </a:ln>
        </p:spPr>
        <p:txBody>
          <a:bodyPr anchorCtr="0" anchor="t" bIns="0" lIns="0" spcFirstLastPara="1" rIns="0" wrap="square" tIns="0">
            <a:spAutoFit/>
          </a:bodyPr>
          <a:lstStyle/>
          <a:p>
            <a:pPr indent="0" lvl="0" marL="0" marR="0" rtl="0" algn="l">
              <a:lnSpc>
                <a:spcPct val="109997"/>
              </a:lnSpc>
              <a:spcBef>
                <a:spcPts val="0"/>
              </a:spcBef>
              <a:spcAft>
                <a:spcPts val="0"/>
              </a:spcAft>
              <a:buNone/>
            </a:pPr>
            <a:r>
              <a:rPr b="1" lang="en" sz="1800">
                <a:solidFill>
                  <a:schemeClr val="lt1"/>
                </a:solidFill>
                <a:latin typeface="Montserrat"/>
                <a:ea typeface="Montserrat"/>
                <a:cs typeface="Montserrat"/>
                <a:sym typeface="Montserrat"/>
              </a:rPr>
              <a:t>Definition</a:t>
            </a:r>
            <a:endParaRPr b="1" sz="1800">
              <a:solidFill>
                <a:schemeClr val="lt1"/>
              </a:solidFill>
              <a:latin typeface="Montserrat"/>
              <a:ea typeface="Montserrat"/>
              <a:cs typeface="Montserrat"/>
              <a:sym typeface="Montserrat"/>
            </a:endParaRPr>
          </a:p>
          <a:p>
            <a:pPr indent="0" lvl="0" marL="0" rtl="0" algn="l">
              <a:lnSpc>
                <a:spcPct val="175000"/>
              </a:lnSpc>
              <a:spcBef>
                <a:spcPts val="0"/>
              </a:spcBef>
              <a:spcAft>
                <a:spcPts val="0"/>
              </a:spcAft>
              <a:buSzPts val="1100"/>
              <a:buNone/>
            </a:pPr>
            <a:r>
              <a:rPr lang="en" sz="1500">
                <a:solidFill>
                  <a:schemeClr val="lt1"/>
                </a:solidFill>
                <a:latin typeface="Montserrat"/>
                <a:ea typeface="Montserrat"/>
                <a:cs typeface="Montserrat"/>
                <a:sym typeface="Montserrat"/>
              </a:rPr>
              <a:t>A financial health check is a way of assessing how well an individual or organization is doing financially. It involves looking at </a:t>
            </a:r>
            <a:r>
              <a:rPr b="1" lang="en" sz="1500">
                <a:solidFill>
                  <a:schemeClr val="lt1"/>
                </a:solidFill>
                <a:latin typeface="Montserrat"/>
                <a:ea typeface="Montserrat"/>
                <a:cs typeface="Montserrat"/>
                <a:sym typeface="Montserrat"/>
              </a:rPr>
              <a:t>money management</a:t>
            </a:r>
            <a:r>
              <a:rPr lang="en" sz="1500">
                <a:solidFill>
                  <a:schemeClr val="lt1"/>
                </a:solidFill>
                <a:latin typeface="Montserrat"/>
                <a:ea typeface="Montserrat"/>
                <a:cs typeface="Montserrat"/>
                <a:sym typeface="Montserrat"/>
              </a:rPr>
              <a:t>, </a:t>
            </a:r>
            <a:r>
              <a:rPr b="1" lang="en" sz="1500">
                <a:solidFill>
                  <a:schemeClr val="lt1"/>
                </a:solidFill>
                <a:latin typeface="Montserrat"/>
                <a:ea typeface="Montserrat"/>
                <a:cs typeface="Montserrat"/>
                <a:sym typeface="Montserrat"/>
              </a:rPr>
              <a:t>income</a:t>
            </a:r>
            <a:r>
              <a:rPr lang="en" sz="1500">
                <a:solidFill>
                  <a:schemeClr val="lt1"/>
                </a:solidFill>
                <a:latin typeface="Montserrat"/>
                <a:ea typeface="Montserrat"/>
                <a:cs typeface="Montserrat"/>
                <a:sym typeface="Montserrat"/>
              </a:rPr>
              <a:t>, </a:t>
            </a:r>
            <a:r>
              <a:rPr b="1" lang="en" sz="1500">
                <a:solidFill>
                  <a:schemeClr val="lt1"/>
                </a:solidFill>
                <a:latin typeface="Montserrat"/>
                <a:ea typeface="Montserrat"/>
                <a:cs typeface="Montserrat"/>
                <a:sym typeface="Montserrat"/>
              </a:rPr>
              <a:t>spending</a:t>
            </a:r>
            <a:r>
              <a:rPr lang="en" sz="1500">
                <a:solidFill>
                  <a:schemeClr val="lt1"/>
                </a:solidFill>
                <a:latin typeface="Montserrat"/>
                <a:ea typeface="Montserrat"/>
                <a:cs typeface="Montserrat"/>
                <a:sym typeface="Montserrat"/>
              </a:rPr>
              <a:t>, </a:t>
            </a:r>
            <a:r>
              <a:rPr b="1" lang="en" sz="1500">
                <a:solidFill>
                  <a:schemeClr val="lt1"/>
                </a:solidFill>
                <a:latin typeface="Montserrat"/>
                <a:ea typeface="Montserrat"/>
                <a:cs typeface="Montserrat"/>
                <a:sym typeface="Montserrat"/>
              </a:rPr>
              <a:t>savings</a:t>
            </a:r>
            <a:r>
              <a:rPr lang="en" sz="1500">
                <a:solidFill>
                  <a:schemeClr val="lt1"/>
                </a:solidFill>
                <a:latin typeface="Montserrat"/>
                <a:ea typeface="Montserrat"/>
                <a:cs typeface="Montserrat"/>
                <a:sym typeface="Montserrat"/>
              </a:rPr>
              <a:t>, </a:t>
            </a:r>
            <a:r>
              <a:rPr b="1" lang="en" sz="1500">
                <a:solidFill>
                  <a:schemeClr val="lt1"/>
                </a:solidFill>
                <a:latin typeface="Montserrat"/>
                <a:ea typeface="Montserrat"/>
                <a:cs typeface="Montserrat"/>
                <a:sym typeface="Montserrat"/>
              </a:rPr>
              <a:t>investments</a:t>
            </a:r>
            <a:r>
              <a:rPr lang="en" sz="1500">
                <a:solidFill>
                  <a:schemeClr val="lt1"/>
                </a:solidFill>
                <a:latin typeface="Montserrat"/>
                <a:ea typeface="Montserrat"/>
                <a:cs typeface="Montserrat"/>
                <a:sym typeface="Montserrat"/>
              </a:rPr>
              <a:t>, </a:t>
            </a:r>
            <a:r>
              <a:rPr b="1" lang="en" sz="1500">
                <a:solidFill>
                  <a:schemeClr val="lt1"/>
                </a:solidFill>
                <a:latin typeface="Montserrat"/>
                <a:ea typeface="Montserrat"/>
                <a:cs typeface="Montserrat"/>
                <a:sym typeface="Montserrat"/>
              </a:rPr>
              <a:t>debts</a:t>
            </a:r>
            <a:r>
              <a:rPr lang="en" sz="1500">
                <a:solidFill>
                  <a:schemeClr val="lt1"/>
                </a:solidFill>
                <a:latin typeface="Montserrat"/>
                <a:ea typeface="Montserrat"/>
                <a:cs typeface="Montserrat"/>
                <a:sym typeface="Montserrat"/>
              </a:rPr>
              <a:t>, and </a:t>
            </a:r>
            <a:r>
              <a:rPr b="1" lang="en" sz="1500">
                <a:solidFill>
                  <a:schemeClr val="lt1"/>
                </a:solidFill>
                <a:latin typeface="Montserrat"/>
                <a:ea typeface="Montserrat"/>
                <a:cs typeface="Montserrat"/>
                <a:sym typeface="Montserrat"/>
              </a:rPr>
              <a:t>overall financial habits</a:t>
            </a:r>
            <a:r>
              <a:rPr lang="en" sz="1500">
                <a:solidFill>
                  <a:schemeClr val="lt1"/>
                </a:solidFill>
                <a:latin typeface="Montserrat"/>
                <a:ea typeface="Montserrat"/>
                <a:cs typeface="Montserrat"/>
                <a:sym typeface="Montserrat"/>
              </a:rPr>
              <a:t> to understand their overall financial well-being.</a:t>
            </a:r>
            <a:endParaRPr sz="1500">
              <a:solidFill>
                <a:schemeClr val="lt1"/>
              </a:solidFill>
              <a:latin typeface="Montserrat"/>
              <a:ea typeface="Montserrat"/>
              <a:cs typeface="Montserrat"/>
              <a:sym typeface="Montserrat"/>
            </a:endParaRPr>
          </a:p>
          <a:p>
            <a:pPr indent="0" lvl="0" marL="0" rtl="0" algn="l">
              <a:lnSpc>
                <a:spcPct val="175000"/>
              </a:lnSpc>
              <a:spcBef>
                <a:spcPts val="0"/>
              </a:spcBef>
              <a:spcAft>
                <a:spcPts val="0"/>
              </a:spcAft>
              <a:buSzPts val="1100"/>
              <a:buNone/>
            </a:pPr>
            <a:r>
              <a:t/>
            </a:r>
            <a:endParaRPr b="1" sz="1300">
              <a:solidFill>
                <a:schemeClr val="dk1"/>
              </a:solidFill>
              <a:latin typeface="Montserrat"/>
              <a:ea typeface="Montserrat"/>
              <a:cs typeface="Montserrat"/>
              <a:sym typeface="Montserrat"/>
            </a:endParaRPr>
          </a:p>
          <a:p>
            <a:pPr indent="0" lvl="0" marL="0" rtl="0" algn="l">
              <a:lnSpc>
                <a:spcPct val="175000"/>
              </a:lnSpc>
              <a:spcBef>
                <a:spcPts val="0"/>
              </a:spcBef>
              <a:spcAft>
                <a:spcPts val="0"/>
              </a:spcAft>
              <a:buSzPts val="1100"/>
              <a:buNone/>
            </a:pPr>
            <a:r>
              <a:rPr b="1" lang="en" sz="1800">
                <a:solidFill>
                  <a:schemeClr val="lt1"/>
                </a:solidFill>
                <a:latin typeface="Montserrat"/>
                <a:ea typeface="Montserrat"/>
                <a:cs typeface="Montserrat"/>
                <a:sym typeface="Montserrat"/>
              </a:rPr>
              <a:t>Benefits</a:t>
            </a:r>
            <a:endParaRPr b="1" sz="1800">
              <a:solidFill>
                <a:schemeClr val="lt1"/>
              </a:solidFill>
              <a:latin typeface="Montserrat"/>
              <a:ea typeface="Montserrat"/>
              <a:cs typeface="Montserrat"/>
              <a:sym typeface="Montserrat"/>
            </a:endParaRPr>
          </a:p>
          <a:p>
            <a:pPr indent="0" lvl="0" marL="0" rtl="0" algn="l">
              <a:lnSpc>
                <a:spcPct val="175000"/>
              </a:lnSpc>
              <a:spcBef>
                <a:spcPts val="0"/>
              </a:spcBef>
              <a:spcAft>
                <a:spcPts val="0"/>
              </a:spcAft>
              <a:buSzPts val="1100"/>
              <a:buNone/>
            </a:pPr>
            <a:r>
              <a:rPr lang="en" sz="1500">
                <a:solidFill>
                  <a:schemeClr val="lt1"/>
                </a:solidFill>
                <a:latin typeface="Montserrat"/>
                <a:ea typeface="Montserrat"/>
                <a:cs typeface="Montserrat"/>
                <a:sym typeface="Montserrat"/>
              </a:rPr>
              <a:t>Regular financial health checks are important for individuals and businesses alike. They help identify </a:t>
            </a:r>
            <a:r>
              <a:rPr b="1" lang="en" sz="1500">
                <a:solidFill>
                  <a:schemeClr val="lt1"/>
                </a:solidFill>
                <a:latin typeface="Montserrat"/>
                <a:ea typeface="Montserrat"/>
                <a:cs typeface="Montserrat"/>
                <a:sym typeface="Montserrat"/>
              </a:rPr>
              <a:t>areas that need attention, prevent financial crises,</a:t>
            </a:r>
            <a:r>
              <a:rPr lang="en" sz="1500">
                <a:solidFill>
                  <a:schemeClr val="lt1"/>
                </a:solidFill>
                <a:latin typeface="Montserrat"/>
                <a:ea typeface="Montserrat"/>
                <a:cs typeface="Montserrat"/>
                <a:sym typeface="Montserrat"/>
              </a:rPr>
              <a:t> and </a:t>
            </a:r>
            <a:r>
              <a:rPr b="1" lang="en" sz="1500">
                <a:solidFill>
                  <a:schemeClr val="lt1"/>
                </a:solidFill>
                <a:latin typeface="Montserrat"/>
                <a:ea typeface="Montserrat"/>
                <a:cs typeface="Montserrat"/>
                <a:sym typeface="Montserrat"/>
              </a:rPr>
              <a:t>allow for adjustments to financial plans as circumstances change</a:t>
            </a:r>
            <a:endParaRPr b="0" i="0" sz="1500" u="none" cap="none" strike="noStrike">
              <a:solidFill>
                <a:schemeClr val="lt1"/>
              </a:solidFill>
              <a:latin typeface="League Gothic"/>
              <a:ea typeface="League Gothic"/>
              <a:cs typeface="League Gothic"/>
              <a:sym typeface="League Gothic"/>
            </a:endParaRPr>
          </a:p>
        </p:txBody>
      </p:sp>
      <p:sp>
        <p:nvSpPr>
          <p:cNvPr id="346" name="Google Shape;346;p39"/>
          <p:cNvSpPr txBox="1"/>
          <p:nvPr/>
        </p:nvSpPr>
        <p:spPr>
          <a:xfrm>
            <a:off x="365300" y="233800"/>
            <a:ext cx="45153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lt1"/>
                </a:solidFill>
                <a:latin typeface="Calibri"/>
                <a:ea typeface="Calibri"/>
                <a:cs typeface="Calibri"/>
                <a:sym typeface="Calibri"/>
              </a:rPr>
              <a:t>FINANCIAL HEALTH CHECK (FHC)</a:t>
            </a:r>
            <a:endParaRPr b="1" sz="25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50" name="Shape 350"/>
        <p:cNvGrpSpPr/>
        <p:nvPr/>
      </p:nvGrpSpPr>
      <p:grpSpPr>
        <a:xfrm>
          <a:off x="0" y="0"/>
          <a:ext cx="0" cy="0"/>
          <a:chOff x="0" y="0"/>
          <a:chExt cx="0" cy="0"/>
        </a:xfrm>
      </p:grpSpPr>
      <p:sp>
        <p:nvSpPr>
          <p:cNvPr id="351" name="Google Shape;351;p40"/>
          <p:cNvSpPr txBox="1"/>
          <p:nvPr/>
        </p:nvSpPr>
        <p:spPr>
          <a:xfrm>
            <a:off x="-204883" y="989057"/>
            <a:ext cx="6596100" cy="2858700"/>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None/>
            </a:pPr>
            <a:r>
              <a:rPr b="0" i="0" lang="en" sz="7100" u="none" cap="none" strike="noStrike">
                <a:solidFill>
                  <a:srgbClr val="FFFFFF"/>
                </a:solidFill>
                <a:latin typeface="League Gothic"/>
                <a:ea typeface="League Gothic"/>
                <a:cs typeface="League Gothic"/>
                <a:sym typeface="League Gothic"/>
              </a:rPr>
              <a:t>‘ARE YOU </a:t>
            </a:r>
            <a:endParaRPr sz="700"/>
          </a:p>
          <a:p>
            <a:pPr indent="0" lvl="0" marL="0" marR="0" rtl="0" algn="ctr">
              <a:lnSpc>
                <a:spcPct val="109997"/>
              </a:lnSpc>
              <a:spcBef>
                <a:spcPts val="0"/>
              </a:spcBef>
              <a:spcAft>
                <a:spcPts val="0"/>
              </a:spcAft>
              <a:buNone/>
            </a:pPr>
            <a:r>
              <a:rPr b="0" i="0" lang="en" sz="7100" u="none" cap="none" strike="noStrike">
                <a:solidFill>
                  <a:srgbClr val="FFFFFF"/>
                </a:solidFill>
                <a:latin typeface="League Gothic"/>
                <a:ea typeface="League Gothic"/>
                <a:cs typeface="League Gothic"/>
                <a:sym typeface="League Gothic"/>
              </a:rPr>
              <a:t>FINANCIALLY HEALTHY?’</a:t>
            </a:r>
            <a:endParaRPr sz="700"/>
          </a:p>
          <a:p>
            <a:pPr indent="0" lvl="0" marL="0" marR="0" rtl="0" algn="just">
              <a:lnSpc>
                <a:spcPct val="41597"/>
              </a:lnSpc>
              <a:spcBef>
                <a:spcPts val="0"/>
              </a:spcBef>
              <a:spcAft>
                <a:spcPts val="0"/>
              </a:spcAft>
              <a:buNone/>
            </a:pPr>
            <a:r>
              <a:t/>
            </a:r>
            <a:endParaRPr b="0" i="0" sz="7100" u="none" cap="none" strike="noStrike">
              <a:solidFill>
                <a:srgbClr val="FFFFFF"/>
              </a:solidFill>
              <a:latin typeface="League Gothic"/>
              <a:ea typeface="League Gothic"/>
              <a:cs typeface="League Gothic"/>
              <a:sym typeface="League Gothic"/>
            </a:endParaRPr>
          </a:p>
        </p:txBody>
      </p:sp>
      <p:sp>
        <p:nvSpPr>
          <p:cNvPr id="352" name="Google Shape;352;p40"/>
          <p:cNvSpPr/>
          <p:nvPr/>
        </p:nvSpPr>
        <p:spPr>
          <a:xfrm>
            <a:off x="6296102" y="-175464"/>
            <a:ext cx="3052591" cy="4227084"/>
          </a:xfrm>
          <a:custGeom>
            <a:rect b="b" l="l" r="r" t="t"/>
            <a:pathLst>
              <a:path extrusionOk="0" h="8454167" w="6105183">
                <a:moveTo>
                  <a:pt x="0" y="0"/>
                </a:moveTo>
                <a:lnTo>
                  <a:pt x="6105182" y="0"/>
                </a:lnTo>
                <a:lnTo>
                  <a:pt x="6105182" y="8454168"/>
                </a:lnTo>
                <a:lnTo>
                  <a:pt x="0" y="8454168"/>
                </a:lnTo>
                <a:lnTo>
                  <a:pt x="0" y="0"/>
                </a:lnTo>
                <a:close/>
              </a:path>
            </a:pathLst>
          </a:custGeom>
          <a:blipFill rotWithShape="1">
            <a:blip r:embed="rId3">
              <a:alphaModFix/>
            </a:blip>
            <a:stretch>
              <a:fillRect b="0" l="-53919" r="-53919" t="0"/>
            </a:stretch>
          </a:blipFill>
          <a:ln>
            <a:noFill/>
          </a:ln>
        </p:spPr>
      </p:sp>
      <p:sp>
        <p:nvSpPr>
          <p:cNvPr id="353" name="Google Shape;353;p40"/>
          <p:cNvSpPr/>
          <p:nvPr/>
        </p:nvSpPr>
        <p:spPr>
          <a:xfrm>
            <a:off x="-204882" y="3895725"/>
            <a:ext cx="9544200" cy="1419300"/>
          </a:xfrm>
          <a:prstGeom prst="rect">
            <a:avLst/>
          </a:prstGeom>
          <a:solidFill>
            <a:srgbClr val="FFFFFF"/>
          </a:solid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lang="en"/>
              <a:t>LET’S DO FINANCIAL HEALTH CHECK TO SEE IF YOU ARE FINANCIALLY READY TO START A BUSINESS</a:t>
            </a:r>
            <a:endParaRPr/>
          </a:p>
        </p:txBody>
      </p:sp>
      <p:sp>
        <p:nvSpPr>
          <p:cNvPr id="354" name="Google Shape;354;p40"/>
          <p:cNvSpPr/>
          <p:nvPr/>
        </p:nvSpPr>
        <p:spPr>
          <a:xfrm>
            <a:off x="5210252" y="514350"/>
            <a:ext cx="2152800" cy="57300"/>
          </a:xfrm>
          <a:prstGeom prst="rect">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5" name="Google Shape;355;p40"/>
          <p:cNvSpPr txBox="1"/>
          <p:nvPr/>
        </p:nvSpPr>
        <p:spPr>
          <a:xfrm>
            <a:off x="0" y="4244647"/>
            <a:ext cx="7595400" cy="107700"/>
          </a:xfrm>
          <a:prstGeom prst="rect">
            <a:avLst/>
          </a:prstGeom>
          <a:noFill/>
          <a:ln>
            <a:noFill/>
          </a:ln>
        </p:spPr>
        <p:txBody>
          <a:bodyPr anchorCtr="0" anchor="t" bIns="0" lIns="0" spcFirstLastPara="1" rIns="0" wrap="square" tIns="0">
            <a:spAutoFit/>
          </a:bodyPr>
          <a:lstStyle/>
          <a:p>
            <a:pPr indent="0" lvl="0" marL="0" marR="0" rtl="0" algn="ctr">
              <a:lnSpc>
                <a:spcPct val="109998"/>
              </a:lnSpc>
              <a:spcBef>
                <a:spcPts val="0"/>
              </a:spcBef>
              <a:spcAft>
                <a:spcPts val="0"/>
              </a:spcAft>
              <a:buNone/>
            </a:pPr>
            <a:r>
              <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1"/>
          <p:cNvSpPr/>
          <p:nvPr/>
        </p:nvSpPr>
        <p:spPr>
          <a:xfrm>
            <a:off x="-31875" y="442050"/>
            <a:ext cx="9186600" cy="11874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1" name="Google Shape;361;p41"/>
          <p:cNvSpPr/>
          <p:nvPr/>
        </p:nvSpPr>
        <p:spPr>
          <a:xfrm>
            <a:off x="-31875" y="-2"/>
            <a:ext cx="9186603" cy="1104844"/>
          </a:xfrm>
          <a:custGeom>
            <a:rect b="b" l="l" r="r" t="t"/>
            <a:pathLst>
              <a:path extrusionOk="0" h="2814889" w="8447451">
                <a:moveTo>
                  <a:pt x="0" y="0"/>
                </a:moveTo>
                <a:lnTo>
                  <a:pt x="8447451" y="0"/>
                </a:lnTo>
                <a:lnTo>
                  <a:pt x="8447451" y="2814888"/>
                </a:lnTo>
                <a:lnTo>
                  <a:pt x="0" y="2814888"/>
                </a:lnTo>
                <a:lnTo>
                  <a:pt x="0" y="0"/>
                </a:lnTo>
                <a:close/>
              </a:path>
            </a:pathLst>
          </a:custGeom>
          <a:blipFill rotWithShape="1">
            <a:blip r:embed="rId3">
              <a:alphaModFix/>
            </a:blip>
            <a:stretch>
              <a:fillRect b="-62527" l="0" r="0" t="-62536"/>
            </a:stretch>
          </a:blipFill>
          <a:ln>
            <a:noFill/>
          </a:ln>
        </p:spPr>
      </p:sp>
      <p:sp>
        <p:nvSpPr>
          <p:cNvPr id="362" name="Google Shape;362;p41"/>
          <p:cNvSpPr txBox="1"/>
          <p:nvPr/>
        </p:nvSpPr>
        <p:spPr>
          <a:xfrm>
            <a:off x="1496475" y="1106425"/>
            <a:ext cx="2260500" cy="5388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3500">
                <a:solidFill>
                  <a:srgbClr val="FFFFFF"/>
                </a:solidFill>
                <a:latin typeface="League Gothic"/>
                <a:ea typeface="League Gothic"/>
                <a:cs typeface="League Gothic"/>
                <a:sym typeface="League Gothic"/>
              </a:rPr>
              <a:t>MONTHLY INCOME</a:t>
            </a:r>
            <a:endParaRPr sz="3500"/>
          </a:p>
        </p:txBody>
      </p:sp>
      <p:sp>
        <p:nvSpPr>
          <p:cNvPr id="363" name="Google Shape;363;p41"/>
          <p:cNvSpPr txBox="1"/>
          <p:nvPr/>
        </p:nvSpPr>
        <p:spPr>
          <a:xfrm>
            <a:off x="1393575" y="1797750"/>
            <a:ext cx="2466300" cy="991200"/>
          </a:xfrm>
          <a:prstGeom prst="rect">
            <a:avLst/>
          </a:prstGeom>
          <a:noFill/>
          <a:ln>
            <a:noFill/>
          </a:ln>
        </p:spPr>
        <p:txBody>
          <a:bodyPr anchorCtr="0" anchor="t" bIns="0" lIns="0" spcFirstLastPara="1" rIns="0" wrap="square" tIns="0">
            <a:spAutoFit/>
          </a:bodyPr>
          <a:lstStyle/>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Employment Salary</a:t>
            </a:r>
            <a:endParaRPr sz="500">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Investment </a:t>
            </a:r>
            <a:endParaRPr sz="500">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Allowances </a:t>
            </a:r>
            <a:endParaRPr sz="500">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Business </a:t>
            </a:r>
            <a:endParaRPr b="1" sz="1100">
              <a:solidFill>
                <a:srgbClr val="2C341F"/>
              </a:solidFill>
              <a:latin typeface="Montserrat"/>
              <a:ea typeface="Montserrat"/>
              <a:cs typeface="Montserrat"/>
              <a:sym typeface="Montserrat"/>
            </a:endParaRPr>
          </a:p>
        </p:txBody>
      </p:sp>
      <p:sp>
        <p:nvSpPr>
          <p:cNvPr id="364" name="Google Shape;364;p41"/>
          <p:cNvSpPr txBox="1"/>
          <p:nvPr/>
        </p:nvSpPr>
        <p:spPr>
          <a:xfrm>
            <a:off x="4803175" y="1106425"/>
            <a:ext cx="1341300" cy="5388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3500">
                <a:solidFill>
                  <a:srgbClr val="FFFFFF"/>
                </a:solidFill>
                <a:latin typeface="League Gothic"/>
                <a:ea typeface="League Gothic"/>
                <a:cs typeface="League Gothic"/>
                <a:sym typeface="League Gothic"/>
              </a:rPr>
              <a:t>EXPENSES</a:t>
            </a:r>
            <a:endParaRPr sz="3500"/>
          </a:p>
        </p:txBody>
      </p:sp>
      <p:sp>
        <p:nvSpPr>
          <p:cNvPr id="365" name="Google Shape;365;p41"/>
          <p:cNvSpPr txBox="1"/>
          <p:nvPr/>
        </p:nvSpPr>
        <p:spPr>
          <a:xfrm>
            <a:off x="4670675" y="1797750"/>
            <a:ext cx="4326600" cy="3060000"/>
          </a:xfrm>
          <a:prstGeom prst="rect">
            <a:avLst/>
          </a:prstGeom>
          <a:noFill/>
          <a:ln>
            <a:noFill/>
          </a:ln>
        </p:spPr>
        <p:txBody>
          <a:bodyPr anchorCtr="0" anchor="t" bIns="0" lIns="0" spcFirstLastPara="1" rIns="0" wrap="square" tIns="0">
            <a:spAutoFit/>
          </a:bodyPr>
          <a:lstStyle/>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Regular Savings</a:t>
            </a:r>
            <a:endParaRPr b="1">
              <a:solidFill>
                <a:srgbClr val="2C341F"/>
              </a:solidFill>
              <a:latin typeface="Montserrat"/>
              <a:ea typeface="Montserrat"/>
              <a:cs typeface="Montserrat"/>
              <a:sym typeface="Montserrat"/>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Monthly Loans</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Groceries &amp; Utilities </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Phone Bills</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Family Support</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Education Fees</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Transportation</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Subscription (Membership, Netflix, etc)</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Personal Leisure </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Insurance Premiums </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Other Expenses (Pets)</a:t>
            </a:r>
            <a:endParaRPr>
              <a:solidFill>
                <a:schemeClr val="dk1"/>
              </a:solidFill>
            </a:endParaRPr>
          </a:p>
          <a:p>
            <a:pPr indent="0" lvl="0" marL="0" rtl="0" algn="l">
              <a:lnSpc>
                <a:spcPct val="120000"/>
              </a:lnSpc>
              <a:spcBef>
                <a:spcPts val="0"/>
              </a:spcBef>
              <a:spcAft>
                <a:spcPts val="0"/>
              </a:spcAft>
              <a:buNone/>
            </a:pPr>
            <a:r>
              <a:t/>
            </a:r>
            <a:endParaRPr b="1">
              <a:solidFill>
                <a:srgbClr val="2C341F"/>
              </a:solidFill>
              <a:latin typeface="Montserrat"/>
              <a:ea typeface="Montserrat"/>
              <a:cs typeface="Montserrat"/>
              <a:sym typeface="Montserrat"/>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2"/>
          <p:cNvSpPr/>
          <p:nvPr/>
        </p:nvSpPr>
        <p:spPr>
          <a:xfrm>
            <a:off x="-180975" y="-127460"/>
            <a:ext cx="4219575" cy="5438775"/>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1" name="Google Shape;371;p42"/>
          <p:cNvSpPr/>
          <p:nvPr/>
        </p:nvSpPr>
        <p:spPr>
          <a:xfrm>
            <a:off x="-185126" y="-127460"/>
            <a:ext cx="4223726" cy="1407445"/>
          </a:xfrm>
          <a:custGeom>
            <a:rect b="b" l="l" r="r" t="t"/>
            <a:pathLst>
              <a:path extrusionOk="0" h="2814889" w="8447451">
                <a:moveTo>
                  <a:pt x="0" y="0"/>
                </a:moveTo>
                <a:lnTo>
                  <a:pt x="8447451" y="0"/>
                </a:lnTo>
                <a:lnTo>
                  <a:pt x="8447451" y="2814888"/>
                </a:lnTo>
                <a:lnTo>
                  <a:pt x="0" y="2814888"/>
                </a:lnTo>
                <a:lnTo>
                  <a:pt x="0" y="0"/>
                </a:lnTo>
                <a:close/>
              </a:path>
            </a:pathLst>
          </a:custGeom>
          <a:blipFill rotWithShape="1">
            <a:blip r:embed="rId3">
              <a:alphaModFix/>
            </a:blip>
            <a:stretch>
              <a:fillRect b="-62536" l="0" r="0" t="-62536"/>
            </a:stretch>
          </a:blipFill>
          <a:ln>
            <a:noFill/>
          </a:ln>
        </p:spPr>
      </p:sp>
      <p:sp>
        <p:nvSpPr>
          <p:cNvPr id="372" name="Google Shape;372;p42"/>
          <p:cNvSpPr txBox="1"/>
          <p:nvPr/>
        </p:nvSpPr>
        <p:spPr>
          <a:xfrm>
            <a:off x="327474" y="1895079"/>
            <a:ext cx="3198527" cy="2106613"/>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 sz="5000" u="none" cap="none" strike="noStrike">
                <a:solidFill>
                  <a:srgbClr val="FFFFFF"/>
                </a:solidFill>
                <a:latin typeface="League Gothic"/>
                <a:ea typeface="League Gothic"/>
                <a:cs typeface="League Gothic"/>
                <a:sym typeface="League Gothic"/>
              </a:rPr>
              <a:t>UNDERSTANDING YOUR PERSONAL FINANCES</a:t>
            </a:r>
            <a:endParaRPr sz="700"/>
          </a:p>
        </p:txBody>
      </p:sp>
      <p:sp>
        <p:nvSpPr>
          <p:cNvPr id="373" name="Google Shape;373;p42"/>
          <p:cNvSpPr txBox="1"/>
          <p:nvPr/>
        </p:nvSpPr>
        <p:spPr>
          <a:xfrm>
            <a:off x="4056350" y="1706350"/>
            <a:ext cx="5105400" cy="2906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2C341F"/>
                </a:solidFill>
                <a:latin typeface="Montserrat"/>
                <a:ea typeface="Montserrat"/>
                <a:cs typeface="Montserrat"/>
                <a:sym typeface="Montserrat"/>
              </a:rPr>
              <a:t>MONTHLY CASH FLOW</a:t>
            </a:r>
            <a:endParaRPr b="1" i="0" sz="1600" u="none" cap="none" strike="noStrike">
              <a:solidFill>
                <a:srgbClr val="2C341F"/>
              </a:solidFill>
              <a:latin typeface="Montserrat"/>
              <a:ea typeface="Montserrat"/>
              <a:cs typeface="Montserrat"/>
              <a:sym typeface="Montserrat"/>
            </a:endParaRPr>
          </a:p>
          <a:p>
            <a:pPr indent="0" lvl="0" marL="0" marR="0" rtl="0" algn="ctr">
              <a:lnSpc>
                <a:spcPct val="120000"/>
              </a:lnSpc>
              <a:spcBef>
                <a:spcPts val="0"/>
              </a:spcBef>
              <a:spcAft>
                <a:spcPts val="0"/>
              </a:spcAft>
              <a:buNone/>
            </a:pPr>
            <a:r>
              <a:rPr b="0" i="0" lang="en" sz="1600" u="none" cap="none" strike="noStrike">
                <a:solidFill>
                  <a:srgbClr val="2C341F"/>
                </a:solidFill>
                <a:latin typeface="Montserrat Light"/>
                <a:ea typeface="Montserrat Light"/>
                <a:cs typeface="Montserrat Light"/>
                <a:sym typeface="Montserrat Light"/>
              </a:rPr>
              <a:t>THE MOVEMENT OF YOUR MONEY MONTHly.</a:t>
            </a:r>
            <a:endParaRPr b="0" i="0" sz="1600" u="none" cap="none" strike="noStrike">
              <a:solidFill>
                <a:srgbClr val="2C341F"/>
              </a:solidFill>
              <a:latin typeface="Montserrat Light"/>
              <a:ea typeface="Montserrat Light"/>
              <a:cs typeface="Montserrat Light"/>
              <a:sym typeface="Montserrat Light"/>
            </a:endParaRPr>
          </a:p>
          <a:p>
            <a:pPr indent="0" lvl="0" marL="0" marR="0" rtl="0" algn="ctr">
              <a:lnSpc>
                <a:spcPct val="120000"/>
              </a:lnSpc>
              <a:spcBef>
                <a:spcPts val="0"/>
              </a:spcBef>
              <a:spcAft>
                <a:spcPts val="0"/>
              </a:spcAft>
              <a:buNone/>
            </a:pPr>
            <a:r>
              <a:t/>
            </a:r>
            <a:endParaRPr sz="1600">
              <a:solidFill>
                <a:srgbClr val="2C341F"/>
              </a:solidFill>
              <a:latin typeface="Montserrat Light"/>
              <a:ea typeface="Montserrat Light"/>
              <a:cs typeface="Montserrat Light"/>
              <a:sym typeface="Montserrat Light"/>
            </a:endParaRPr>
          </a:p>
          <a:p>
            <a:pPr indent="0" lvl="0" marL="0" rtl="0" algn="ctr">
              <a:lnSpc>
                <a:spcPct val="120000"/>
              </a:lnSpc>
              <a:spcBef>
                <a:spcPts val="0"/>
              </a:spcBef>
              <a:spcAft>
                <a:spcPts val="0"/>
              </a:spcAft>
              <a:buNone/>
            </a:pPr>
            <a:r>
              <a:rPr b="1" lang="en" sz="1600">
                <a:solidFill>
                  <a:srgbClr val="2C341F"/>
                </a:solidFill>
                <a:latin typeface="Montserrat"/>
                <a:ea typeface="Montserrat"/>
                <a:cs typeface="Montserrat"/>
                <a:sym typeface="Montserrat"/>
              </a:rPr>
              <a:t>SAVINGS RATIO</a:t>
            </a:r>
            <a:endParaRPr b="1" sz="1600">
              <a:solidFill>
                <a:srgbClr val="2C341F"/>
              </a:solidFill>
              <a:latin typeface="Montserrat"/>
              <a:ea typeface="Montserrat"/>
              <a:cs typeface="Montserrat"/>
              <a:sym typeface="Montserrat"/>
            </a:endParaRPr>
          </a:p>
          <a:p>
            <a:pPr indent="0" lvl="0" marL="0" rtl="0" algn="ctr">
              <a:lnSpc>
                <a:spcPct val="120006"/>
              </a:lnSpc>
              <a:spcBef>
                <a:spcPts val="0"/>
              </a:spcBef>
              <a:spcAft>
                <a:spcPts val="0"/>
              </a:spcAft>
              <a:buNone/>
            </a:pPr>
            <a:r>
              <a:rPr lang="en" sz="1600">
                <a:solidFill>
                  <a:srgbClr val="2C341F"/>
                </a:solidFill>
                <a:latin typeface="Montserrat Light"/>
                <a:ea typeface="Montserrat Light"/>
                <a:cs typeface="Montserrat Light"/>
                <a:sym typeface="Montserrat Light"/>
              </a:rPr>
              <a:t>INDICATES THE PERCENTAGE OF SAVINGS </a:t>
            </a:r>
            <a:endParaRPr sz="1600">
              <a:solidFill>
                <a:srgbClr val="2C341F"/>
              </a:solidFill>
              <a:latin typeface="Montserrat Light"/>
              <a:ea typeface="Montserrat Light"/>
              <a:cs typeface="Montserrat Light"/>
              <a:sym typeface="Montserrat Light"/>
            </a:endParaRPr>
          </a:p>
          <a:p>
            <a:pPr indent="0" lvl="0" marL="0" rtl="0" algn="ctr">
              <a:lnSpc>
                <a:spcPct val="120006"/>
              </a:lnSpc>
              <a:spcBef>
                <a:spcPts val="0"/>
              </a:spcBef>
              <a:spcAft>
                <a:spcPts val="0"/>
              </a:spcAft>
              <a:buNone/>
            </a:pPr>
            <a:r>
              <a:t/>
            </a:r>
            <a:endParaRPr sz="1600">
              <a:solidFill>
                <a:srgbClr val="2C341F"/>
              </a:solidFill>
              <a:latin typeface="Montserrat Light"/>
              <a:ea typeface="Montserrat Light"/>
              <a:cs typeface="Montserrat Light"/>
              <a:sym typeface="Montserrat Light"/>
            </a:endParaRPr>
          </a:p>
          <a:p>
            <a:pPr indent="0" lvl="0" marL="0" rtl="0" algn="ctr">
              <a:lnSpc>
                <a:spcPct val="120000"/>
              </a:lnSpc>
              <a:spcBef>
                <a:spcPts val="0"/>
              </a:spcBef>
              <a:spcAft>
                <a:spcPts val="0"/>
              </a:spcAft>
              <a:buClr>
                <a:schemeClr val="dk1"/>
              </a:buClr>
              <a:buSzPts val="1100"/>
              <a:buFont typeface="Arial"/>
              <a:buNone/>
            </a:pPr>
            <a:r>
              <a:rPr b="1" lang="en" sz="1600">
                <a:solidFill>
                  <a:srgbClr val="2C341F"/>
                </a:solidFill>
                <a:latin typeface="Montserrat"/>
                <a:ea typeface="Montserrat"/>
                <a:cs typeface="Montserrat"/>
                <a:sym typeface="Montserrat"/>
              </a:rPr>
              <a:t>BASIC LIQUIDITY RATIO</a:t>
            </a:r>
            <a:endParaRPr b="1" sz="1600">
              <a:solidFill>
                <a:srgbClr val="2C341F"/>
              </a:solidFill>
              <a:latin typeface="Montserrat"/>
              <a:ea typeface="Montserrat"/>
              <a:cs typeface="Montserrat"/>
              <a:sym typeface="Montserrat"/>
            </a:endParaRPr>
          </a:p>
          <a:p>
            <a:pPr indent="0" lvl="0" marL="0" rtl="0" algn="ctr">
              <a:lnSpc>
                <a:spcPct val="120006"/>
              </a:lnSpc>
              <a:spcBef>
                <a:spcPts val="0"/>
              </a:spcBef>
              <a:spcAft>
                <a:spcPts val="0"/>
              </a:spcAft>
              <a:buNone/>
            </a:pPr>
            <a:r>
              <a:rPr lang="en" sz="1600">
                <a:solidFill>
                  <a:srgbClr val="2C341F"/>
                </a:solidFill>
                <a:latin typeface="Montserrat Light"/>
                <a:ea typeface="Montserrat Light"/>
                <a:cs typeface="Montserrat Light"/>
                <a:sym typeface="Montserrat Light"/>
              </a:rPr>
              <a:t>SHOWS THE NUMBER OF MONTHS YOU CAN SUSTAIN YOUR EXPENSES, IF INCOME IS LOST.</a:t>
            </a:r>
            <a:endParaRPr b="1" sz="1600">
              <a:solidFill>
                <a:srgbClr val="2C341F"/>
              </a:solidFill>
              <a:latin typeface="Montserrat"/>
              <a:ea typeface="Montserrat"/>
              <a:cs typeface="Montserrat"/>
              <a:sym typeface="Montserrat"/>
            </a:endParaRPr>
          </a:p>
          <a:p>
            <a:pPr indent="0" lvl="0" marL="457200" marR="0" rtl="0" algn="ctr">
              <a:lnSpc>
                <a:spcPct val="120000"/>
              </a:lnSpc>
              <a:spcBef>
                <a:spcPts val="0"/>
              </a:spcBef>
              <a:spcAft>
                <a:spcPts val="0"/>
              </a:spcAft>
              <a:buNone/>
            </a:pPr>
            <a:r>
              <a:t/>
            </a:r>
            <a:endParaRPr sz="1600">
              <a:solidFill>
                <a:srgbClr val="2C341F"/>
              </a:solidFill>
              <a:latin typeface="Montserrat Light"/>
              <a:ea typeface="Montserrat Light"/>
              <a:cs typeface="Montserrat Light"/>
              <a:sym typeface="Montserrat Light"/>
            </a:endParaRPr>
          </a:p>
        </p:txBody>
      </p:sp>
      <p:sp>
        <p:nvSpPr>
          <p:cNvPr id="374" name="Google Shape;374;p42"/>
          <p:cNvSpPr/>
          <p:nvPr/>
        </p:nvSpPr>
        <p:spPr>
          <a:xfrm>
            <a:off x="4026211" y="547600"/>
            <a:ext cx="5165700" cy="573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3"/>
          <p:cNvSpPr/>
          <p:nvPr/>
        </p:nvSpPr>
        <p:spPr>
          <a:xfrm>
            <a:off x="3212400" y="2744700"/>
            <a:ext cx="27192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380" name="Google Shape;380;p43"/>
          <p:cNvSpPr/>
          <p:nvPr/>
        </p:nvSpPr>
        <p:spPr>
          <a:xfrm>
            <a:off x="6181800" y="2744700"/>
            <a:ext cx="27192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381" name="Google Shape;381;p43"/>
          <p:cNvSpPr/>
          <p:nvPr/>
        </p:nvSpPr>
        <p:spPr>
          <a:xfrm>
            <a:off x="243000" y="2744700"/>
            <a:ext cx="27192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382" name="Google Shape;382;p43"/>
          <p:cNvSpPr/>
          <p:nvPr/>
        </p:nvSpPr>
        <p:spPr>
          <a:xfrm>
            <a:off x="0" y="-132075"/>
            <a:ext cx="9144000" cy="22242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3" name="Google Shape;383;p43"/>
          <p:cNvSpPr txBox="1"/>
          <p:nvPr/>
        </p:nvSpPr>
        <p:spPr>
          <a:xfrm>
            <a:off x="514350" y="565650"/>
            <a:ext cx="5103000" cy="1524600"/>
          </a:xfrm>
          <a:prstGeom prst="rect">
            <a:avLst/>
          </a:prstGeom>
          <a:noFill/>
          <a:ln>
            <a:noFill/>
          </a:ln>
        </p:spPr>
        <p:txBody>
          <a:bodyPr anchorCtr="0" anchor="t" bIns="0" lIns="0" spcFirstLastPara="1" rIns="0" wrap="square" tIns="0">
            <a:spAutoFit/>
          </a:bodyPr>
          <a:lstStyle/>
          <a:p>
            <a:pPr indent="0" lvl="0" marL="0" rtl="0" algn="l">
              <a:lnSpc>
                <a:spcPct val="134000"/>
              </a:lnSpc>
              <a:spcBef>
                <a:spcPts val="0"/>
              </a:spcBef>
              <a:spcAft>
                <a:spcPts val="0"/>
              </a:spcAft>
              <a:buClr>
                <a:schemeClr val="dk1"/>
              </a:buClr>
              <a:buFont typeface="Arial"/>
              <a:buNone/>
            </a:pPr>
            <a:r>
              <a:rPr lang="en" sz="2800">
                <a:solidFill>
                  <a:schemeClr val="lt1"/>
                </a:solidFill>
                <a:latin typeface="Montserrat"/>
                <a:ea typeface="Montserrat"/>
                <a:cs typeface="Montserrat"/>
                <a:sym typeface="Montserrat"/>
              </a:rPr>
              <a:t>FINANCIAL HEALTH CHECK FOR YOURSELF</a:t>
            </a:r>
            <a:endParaRPr sz="700">
              <a:solidFill>
                <a:schemeClr val="dk1"/>
              </a:solidFill>
            </a:endParaRPr>
          </a:p>
          <a:p>
            <a:pPr indent="0" lvl="0" marL="0" marR="0" rtl="0" algn="l">
              <a:lnSpc>
                <a:spcPct val="134000"/>
              </a:lnSpc>
              <a:spcBef>
                <a:spcPts val="0"/>
              </a:spcBef>
              <a:spcAft>
                <a:spcPts val="0"/>
              </a:spcAft>
              <a:buNone/>
            </a:pPr>
            <a:r>
              <a:t/>
            </a:r>
            <a:endParaRPr sz="2400">
              <a:solidFill>
                <a:schemeClr val="lt1"/>
              </a:solidFill>
              <a:latin typeface="Montserrat"/>
              <a:ea typeface="Montserrat"/>
              <a:cs typeface="Montserrat"/>
              <a:sym typeface="Montserrat"/>
            </a:endParaRPr>
          </a:p>
        </p:txBody>
      </p:sp>
      <p:sp>
        <p:nvSpPr>
          <p:cNvPr id="384" name="Google Shape;384;p43"/>
          <p:cNvSpPr txBox="1"/>
          <p:nvPr/>
        </p:nvSpPr>
        <p:spPr>
          <a:xfrm>
            <a:off x="3212400" y="2952300"/>
            <a:ext cx="2719200" cy="1493400"/>
          </a:xfrm>
          <a:prstGeom prst="rect">
            <a:avLst/>
          </a:prstGeom>
          <a:noFill/>
          <a:ln>
            <a:noFill/>
          </a:ln>
        </p:spPr>
        <p:txBody>
          <a:bodyPr anchorCtr="0" anchor="t" bIns="0" lIns="0" spcFirstLastPara="1" rIns="0" wrap="square" tIns="0">
            <a:spAutoFit/>
          </a:bodyPr>
          <a:lstStyle/>
          <a:p>
            <a:pPr indent="0" lvl="0" marL="0" marR="0" rtl="0" algn="ctr">
              <a:lnSpc>
                <a:spcPct val="120022"/>
              </a:lnSpc>
              <a:spcBef>
                <a:spcPts val="0"/>
              </a:spcBef>
              <a:spcAft>
                <a:spcPts val="0"/>
              </a:spcAft>
              <a:buNone/>
            </a:pPr>
            <a:r>
              <a:rPr b="1" i="0" lang="en" sz="1500" u="sng" cap="none" strike="noStrike">
                <a:solidFill>
                  <a:srgbClr val="FF1616"/>
                </a:solidFill>
                <a:latin typeface="Montserrat"/>
                <a:ea typeface="Montserrat"/>
                <a:cs typeface="Montserrat"/>
                <a:sym typeface="Montserrat"/>
              </a:rPr>
              <a:t>SAVINGS RATIO</a:t>
            </a:r>
            <a:endParaRPr b="1" i="0" sz="1500" u="sng" cap="none" strike="noStrike">
              <a:solidFill>
                <a:srgbClr val="FF1616"/>
              </a:solidFill>
              <a:latin typeface="Montserrat"/>
              <a:ea typeface="Montserrat"/>
              <a:cs typeface="Montserrat"/>
              <a:sym typeface="Montserrat"/>
            </a:endParaRPr>
          </a:p>
          <a:p>
            <a:pPr indent="0" lvl="0" marL="0" marR="0" rtl="0" algn="ctr">
              <a:lnSpc>
                <a:spcPct val="120022"/>
              </a:lnSpc>
              <a:spcBef>
                <a:spcPts val="0"/>
              </a:spcBef>
              <a:spcAft>
                <a:spcPts val="0"/>
              </a:spcAft>
              <a:buNone/>
            </a:pPr>
            <a:r>
              <a:t/>
            </a:r>
            <a:endParaRPr b="1" i="0" sz="1300" u="sng" cap="none" strike="noStrike">
              <a:solidFill>
                <a:srgbClr val="FF1616"/>
              </a:solidFill>
              <a:latin typeface="Montserrat"/>
              <a:ea typeface="Montserrat"/>
              <a:cs typeface="Montserrat"/>
              <a:sym typeface="Montserrat"/>
            </a:endParaRPr>
          </a:p>
          <a:p>
            <a:pPr indent="0" lvl="0" marL="0" rtl="0" algn="ctr">
              <a:lnSpc>
                <a:spcPct val="120022"/>
              </a:lnSpc>
              <a:spcBef>
                <a:spcPts val="0"/>
              </a:spcBef>
              <a:spcAft>
                <a:spcPts val="0"/>
              </a:spcAft>
              <a:buNone/>
            </a:pPr>
            <a:r>
              <a:rPr b="1" lang="en">
                <a:solidFill>
                  <a:schemeClr val="dk1"/>
                </a:solidFill>
                <a:latin typeface="Montserrat"/>
                <a:ea typeface="Montserrat"/>
                <a:cs typeface="Montserrat"/>
                <a:sym typeface="Montserrat"/>
              </a:rPr>
              <a:t>= Monthly Savings ÷  Total Monthly Income </a:t>
            </a:r>
            <a:endParaRPr b="1">
              <a:solidFill>
                <a:schemeClr val="dk1"/>
              </a:solidFill>
              <a:latin typeface="Montserrat"/>
              <a:ea typeface="Montserrat"/>
              <a:cs typeface="Montserrat"/>
              <a:sym typeface="Montserrat"/>
            </a:endParaRPr>
          </a:p>
          <a:p>
            <a:pPr indent="0" lvl="0" marL="0" rtl="0" algn="ctr">
              <a:lnSpc>
                <a:spcPct val="120022"/>
              </a:lnSpc>
              <a:spcBef>
                <a:spcPts val="0"/>
              </a:spcBef>
              <a:spcAft>
                <a:spcPts val="0"/>
              </a:spcAft>
              <a:buNone/>
            </a:pPr>
            <a:r>
              <a:rPr b="1" lang="en">
                <a:solidFill>
                  <a:schemeClr val="dk1"/>
                </a:solidFill>
                <a:latin typeface="Montserrat"/>
                <a:ea typeface="Montserrat"/>
                <a:cs typeface="Montserrat"/>
                <a:sym typeface="Montserrat"/>
              </a:rPr>
              <a:t>x 100%</a:t>
            </a:r>
            <a:endParaRPr b="1">
              <a:latin typeface="Montserrat"/>
              <a:ea typeface="Montserrat"/>
              <a:cs typeface="Montserrat"/>
              <a:sym typeface="Montserrat"/>
            </a:endParaRPr>
          </a:p>
          <a:p>
            <a:pPr indent="0" lvl="0" marL="0" marR="0" rtl="0" algn="l">
              <a:lnSpc>
                <a:spcPct val="120022"/>
              </a:lnSpc>
              <a:spcBef>
                <a:spcPts val="0"/>
              </a:spcBef>
              <a:spcAft>
                <a:spcPts val="0"/>
              </a:spcAft>
              <a:buNone/>
            </a:pPr>
            <a:r>
              <a:t/>
            </a:r>
            <a:endParaRPr b="1" i="0" sz="1300" u="none" cap="none" strike="noStrike">
              <a:solidFill>
                <a:srgbClr val="000000"/>
              </a:solidFill>
              <a:latin typeface="Montserrat"/>
              <a:ea typeface="Montserrat"/>
              <a:cs typeface="Montserrat"/>
              <a:sym typeface="Montserrat"/>
            </a:endParaRPr>
          </a:p>
        </p:txBody>
      </p:sp>
      <p:sp>
        <p:nvSpPr>
          <p:cNvPr id="385" name="Google Shape;385;p43"/>
          <p:cNvSpPr txBox="1"/>
          <p:nvPr/>
        </p:nvSpPr>
        <p:spPr>
          <a:xfrm>
            <a:off x="6181800" y="2969100"/>
            <a:ext cx="2719200" cy="1234500"/>
          </a:xfrm>
          <a:prstGeom prst="rect">
            <a:avLst/>
          </a:prstGeom>
          <a:noFill/>
          <a:ln>
            <a:noFill/>
          </a:ln>
        </p:spPr>
        <p:txBody>
          <a:bodyPr anchorCtr="0" anchor="t" bIns="0" lIns="0" spcFirstLastPara="1" rIns="0" wrap="square" tIns="0">
            <a:spAutoFit/>
          </a:bodyPr>
          <a:lstStyle/>
          <a:p>
            <a:pPr indent="0" lvl="0" marL="0" marR="0" rtl="0" algn="ctr">
              <a:lnSpc>
                <a:spcPct val="120015"/>
              </a:lnSpc>
              <a:spcBef>
                <a:spcPts val="0"/>
              </a:spcBef>
              <a:spcAft>
                <a:spcPts val="0"/>
              </a:spcAft>
              <a:buNone/>
            </a:pPr>
            <a:r>
              <a:rPr b="1" i="0" lang="en" sz="1500" u="sng" cap="none" strike="noStrike">
                <a:solidFill>
                  <a:srgbClr val="FF1616"/>
                </a:solidFill>
                <a:latin typeface="Montserrat"/>
                <a:ea typeface="Montserrat"/>
                <a:cs typeface="Montserrat"/>
                <a:sym typeface="Montserrat"/>
              </a:rPr>
              <a:t>BASIC LIQUIDITY RATIO</a:t>
            </a:r>
            <a:r>
              <a:rPr b="1" i="0" lang="en" sz="1500" u="none" cap="none" strike="noStrike">
                <a:solidFill>
                  <a:srgbClr val="FF1616"/>
                </a:solidFill>
                <a:latin typeface="Montserrat"/>
                <a:ea typeface="Montserrat"/>
                <a:cs typeface="Montserrat"/>
                <a:sym typeface="Montserrat"/>
              </a:rPr>
              <a:t> </a:t>
            </a:r>
            <a:endParaRPr b="1" i="0" sz="1500" u="none" cap="none" strike="noStrike">
              <a:solidFill>
                <a:srgbClr val="FF1616"/>
              </a:solidFill>
              <a:latin typeface="Montserrat"/>
              <a:ea typeface="Montserrat"/>
              <a:cs typeface="Montserrat"/>
              <a:sym typeface="Montserrat"/>
            </a:endParaRPr>
          </a:p>
          <a:p>
            <a:pPr indent="0" lvl="0" marL="0" marR="0" rtl="0" algn="ctr">
              <a:lnSpc>
                <a:spcPct val="120015"/>
              </a:lnSpc>
              <a:spcBef>
                <a:spcPts val="0"/>
              </a:spcBef>
              <a:spcAft>
                <a:spcPts val="0"/>
              </a:spcAft>
              <a:buNone/>
            </a:pPr>
            <a:r>
              <a:t/>
            </a:r>
            <a:endParaRPr b="1" i="0" sz="1300" u="none" cap="none" strike="noStrike">
              <a:solidFill>
                <a:srgbClr val="FF1616"/>
              </a:solidFill>
              <a:latin typeface="Montserrat"/>
              <a:ea typeface="Montserrat"/>
              <a:cs typeface="Montserrat"/>
              <a:sym typeface="Montserrat"/>
            </a:endParaRPr>
          </a:p>
          <a:p>
            <a:pPr indent="0" lvl="0" marL="0" marR="0" rtl="0" algn="ctr">
              <a:lnSpc>
                <a:spcPct val="120015"/>
              </a:lnSpc>
              <a:spcBef>
                <a:spcPts val="0"/>
              </a:spcBef>
              <a:spcAft>
                <a:spcPts val="0"/>
              </a:spcAft>
              <a:buNone/>
            </a:pPr>
            <a:r>
              <a:rPr b="1" lang="en">
                <a:latin typeface="Montserrat"/>
                <a:ea typeface="Montserrat"/>
                <a:cs typeface="Montserrat"/>
                <a:sym typeface="Montserrat"/>
              </a:rPr>
              <a:t>= Total Cash Savings </a:t>
            </a:r>
            <a:r>
              <a:rPr b="1" lang="en">
                <a:solidFill>
                  <a:schemeClr val="dk1"/>
                </a:solidFill>
                <a:latin typeface="Montserrat"/>
                <a:ea typeface="Montserrat"/>
                <a:cs typeface="Montserrat"/>
                <a:sym typeface="Montserrat"/>
              </a:rPr>
              <a:t>÷ </a:t>
            </a:r>
            <a:endParaRPr b="1">
              <a:solidFill>
                <a:schemeClr val="dk1"/>
              </a:solidFill>
              <a:latin typeface="Montserrat"/>
              <a:ea typeface="Montserrat"/>
              <a:cs typeface="Montserrat"/>
              <a:sym typeface="Montserrat"/>
            </a:endParaRPr>
          </a:p>
          <a:p>
            <a:pPr indent="0" lvl="0" marL="0" marR="0" rtl="0" algn="ctr">
              <a:lnSpc>
                <a:spcPct val="120015"/>
              </a:lnSpc>
              <a:spcBef>
                <a:spcPts val="0"/>
              </a:spcBef>
              <a:spcAft>
                <a:spcPts val="0"/>
              </a:spcAft>
              <a:buNone/>
            </a:pPr>
            <a:r>
              <a:rPr b="1" lang="en">
                <a:solidFill>
                  <a:schemeClr val="dk1"/>
                </a:solidFill>
                <a:latin typeface="Montserrat"/>
                <a:ea typeface="Montserrat"/>
                <a:cs typeface="Montserrat"/>
                <a:sym typeface="Montserrat"/>
              </a:rPr>
              <a:t>Monthly Expenses </a:t>
            </a:r>
            <a:endParaRPr>
              <a:solidFill>
                <a:schemeClr val="dk1"/>
              </a:solidFill>
            </a:endParaRPr>
          </a:p>
          <a:p>
            <a:pPr indent="0" lvl="0" marL="0" marR="0" rtl="0" algn="ctr">
              <a:lnSpc>
                <a:spcPct val="120015"/>
              </a:lnSpc>
              <a:spcBef>
                <a:spcPts val="0"/>
              </a:spcBef>
              <a:spcAft>
                <a:spcPts val="0"/>
              </a:spcAft>
              <a:buNone/>
            </a:pPr>
            <a:r>
              <a:t/>
            </a:r>
            <a:endParaRPr b="1" sz="1300">
              <a:latin typeface="Montserrat"/>
              <a:ea typeface="Montserrat"/>
              <a:cs typeface="Montserrat"/>
              <a:sym typeface="Montserrat"/>
            </a:endParaRPr>
          </a:p>
        </p:txBody>
      </p:sp>
      <p:sp>
        <p:nvSpPr>
          <p:cNvPr id="386" name="Google Shape;386;p43"/>
          <p:cNvSpPr txBox="1"/>
          <p:nvPr/>
        </p:nvSpPr>
        <p:spPr>
          <a:xfrm>
            <a:off x="324301" y="2952300"/>
            <a:ext cx="2556600" cy="1268100"/>
          </a:xfrm>
          <a:prstGeom prst="rect">
            <a:avLst/>
          </a:prstGeom>
          <a:noFill/>
          <a:ln>
            <a:noFill/>
          </a:ln>
        </p:spPr>
        <p:txBody>
          <a:bodyPr anchorCtr="0" anchor="t" bIns="0" lIns="0" spcFirstLastPara="1" rIns="0" wrap="square" tIns="0">
            <a:spAutoFit/>
          </a:bodyPr>
          <a:lstStyle/>
          <a:p>
            <a:pPr indent="0" lvl="0" marL="0" marR="0" rtl="0" algn="ctr">
              <a:lnSpc>
                <a:spcPct val="119971"/>
              </a:lnSpc>
              <a:spcBef>
                <a:spcPts val="0"/>
              </a:spcBef>
              <a:spcAft>
                <a:spcPts val="0"/>
              </a:spcAft>
              <a:buNone/>
            </a:pPr>
            <a:r>
              <a:rPr b="1" lang="en" sz="1500" u="sng">
                <a:solidFill>
                  <a:srgbClr val="FF1616"/>
                </a:solidFill>
                <a:latin typeface="Montserrat"/>
                <a:ea typeface="Montserrat"/>
                <a:cs typeface="Montserrat"/>
                <a:sym typeface="Montserrat"/>
              </a:rPr>
              <a:t>MONTHLY CASH FLOW</a:t>
            </a:r>
            <a:endParaRPr b="1" i="0" sz="1500" u="sng" cap="none" strike="noStrike">
              <a:solidFill>
                <a:srgbClr val="FF1616"/>
              </a:solidFill>
              <a:latin typeface="Montserrat"/>
              <a:ea typeface="Montserrat"/>
              <a:cs typeface="Montserrat"/>
              <a:sym typeface="Montserrat"/>
            </a:endParaRPr>
          </a:p>
          <a:p>
            <a:pPr indent="0" lvl="0" marL="0" marR="0" rtl="0" algn="ctr">
              <a:lnSpc>
                <a:spcPct val="119971"/>
              </a:lnSpc>
              <a:spcBef>
                <a:spcPts val="0"/>
              </a:spcBef>
              <a:spcAft>
                <a:spcPts val="0"/>
              </a:spcAft>
              <a:buNone/>
            </a:pPr>
            <a:r>
              <a:t/>
            </a:r>
            <a:endParaRPr b="1" i="0" sz="1400" u="sng" cap="none" strike="noStrike">
              <a:solidFill>
                <a:srgbClr val="FF1616"/>
              </a:solidFill>
              <a:latin typeface="Montserrat"/>
              <a:ea typeface="Montserrat"/>
              <a:cs typeface="Montserrat"/>
              <a:sym typeface="Montserrat"/>
            </a:endParaRPr>
          </a:p>
          <a:p>
            <a:pPr indent="0" lvl="0" marL="0" marR="0" rtl="0" algn="ctr">
              <a:lnSpc>
                <a:spcPct val="119971"/>
              </a:lnSpc>
              <a:spcBef>
                <a:spcPts val="0"/>
              </a:spcBef>
              <a:spcAft>
                <a:spcPts val="0"/>
              </a:spcAft>
              <a:buNone/>
            </a:pPr>
            <a:r>
              <a:rPr b="1" i="0" lang="en" u="none" cap="none" strike="noStrike">
                <a:solidFill>
                  <a:srgbClr val="000000"/>
                </a:solidFill>
                <a:latin typeface="Montserrat"/>
                <a:ea typeface="Montserrat"/>
                <a:cs typeface="Montserrat"/>
                <a:sym typeface="Montserrat"/>
              </a:rPr>
              <a:t>= </a:t>
            </a:r>
            <a:r>
              <a:rPr b="1" lang="en">
                <a:solidFill>
                  <a:schemeClr val="dk1"/>
                </a:solidFill>
                <a:latin typeface="Montserrat"/>
                <a:ea typeface="Montserrat"/>
                <a:cs typeface="Montserrat"/>
                <a:sym typeface="Montserrat"/>
              </a:rPr>
              <a:t>Total Monthly Income -  </a:t>
            </a:r>
            <a:endParaRPr sz="700">
              <a:solidFill>
                <a:schemeClr val="dk1"/>
              </a:solidFill>
            </a:endParaRPr>
          </a:p>
          <a:p>
            <a:pPr indent="0" lvl="0" marL="0" rtl="0" algn="ctr">
              <a:lnSpc>
                <a:spcPct val="119971"/>
              </a:lnSpc>
              <a:spcBef>
                <a:spcPts val="0"/>
              </a:spcBef>
              <a:spcAft>
                <a:spcPts val="0"/>
              </a:spcAft>
              <a:buClr>
                <a:schemeClr val="dk1"/>
              </a:buClr>
              <a:buFont typeface="Arial"/>
              <a:buNone/>
            </a:pPr>
            <a:r>
              <a:rPr b="1" lang="en">
                <a:solidFill>
                  <a:schemeClr val="dk1"/>
                </a:solidFill>
                <a:latin typeface="Montserrat"/>
                <a:ea typeface="Montserrat"/>
                <a:cs typeface="Montserrat"/>
                <a:sym typeface="Montserrat"/>
              </a:rPr>
              <a:t>Total Monthly Expenses</a:t>
            </a:r>
            <a:endParaRPr b="1">
              <a:latin typeface="Montserrat"/>
              <a:ea typeface="Montserrat"/>
              <a:cs typeface="Montserrat"/>
              <a:sym typeface="Montserrat"/>
            </a:endParaRPr>
          </a:p>
          <a:p>
            <a:pPr indent="0" lvl="0" marL="0" marR="0" rtl="0" algn="ctr">
              <a:lnSpc>
                <a:spcPct val="119971"/>
              </a:lnSpc>
              <a:spcBef>
                <a:spcPts val="0"/>
              </a:spcBef>
              <a:spcAft>
                <a:spcPts val="0"/>
              </a:spcAft>
              <a:buNone/>
            </a:pPr>
            <a:r>
              <a:t/>
            </a:r>
            <a:endParaRPr b="1"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4"/>
          <p:cNvSpPr/>
          <p:nvPr/>
        </p:nvSpPr>
        <p:spPr>
          <a:xfrm>
            <a:off x="3212400" y="2744700"/>
            <a:ext cx="27192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392" name="Google Shape;392;p44"/>
          <p:cNvSpPr/>
          <p:nvPr/>
        </p:nvSpPr>
        <p:spPr>
          <a:xfrm>
            <a:off x="6181800" y="2744700"/>
            <a:ext cx="27192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393" name="Google Shape;393;p44"/>
          <p:cNvSpPr/>
          <p:nvPr/>
        </p:nvSpPr>
        <p:spPr>
          <a:xfrm>
            <a:off x="243000" y="2744700"/>
            <a:ext cx="27192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394" name="Google Shape;394;p44"/>
          <p:cNvSpPr/>
          <p:nvPr/>
        </p:nvSpPr>
        <p:spPr>
          <a:xfrm>
            <a:off x="0" y="-132075"/>
            <a:ext cx="9144000" cy="22242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5" name="Google Shape;395;p44"/>
          <p:cNvSpPr txBox="1"/>
          <p:nvPr/>
        </p:nvSpPr>
        <p:spPr>
          <a:xfrm>
            <a:off x="514350" y="565650"/>
            <a:ext cx="5103000" cy="1524600"/>
          </a:xfrm>
          <a:prstGeom prst="rect">
            <a:avLst/>
          </a:prstGeom>
          <a:noFill/>
          <a:ln>
            <a:noFill/>
          </a:ln>
        </p:spPr>
        <p:txBody>
          <a:bodyPr anchorCtr="0" anchor="t" bIns="0" lIns="0" spcFirstLastPara="1" rIns="0" wrap="square" tIns="0">
            <a:spAutoFit/>
          </a:bodyPr>
          <a:lstStyle/>
          <a:p>
            <a:pPr indent="0" lvl="0" marL="0" rtl="0" algn="l">
              <a:lnSpc>
                <a:spcPct val="134000"/>
              </a:lnSpc>
              <a:spcBef>
                <a:spcPts val="0"/>
              </a:spcBef>
              <a:spcAft>
                <a:spcPts val="0"/>
              </a:spcAft>
              <a:buClr>
                <a:schemeClr val="dk1"/>
              </a:buClr>
              <a:buFont typeface="Arial"/>
              <a:buNone/>
            </a:pPr>
            <a:r>
              <a:rPr lang="en" sz="2800">
                <a:solidFill>
                  <a:schemeClr val="lt1"/>
                </a:solidFill>
                <a:latin typeface="Montserrat"/>
                <a:ea typeface="Montserrat"/>
                <a:cs typeface="Montserrat"/>
                <a:sym typeface="Montserrat"/>
              </a:rPr>
              <a:t>FINANCIAL HEALTH CHECK FOR YOURSELF</a:t>
            </a:r>
            <a:endParaRPr sz="700">
              <a:solidFill>
                <a:schemeClr val="dk1"/>
              </a:solidFill>
            </a:endParaRPr>
          </a:p>
          <a:p>
            <a:pPr indent="0" lvl="0" marL="0" marR="0" rtl="0" algn="l">
              <a:lnSpc>
                <a:spcPct val="134000"/>
              </a:lnSpc>
              <a:spcBef>
                <a:spcPts val="0"/>
              </a:spcBef>
              <a:spcAft>
                <a:spcPts val="0"/>
              </a:spcAft>
              <a:buNone/>
            </a:pPr>
            <a:r>
              <a:t/>
            </a:r>
            <a:endParaRPr sz="2400">
              <a:solidFill>
                <a:schemeClr val="lt1"/>
              </a:solidFill>
              <a:latin typeface="Montserrat"/>
              <a:ea typeface="Montserrat"/>
              <a:cs typeface="Montserrat"/>
              <a:sym typeface="Montserrat"/>
            </a:endParaRPr>
          </a:p>
        </p:txBody>
      </p:sp>
      <p:sp>
        <p:nvSpPr>
          <p:cNvPr id="396" name="Google Shape;396;p44"/>
          <p:cNvSpPr txBox="1"/>
          <p:nvPr/>
        </p:nvSpPr>
        <p:spPr>
          <a:xfrm>
            <a:off x="3212400" y="2952300"/>
            <a:ext cx="2719200" cy="1493400"/>
          </a:xfrm>
          <a:prstGeom prst="rect">
            <a:avLst/>
          </a:prstGeom>
          <a:noFill/>
          <a:ln>
            <a:noFill/>
          </a:ln>
        </p:spPr>
        <p:txBody>
          <a:bodyPr anchorCtr="0" anchor="t" bIns="0" lIns="0" spcFirstLastPara="1" rIns="0" wrap="square" tIns="0">
            <a:spAutoFit/>
          </a:bodyPr>
          <a:lstStyle/>
          <a:p>
            <a:pPr indent="0" lvl="0" marL="0" marR="0" rtl="0" algn="ctr">
              <a:lnSpc>
                <a:spcPct val="120022"/>
              </a:lnSpc>
              <a:spcBef>
                <a:spcPts val="0"/>
              </a:spcBef>
              <a:spcAft>
                <a:spcPts val="0"/>
              </a:spcAft>
              <a:buNone/>
            </a:pPr>
            <a:r>
              <a:rPr b="1" i="0" lang="en" sz="1500" u="sng" cap="none" strike="noStrike">
                <a:solidFill>
                  <a:srgbClr val="FF1616"/>
                </a:solidFill>
                <a:latin typeface="Montserrat"/>
                <a:ea typeface="Montserrat"/>
                <a:cs typeface="Montserrat"/>
                <a:sym typeface="Montserrat"/>
              </a:rPr>
              <a:t>SAVINGS RATIO</a:t>
            </a:r>
            <a:endParaRPr b="1" i="0" sz="1500" u="sng" cap="none" strike="noStrike">
              <a:solidFill>
                <a:srgbClr val="FF1616"/>
              </a:solidFill>
              <a:latin typeface="Montserrat"/>
              <a:ea typeface="Montserrat"/>
              <a:cs typeface="Montserrat"/>
              <a:sym typeface="Montserrat"/>
            </a:endParaRPr>
          </a:p>
          <a:p>
            <a:pPr indent="0" lvl="0" marL="0" marR="0" rtl="0" algn="ctr">
              <a:lnSpc>
                <a:spcPct val="120022"/>
              </a:lnSpc>
              <a:spcBef>
                <a:spcPts val="0"/>
              </a:spcBef>
              <a:spcAft>
                <a:spcPts val="0"/>
              </a:spcAft>
              <a:buNone/>
            </a:pPr>
            <a:r>
              <a:t/>
            </a:r>
            <a:endParaRPr b="1" i="0" sz="1300" u="sng" cap="none" strike="noStrike">
              <a:solidFill>
                <a:srgbClr val="FF1616"/>
              </a:solidFill>
              <a:latin typeface="Montserrat"/>
              <a:ea typeface="Montserrat"/>
              <a:cs typeface="Montserrat"/>
              <a:sym typeface="Montserrat"/>
            </a:endParaRPr>
          </a:p>
          <a:p>
            <a:pPr indent="0" lvl="0" marL="0" rtl="0" algn="ctr">
              <a:lnSpc>
                <a:spcPct val="120022"/>
              </a:lnSpc>
              <a:spcBef>
                <a:spcPts val="0"/>
              </a:spcBef>
              <a:spcAft>
                <a:spcPts val="0"/>
              </a:spcAft>
              <a:buNone/>
            </a:pPr>
            <a:r>
              <a:rPr b="1" lang="en">
                <a:solidFill>
                  <a:schemeClr val="dk1"/>
                </a:solidFill>
                <a:latin typeface="Montserrat"/>
                <a:ea typeface="Montserrat"/>
                <a:cs typeface="Montserrat"/>
                <a:sym typeface="Montserrat"/>
              </a:rPr>
              <a:t>= Monthly Savings ÷  Total Monthly Income </a:t>
            </a:r>
            <a:endParaRPr b="1">
              <a:solidFill>
                <a:schemeClr val="dk1"/>
              </a:solidFill>
              <a:latin typeface="Montserrat"/>
              <a:ea typeface="Montserrat"/>
              <a:cs typeface="Montserrat"/>
              <a:sym typeface="Montserrat"/>
            </a:endParaRPr>
          </a:p>
          <a:p>
            <a:pPr indent="0" lvl="0" marL="0" rtl="0" algn="ctr">
              <a:lnSpc>
                <a:spcPct val="120022"/>
              </a:lnSpc>
              <a:spcBef>
                <a:spcPts val="0"/>
              </a:spcBef>
              <a:spcAft>
                <a:spcPts val="0"/>
              </a:spcAft>
              <a:buNone/>
            </a:pPr>
            <a:r>
              <a:rPr b="1" lang="en">
                <a:solidFill>
                  <a:schemeClr val="dk1"/>
                </a:solidFill>
                <a:latin typeface="Montserrat"/>
                <a:ea typeface="Montserrat"/>
                <a:cs typeface="Montserrat"/>
                <a:sym typeface="Montserrat"/>
              </a:rPr>
              <a:t>x 100%</a:t>
            </a:r>
            <a:endParaRPr b="1">
              <a:latin typeface="Montserrat"/>
              <a:ea typeface="Montserrat"/>
              <a:cs typeface="Montserrat"/>
              <a:sym typeface="Montserrat"/>
            </a:endParaRPr>
          </a:p>
          <a:p>
            <a:pPr indent="0" lvl="0" marL="0" marR="0" rtl="0" algn="l">
              <a:lnSpc>
                <a:spcPct val="120022"/>
              </a:lnSpc>
              <a:spcBef>
                <a:spcPts val="0"/>
              </a:spcBef>
              <a:spcAft>
                <a:spcPts val="0"/>
              </a:spcAft>
              <a:buNone/>
            </a:pPr>
            <a:r>
              <a:t/>
            </a:r>
            <a:endParaRPr b="1" i="0" sz="1300" u="none" cap="none" strike="noStrike">
              <a:solidFill>
                <a:srgbClr val="000000"/>
              </a:solidFill>
              <a:latin typeface="Montserrat"/>
              <a:ea typeface="Montserrat"/>
              <a:cs typeface="Montserrat"/>
              <a:sym typeface="Montserrat"/>
            </a:endParaRPr>
          </a:p>
        </p:txBody>
      </p:sp>
      <p:sp>
        <p:nvSpPr>
          <p:cNvPr id="397" name="Google Shape;397;p44"/>
          <p:cNvSpPr txBox="1"/>
          <p:nvPr/>
        </p:nvSpPr>
        <p:spPr>
          <a:xfrm>
            <a:off x="6181800" y="2969100"/>
            <a:ext cx="2719200" cy="1234500"/>
          </a:xfrm>
          <a:prstGeom prst="rect">
            <a:avLst/>
          </a:prstGeom>
          <a:noFill/>
          <a:ln>
            <a:noFill/>
          </a:ln>
        </p:spPr>
        <p:txBody>
          <a:bodyPr anchorCtr="0" anchor="t" bIns="0" lIns="0" spcFirstLastPara="1" rIns="0" wrap="square" tIns="0">
            <a:spAutoFit/>
          </a:bodyPr>
          <a:lstStyle/>
          <a:p>
            <a:pPr indent="0" lvl="0" marL="0" marR="0" rtl="0" algn="ctr">
              <a:lnSpc>
                <a:spcPct val="120015"/>
              </a:lnSpc>
              <a:spcBef>
                <a:spcPts val="0"/>
              </a:spcBef>
              <a:spcAft>
                <a:spcPts val="0"/>
              </a:spcAft>
              <a:buNone/>
            </a:pPr>
            <a:r>
              <a:rPr b="1" i="0" lang="en" sz="1500" u="sng" cap="none" strike="noStrike">
                <a:solidFill>
                  <a:srgbClr val="FF1616"/>
                </a:solidFill>
                <a:latin typeface="Montserrat"/>
                <a:ea typeface="Montserrat"/>
                <a:cs typeface="Montserrat"/>
                <a:sym typeface="Montserrat"/>
              </a:rPr>
              <a:t>BASIC LIQUIDITY RATIO</a:t>
            </a:r>
            <a:r>
              <a:rPr b="1" i="0" lang="en" sz="1500" u="none" cap="none" strike="noStrike">
                <a:solidFill>
                  <a:srgbClr val="FF1616"/>
                </a:solidFill>
                <a:latin typeface="Montserrat"/>
                <a:ea typeface="Montserrat"/>
                <a:cs typeface="Montserrat"/>
                <a:sym typeface="Montserrat"/>
              </a:rPr>
              <a:t> </a:t>
            </a:r>
            <a:endParaRPr b="1" i="0" sz="1500" u="none" cap="none" strike="noStrike">
              <a:solidFill>
                <a:srgbClr val="FF1616"/>
              </a:solidFill>
              <a:latin typeface="Montserrat"/>
              <a:ea typeface="Montserrat"/>
              <a:cs typeface="Montserrat"/>
              <a:sym typeface="Montserrat"/>
            </a:endParaRPr>
          </a:p>
          <a:p>
            <a:pPr indent="0" lvl="0" marL="0" marR="0" rtl="0" algn="ctr">
              <a:lnSpc>
                <a:spcPct val="120015"/>
              </a:lnSpc>
              <a:spcBef>
                <a:spcPts val="0"/>
              </a:spcBef>
              <a:spcAft>
                <a:spcPts val="0"/>
              </a:spcAft>
              <a:buNone/>
            </a:pPr>
            <a:r>
              <a:t/>
            </a:r>
            <a:endParaRPr b="1" i="0" sz="1300" u="none" cap="none" strike="noStrike">
              <a:solidFill>
                <a:srgbClr val="FF1616"/>
              </a:solidFill>
              <a:latin typeface="Montserrat"/>
              <a:ea typeface="Montserrat"/>
              <a:cs typeface="Montserrat"/>
              <a:sym typeface="Montserrat"/>
            </a:endParaRPr>
          </a:p>
          <a:p>
            <a:pPr indent="0" lvl="0" marL="0" marR="0" rtl="0" algn="ctr">
              <a:lnSpc>
                <a:spcPct val="120015"/>
              </a:lnSpc>
              <a:spcBef>
                <a:spcPts val="0"/>
              </a:spcBef>
              <a:spcAft>
                <a:spcPts val="0"/>
              </a:spcAft>
              <a:buNone/>
            </a:pPr>
            <a:r>
              <a:rPr b="1" lang="en">
                <a:latin typeface="Montserrat"/>
                <a:ea typeface="Montserrat"/>
                <a:cs typeface="Montserrat"/>
                <a:sym typeface="Montserrat"/>
              </a:rPr>
              <a:t>= Total Cash Savings </a:t>
            </a:r>
            <a:r>
              <a:rPr b="1" lang="en">
                <a:solidFill>
                  <a:schemeClr val="dk1"/>
                </a:solidFill>
                <a:latin typeface="Montserrat"/>
                <a:ea typeface="Montserrat"/>
                <a:cs typeface="Montserrat"/>
                <a:sym typeface="Montserrat"/>
              </a:rPr>
              <a:t>÷ </a:t>
            </a:r>
            <a:endParaRPr b="1">
              <a:solidFill>
                <a:schemeClr val="dk1"/>
              </a:solidFill>
              <a:latin typeface="Montserrat"/>
              <a:ea typeface="Montserrat"/>
              <a:cs typeface="Montserrat"/>
              <a:sym typeface="Montserrat"/>
            </a:endParaRPr>
          </a:p>
          <a:p>
            <a:pPr indent="0" lvl="0" marL="0" marR="0" rtl="0" algn="ctr">
              <a:lnSpc>
                <a:spcPct val="120015"/>
              </a:lnSpc>
              <a:spcBef>
                <a:spcPts val="0"/>
              </a:spcBef>
              <a:spcAft>
                <a:spcPts val="0"/>
              </a:spcAft>
              <a:buNone/>
            </a:pPr>
            <a:r>
              <a:rPr b="1" lang="en">
                <a:solidFill>
                  <a:schemeClr val="dk1"/>
                </a:solidFill>
                <a:latin typeface="Montserrat"/>
                <a:ea typeface="Montserrat"/>
                <a:cs typeface="Montserrat"/>
                <a:sym typeface="Montserrat"/>
              </a:rPr>
              <a:t>Monthly Expenses </a:t>
            </a:r>
            <a:endParaRPr>
              <a:solidFill>
                <a:schemeClr val="dk1"/>
              </a:solidFill>
            </a:endParaRPr>
          </a:p>
          <a:p>
            <a:pPr indent="0" lvl="0" marL="0" marR="0" rtl="0" algn="ctr">
              <a:lnSpc>
                <a:spcPct val="120015"/>
              </a:lnSpc>
              <a:spcBef>
                <a:spcPts val="0"/>
              </a:spcBef>
              <a:spcAft>
                <a:spcPts val="0"/>
              </a:spcAft>
              <a:buNone/>
            </a:pPr>
            <a:r>
              <a:t/>
            </a:r>
            <a:endParaRPr b="1" sz="1300">
              <a:latin typeface="Montserrat"/>
              <a:ea typeface="Montserrat"/>
              <a:cs typeface="Montserrat"/>
              <a:sym typeface="Montserrat"/>
            </a:endParaRPr>
          </a:p>
        </p:txBody>
      </p:sp>
      <p:sp>
        <p:nvSpPr>
          <p:cNvPr id="398" name="Google Shape;398;p44"/>
          <p:cNvSpPr txBox="1"/>
          <p:nvPr/>
        </p:nvSpPr>
        <p:spPr>
          <a:xfrm>
            <a:off x="324301" y="2952300"/>
            <a:ext cx="2556600" cy="1268100"/>
          </a:xfrm>
          <a:prstGeom prst="rect">
            <a:avLst/>
          </a:prstGeom>
          <a:noFill/>
          <a:ln>
            <a:noFill/>
          </a:ln>
        </p:spPr>
        <p:txBody>
          <a:bodyPr anchorCtr="0" anchor="t" bIns="0" lIns="0" spcFirstLastPara="1" rIns="0" wrap="square" tIns="0">
            <a:spAutoFit/>
          </a:bodyPr>
          <a:lstStyle/>
          <a:p>
            <a:pPr indent="0" lvl="0" marL="0" marR="0" rtl="0" algn="ctr">
              <a:lnSpc>
                <a:spcPct val="119971"/>
              </a:lnSpc>
              <a:spcBef>
                <a:spcPts val="0"/>
              </a:spcBef>
              <a:spcAft>
                <a:spcPts val="0"/>
              </a:spcAft>
              <a:buNone/>
            </a:pPr>
            <a:r>
              <a:rPr b="1" lang="en" sz="1500" u="sng">
                <a:solidFill>
                  <a:srgbClr val="FF1616"/>
                </a:solidFill>
                <a:latin typeface="Montserrat"/>
                <a:ea typeface="Montserrat"/>
                <a:cs typeface="Montserrat"/>
                <a:sym typeface="Montserrat"/>
              </a:rPr>
              <a:t>MONTHLY CASH FLOW</a:t>
            </a:r>
            <a:endParaRPr b="1" i="0" sz="1500" u="sng" cap="none" strike="noStrike">
              <a:solidFill>
                <a:srgbClr val="FF1616"/>
              </a:solidFill>
              <a:latin typeface="Montserrat"/>
              <a:ea typeface="Montserrat"/>
              <a:cs typeface="Montserrat"/>
              <a:sym typeface="Montserrat"/>
            </a:endParaRPr>
          </a:p>
          <a:p>
            <a:pPr indent="0" lvl="0" marL="0" marR="0" rtl="0" algn="ctr">
              <a:lnSpc>
                <a:spcPct val="119971"/>
              </a:lnSpc>
              <a:spcBef>
                <a:spcPts val="0"/>
              </a:spcBef>
              <a:spcAft>
                <a:spcPts val="0"/>
              </a:spcAft>
              <a:buNone/>
            </a:pPr>
            <a:r>
              <a:t/>
            </a:r>
            <a:endParaRPr b="1" i="0" sz="1400" u="sng" cap="none" strike="noStrike">
              <a:solidFill>
                <a:srgbClr val="FF1616"/>
              </a:solidFill>
              <a:latin typeface="Montserrat"/>
              <a:ea typeface="Montserrat"/>
              <a:cs typeface="Montserrat"/>
              <a:sym typeface="Montserrat"/>
            </a:endParaRPr>
          </a:p>
          <a:p>
            <a:pPr indent="0" lvl="0" marL="0" marR="0" rtl="0" algn="ctr">
              <a:lnSpc>
                <a:spcPct val="119971"/>
              </a:lnSpc>
              <a:spcBef>
                <a:spcPts val="0"/>
              </a:spcBef>
              <a:spcAft>
                <a:spcPts val="0"/>
              </a:spcAft>
              <a:buNone/>
            </a:pPr>
            <a:r>
              <a:rPr b="1" i="0" lang="en" u="none" cap="none" strike="noStrike">
                <a:solidFill>
                  <a:srgbClr val="000000"/>
                </a:solidFill>
                <a:latin typeface="Montserrat"/>
                <a:ea typeface="Montserrat"/>
                <a:cs typeface="Montserrat"/>
                <a:sym typeface="Montserrat"/>
              </a:rPr>
              <a:t>= </a:t>
            </a:r>
            <a:r>
              <a:rPr b="1" lang="en">
                <a:solidFill>
                  <a:schemeClr val="dk1"/>
                </a:solidFill>
                <a:latin typeface="Montserrat"/>
                <a:ea typeface="Montserrat"/>
                <a:cs typeface="Montserrat"/>
                <a:sym typeface="Montserrat"/>
              </a:rPr>
              <a:t>Total Monthly Income -  </a:t>
            </a:r>
            <a:endParaRPr sz="700">
              <a:solidFill>
                <a:schemeClr val="dk1"/>
              </a:solidFill>
            </a:endParaRPr>
          </a:p>
          <a:p>
            <a:pPr indent="0" lvl="0" marL="0" rtl="0" algn="ctr">
              <a:lnSpc>
                <a:spcPct val="119971"/>
              </a:lnSpc>
              <a:spcBef>
                <a:spcPts val="0"/>
              </a:spcBef>
              <a:spcAft>
                <a:spcPts val="0"/>
              </a:spcAft>
              <a:buClr>
                <a:schemeClr val="dk1"/>
              </a:buClr>
              <a:buFont typeface="Arial"/>
              <a:buNone/>
            </a:pPr>
            <a:r>
              <a:rPr b="1" lang="en">
                <a:solidFill>
                  <a:schemeClr val="dk1"/>
                </a:solidFill>
                <a:latin typeface="Montserrat"/>
                <a:ea typeface="Montserrat"/>
                <a:cs typeface="Montserrat"/>
                <a:sym typeface="Montserrat"/>
              </a:rPr>
              <a:t>Total Monthly Expenses</a:t>
            </a:r>
            <a:endParaRPr b="1">
              <a:latin typeface="Montserrat"/>
              <a:ea typeface="Montserrat"/>
              <a:cs typeface="Montserrat"/>
              <a:sym typeface="Montserrat"/>
            </a:endParaRPr>
          </a:p>
          <a:p>
            <a:pPr indent="0" lvl="0" marL="0" marR="0" rtl="0" algn="ctr">
              <a:lnSpc>
                <a:spcPct val="119971"/>
              </a:lnSpc>
              <a:spcBef>
                <a:spcPts val="0"/>
              </a:spcBef>
              <a:spcAft>
                <a:spcPts val="0"/>
              </a:spcAft>
              <a:buNone/>
            </a:pPr>
            <a:r>
              <a:t/>
            </a:r>
            <a:endParaRPr b="1" i="0" sz="1400" u="none" cap="none" strike="noStrike">
              <a:solidFill>
                <a:srgbClr val="000000"/>
              </a:solidFill>
              <a:latin typeface="Montserrat"/>
              <a:ea typeface="Montserrat"/>
              <a:cs typeface="Montserrat"/>
              <a:sym typeface="Montserrat"/>
            </a:endParaRPr>
          </a:p>
        </p:txBody>
      </p:sp>
      <p:sp>
        <p:nvSpPr>
          <p:cNvPr id="399" name="Google Shape;399;p44"/>
          <p:cNvSpPr/>
          <p:nvPr/>
        </p:nvSpPr>
        <p:spPr>
          <a:xfrm>
            <a:off x="243000" y="2745750"/>
            <a:ext cx="2718694" cy="1681191"/>
          </a:xfrm>
          <a:custGeom>
            <a:rect b="b" l="l" r="r" t="t"/>
            <a:pathLst>
              <a:path extrusionOk="0" h="2326908" w="5878257">
                <a:moveTo>
                  <a:pt x="0" y="0"/>
                </a:moveTo>
                <a:lnTo>
                  <a:pt x="5878257" y="0"/>
                </a:lnTo>
                <a:lnTo>
                  <a:pt x="5878257" y="2326907"/>
                </a:lnTo>
                <a:lnTo>
                  <a:pt x="0" y="2326907"/>
                </a:lnTo>
                <a:lnTo>
                  <a:pt x="0" y="0"/>
                </a:lnTo>
                <a:close/>
              </a:path>
            </a:pathLst>
          </a:custGeom>
          <a:blipFill rotWithShape="1">
            <a:blip r:embed="rId3">
              <a:alphaModFix/>
            </a:blip>
            <a:stretch>
              <a:fillRect b="0" l="0" r="0" t="0"/>
            </a:stretch>
          </a:blipFill>
          <a:ln>
            <a:noFill/>
          </a:ln>
        </p:spPr>
      </p:sp>
      <p:sp>
        <p:nvSpPr>
          <p:cNvPr id="400" name="Google Shape;400;p44"/>
          <p:cNvSpPr/>
          <p:nvPr/>
        </p:nvSpPr>
        <p:spPr>
          <a:xfrm>
            <a:off x="3212650" y="2745750"/>
            <a:ext cx="2718694" cy="1681191"/>
          </a:xfrm>
          <a:custGeom>
            <a:rect b="b" l="l" r="r" t="t"/>
            <a:pathLst>
              <a:path extrusionOk="0" h="2326908" w="5878257">
                <a:moveTo>
                  <a:pt x="0" y="0"/>
                </a:moveTo>
                <a:lnTo>
                  <a:pt x="5878257" y="0"/>
                </a:lnTo>
                <a:lnTo>
                  <a:pt x="5878257" y="2326907"/>
                </a:lnTo>
                <a:lnTo>
                  <a:pt x="0" y="2326907"/>
                </a:lnTo>
                <a:lnTo>
                  <a:pt x="0" y="0"/>
                </a:lnTo>
                <a:close/>
              </a:path>
            </a:pathLst>
          </a:custGeom>
          <a:blipFill rotWithShape="1">
            <a:blip r:embed="rId3">
              <a:alphaModFix/>
            </a:blip>
            <a:stretch>
              <a:fillRect b="0" l="0" r="0" t="0"/>
            </a:stretch>
          </a:blipFill>
          <a:ln>
            <a:noFill/>
          </a:ln>
        </p:spPr>
      </p:sp>
      <p:sp>
        <p:nvSpPr>
          <p:cNvPr id="401" name="Google Shape;401;p44"/>
          <p:cNvSpPr/>
          <p:nvPr/>
        </p:nvSpPr>
        <p:spPr>
          <a:xfrm>
            <a:off x="6181800" y="2745750"/>
            <a:ext cx="2718694" cy="1681191"/>
          </a:xfrm>
          <a:custGeom>
            <a:rect b="b" l="l" r="r" t="t"/>
            <a:pathLst>
              <a:path extrusionOk="0" h="2326908" w="5878257">
                <a:moveTo>
                  <a:pt x="0" y="0"/>
                </a:moveTo>
                <a:lnTo>
                  <a:pt x="5878257" y="0"/>
                </a:lnTo>
                <a:lnTo>
                  <a:pt x="5878257" y="2326907"/>
                </a:lnTo>
                <a:lnTo>
                  <a:pt x="0" y="2326907"/>
                </a:lnTo>
                <a:lnTo>
                  <a:pt x="0" y="0"/>
                </a:lnTo>
                <a:close/>
              </a:path>
            </a:pathLst>
          </a:custGeom>
          <a:blipFill rotWithShape="1">
            <a:blip r:embed="rId3">
              <a:alphaModFix/>
            </a:blip>
            <a:stretch>
              <a:fillRect b="0" l="0" r="0" t="0"/>
            </a:stretch>
          </a:blipFill>
          <a:ln>
            <a:noFill/>
          </a:ln>
        </p:spPr>
      </p:sp>
      <p:sp>
        <p:nvSpPr>
          <p:cNvPr id="402" name="Google Shape;402;p44"/>
          <p:cNvSpPr txBox="1"/>
          <p:nvPr/>
        </p:nvSpPr>
        <p:spPr>
          <a:xfrm>
            <a:off x="102600" y="3053850"/>
            <a:ext cx="3000000" cy="1065000"/>
          </a:xfrm>
          <a:prstGeom prst="rect">
            <a:avLst/>
          </a:prstGeom>
          <a:noFill/>
          <a:ln>
            <a:noFill/>
          </a:ln>
        </p:spPr>
        <p:txBody>
          <a:bodyPr anchorCtr="0" anchor="t" bIns="91425" lIns="91425" spcFirstLastPara="1" rIns="91425" wrap="square" tIns="91425">
            <a:spAutoFit/>
          </a:bodyPr>
          <a:lstStyle/>
          <a:p>
            <a:pPr indent="0" lvl="0" marL="0" rtl="0" algn="ctr">
              <a:lnSpc>
                <a:spcPct val="120002"/>
              </a:lnSpc>
              <a:spcBef>
                <a:spcPts val="0"/>
              </a:spcBef>
              <a:spcAft>
                <a:spcPts val="0"/>
              </a:spcAft>
              <a:buNone/>
            </a:pPr>
            <a:r>
              <a:rPr lang="en" sz="2600">
                <a:solidFill>
                  <a:schemeClr val="lt1"/>
                </a:solidFill>
                <a:latin typeface="Saira Black"/>
                <a:ea typeface="Saira Black"/>
                <a:cs typeface="Saira Black"/>
                <a:sym typeface="Saira Black"/>
              </a:rPr>
              <a:t>surplus/</a:t>
            </a:r>
            <a:endParaRPr sz="2600">
              <a:solidFill>
                <a:schemeClr val="lt1"/>
              </a:solidFill>
              <a:latin typeface="Saira Black"/>
              <a:ea typeface="Saira Black"/>
              <a:cs typeface="Saira Black"/>
              <a:sym typeface="Saira Black"/>
            </a:endParaRPr>
          </a:p>
          <a:p>
            <a:pPr indent="0" lvl="0" marL="0" rtl="0" algn="ctr">
              <a:lnSpc>
                <a:spcPct val="120002"/>
              </a:lnSpc>
              <a:spcBef>
                <a:spcPts val="0"/>
              </a:spcBef>
              <a:spcAft>
                <a:spcPts val="0"/>
              </a:spcAft>
              <a:buNone/>
            </a:pPr>
            <a:r>
              <a:rPr lang="en" sz="2600">
                <a:solidFill>
                  <a:schemeClr val="lt1"/>
                </a:solidFill>
                <a:latin typeface="Saira Black"/>
                <a:ea typeface="Saira Black"/>
                <a:cs typeface="Saira Black"/>
                <a:sym typeface="Saira Black"/>
              </a:rPr>
              <a:t>shortfall</a:t>
            </a:r>
            <a:endParaRPr sz="100">
              <a:solidFill>
                <a:schemeClr val="dk1"/>
              </a:solidFill>
            </a:endParaRPr>
          </a:p>
        </p:txBody>
      </p:sp>
      <p:sp>
        <p:nvSpPr>
          <p:cNvPr id="403" name="Google Shape;403;p44"/>
          <p:cNvSpPr txBox="1"/>
          <p:nvPr/>
        </p:nvSpPr>
        <p:spPr>
          <a:xfrm>
            <a:off x="3142200" y="3101550"/>
            <a:ext cx="3000000" cy="969600"/>
          </a:xfrm>
          <a:prstGeom prst="rect">
            <a:avLst/>
          </a:prstGeom>
          <a:noFill/>
          <a:ln>
            <a:noFill/>
          </a:ln>
        </p:spPr>
        <p:txBody>
          <a:bodyPr anchorCtr="0" anchor="t" bIns="91425" lIns="91425" spcFirstLastPara="1" rIns="91425" wrap="square" tIns="91425">
            <a:spAutoFit/>
          </a:bodyPr>
          <a:lstStyle/>
          <a:p>
            <a:pPr indent="0" lvl="0" marL="0" rtl="0" algn="ctr">
              <a:lnSpc>
                <a:spcPct val="119998"/>
              </a:lnSpc>
              <a:spcBef>
                <a:spcPts val="0"/>
              </a:spcBef>
              <a:spcAft>
                <a:spcPts val="0"/>
              </a:spcAft>
              <a:buNone/>
            </a:pPr>
            <a:r>
              <a:rPr lang="en" sz="5100">
                <a:solidFill>
                  <a:schemeClr val="lt1"/>
                </a:solidFill>
                <a:latin typeface="Saira Black"/>
                <a:ea typeface="Saira Black"/>
                <a:cs typeface="Saira Black"/>
                <a:sym typeface="Saira Black"/>
              </a:rPr>
              <a:t>10%</a:t>
            </a:r>
            <a:endParaRPr sz="700">
              <a:solidFill>
                <a:schemeClr val="dk1"/>
              </a:solidFill>
            </a:endParaRPr>
          </a:p>
        </p:txBody>
      </p:sp>
      <p:sp>
        <p:nvSpPr>
          <p:cNvPr id="404" name="Google Shape;404;p44"/>
          <p:cNvSpPr txBox="1"/>
          <p:nvPr/>
        </p:nvSpPr>
        <p:spPr>
          <a:xfrm>
            <a:off x="6041400" y="3101550"/>
            <a:ext cx="3000000" cy="9696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 sz="5100">
                <a:solidFill>
                  <a:schemeClr val="lt1"/>
                </a:solidFill>
                <a:latin typeface="Saira"/>
                <a:ea typeface="Saira"/>
                <a:cs typeface="Saira"/>
                <a:sym typeface="Saira"/>
              </a:rPr>
              <a:t>3 - 6</a:t>
            </a:r>
            <a:endParaRPr sz="5100">
              <a:solidFill>
                <a:schemeClr val="dk1"/>
              </a:solidFill>
              <a:latin typeface="Saira"/>
              <a:ea typeface="Saira"/>
              <a:cs typeface="Saira"/>
              <a:sym typeface="Sair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grpSp>
        <p:nvGrpSpPr>
          <p:cNvPr id="409" name="Google Shape;409;p45"/>
          <p:cNvGrpSpPr/>
          <p:nvPr/>
        </p:nvGrpSpPr>
        <p:grpSpPr>
          <a:xfrm>
            <a:off x="459562" y="524714"/>
            <a:ext cx="2472826" cy="398250"/>
            <a:chOff x="612743" y="1020818"/>
            <a:chExt cx="3679800" cy="531000"/>
          </a:xfrm>
        </p:grpSpPr>
        <p:sp>
          <p:nvSpPr>
            <p:cNvPr id="410" name="Google Shape;410;p45"/>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411" name="Google Shape;411;p45"/>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i="0" lang="en" sz="1500" u="none" cap="none" strike="noStrike">
                  <a:solidFill>
                    <a:srgbClr val="FFFFFF"/>
                  </a:solidFill>
                  <a:latin typeface="Montserrat"/>
                  <a:ea typeface="Montserrat"/>
                  <a:cs typeface="Montserrat"/>
                  <a:sym typeface="Montserrat"/>
                </a:rPr>
                <a:t>KEY MESSAGES</a:t>
              </a:r>
              <a:endParaRPr b="1" i="0" sz="900" u="none" cap="none" strike="noStrike">
                <a:solidFill>
                  <a:srgbClr val="FFFFFF"/>
                </a:solidFill>
                <a:latin typeface="Montserrat"/>
                <a:ea typeface="Montserrat"/>
                <a:cs typeface="Montserrat"/>
                <a:sym typeface="Montserrat"/>
              </a:endParaRPr>
            </a:p>
          </p:txBody>
        </p:sp>
      </p:grpSp>
      <p:sp>
        <p:nvSpPr>
          <p:cNvPr id="412" name="Google Shape;412;p45"/>
          <p:cNvSpPr/>
          <p:nvPr/>
        </p:nvSpPr>
        <p:spPr>
          <a:xfrm>
            <a:off x="459556" y="1569162"/>
            <a:ext cx="4112700" cy="27360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120000"/>
              </a:lnSpc>
              <a:spcBef>
                <a:spcPts val="0"/>
              </a:spcBef>
              <a:spcAft>
                <a:spcPts val="0"/>
              </a:spcAft>
              <a:buClr>
                <a:srgbClr val="000000"/>
              </a:buClr>
              <a:buSzPts val="1200"/>
              <a:buFont typeface="Arial"/>
              <a:buChar char="•"/>
            </a:pPr>
            <a:r>
              <a:rPr b="1" i="0" lang="en" sz="1200" u="none" cap="none" strike="noStrike">
                <a:solidFill>
                  <a:srgbClr val="000000"/>
                </a:solidFill>
                <a:latin typeface="Montserrat"/>
                <a:ea typeface="Montserrat"/>
                <a:cs typeface="Montserrat"/>
                <a:sym typeface="Montserrat"/>
              </a:rPr>
              <a:t>Budgeting </a:t>
            </a:r>
            <a:r>
              <a:rPr b="0" i="0" lang="en" sz="1200" u="none" cap="none" strike="noStrike">
                <a:solidFill>
                  <a:srgbClr val="000000"/>
                </a:solidFill>
                <a:latin typeface="Montserrat"/>
                <a:ea typeface="Montserrat"/>
                <a:cs typeface="Montserrat"/>
                <a:sym typeface="Montserrat"/>
              </a:rPr>
              <a:t>is essential for tracking income and expenses, enabling better financial management.</a:t>
            </a:r>
            <a:endParaRPr sz="1100"/>
          </a:p>
          <a:p>
            <a:pPr indent="-215900" lvl="0" marL="215900" marR="0" rtl="0" algn="l">
              <a:lnSpc>
                <a:spcPct val="120000"/>
              </a:lnSpc>
              <a:spcBef>
                <a:spcPts val="800"/>
              </a:spcBef>
              <a:spcAft>
                <a:spcPts val="0"/>
              </a:spcAft>
              <a:buClr>
                <a:srgbClr val="000000"/>
              </a:buClr>
              <a:buSzPts val="1200"/>
              <a:buFont typeface="Arial"/>
              <a:buChar char="•"/>
            </a:pPr>
            <a:r>
              <a:rPr b="1" i="0" lang="en" sz="1200" u="none" cap="none" strike="noStrike">
                <a:solidFill>
                  <a:srgbClr val="000000"/>
                </a:solidFill>
                <a:latin typeface="Montserrat"/>
                <a:ea typeface="Montserrat"/>
                <a:cs typeface="Montserrat"/>
                <a:sym typeface="Montserrat"/>
              </a:rPr>
              <a:t>Saving </a:t>
            </a:r>
            <a:r>
              <a:rPr b="0" i="0" lang="en" sz="1200" u="none" cap="none" strike="noStrike">
                <a:solidFill>
                  <a:srgbClr val="000000"/>
                </a:solidFill>
                <a:latin typeface="Montserrat"/>
                <a:ea typeface="Montserrat"/>
                <a:cs typeface="Montserrat"/>
                <a:sym typeface="Montserrat"/>
              </a:rPr>
              <a:t>allows for preparedness, future growth, and the ability to navigate unexpected challenges.</a:t>
            </a:r>
            <a:endParaRPr sz="1100"/>
          </a:p>
          <a:p>
            <a:pPr indent="-215900" lvl="0" marL="215900" marR="0" rtl="0" algn="l">
              <a:lnSpc>
                <a:spcPct val="120000"/>
              </a:lnSpc>
              <a:spcBef>
                <a:spcPts val="800"/>
              </a:spcBef>
              <a:spcAft>
                <a:spcPts val="0"/>
              </a:spcAft>
              <a:buClr>
                <a:srgbClr val="000000"/>
              </a:buClr>
              <a:buSzPts val="1200"/>
              <a:buFont typeface="Arial"/>
              <a:buChar char="•"/>
            </a:pPr>
            <a:r>
              <a:rPr b="1" i="0" lang="en" sz="1200" u="none" cap="none" strike="noStrike">
                <a:solidFill>
                  <a:srgbClr val="000000"/>
                </a:solidFill>
                <a:latin typeface="Montserrat"/>
                <a:ea typeface="Montserrat"/>
                <a:cs typeface="Montserrat"/>
                <a:sym typeface="Montserrat"/>
              </a:rPr>
              <a:t>Regular financial analysis</a:t>
            </a:r>
            <a:r>
              <a:rPr b="0" i="0" lang="en" sz="1200" u="none" cap="none" strike="noStrike">
                <a:solidFill>
                  <a:srgbClr val="000000"/>
                </a:solidFill>
                <a:latin typeface="Montserrat"/>
                <a:ea typeface="Montserrat"/>
                <a:cs typeface="Montserrat"/>
                <a:sym typeface="Montserrat"/>
              </a:rPr>
              <a:t> helps assess the </a:t>
            </a:r>
            <a:r>
              <a:rPr b="1" lang="en" sz="1200">
                <a:solidFill>
                  <a:srgbClr val="FF0000"/>
                </a:solidFill>
                <a:latin typeface="Montserrat"/>
                <a:ea typeface="Montserrat"/>
                <a:cs typeface="Montserrat"/>
                <a:sym typeface="Montserrat"/>
              </a:rPr>
              <a:t>financial </a:t>
            </a:r>
            <a:r>
              <a:rPr b="1" i="0" lang="en" sz="1200" u="none" cap="none" strike="noStrike">
                <a:solidFill>
                  <a:srgbClr val="FF0000"/>
                </a:solidFill>
                <a:latin typeface="Montserrat"/>
                <a:ea typeface="Montserrat"/>
                <a:cs typeface="Montserrat"/>
                <a:sym typeface="Montserrat"/>
              </a:rPr>
              <a:t>health of your business</a:t>
            </a:r>
            <a:r>
              <a:rPr b="0" i="0" lang="en" sz="1200" u="none" cap="none" strike="noStrike">
                <a:solidFill>
                  <a:srgbClr val="000000"/>
                </a:solidFill>
                <a:latin typeface="Montserrat"/>
                <a:ea typeface="Montserrat"/>
                <a:cs typeface="Montserrat"/>
                <a:sym typeface="Montserrat"/>
              </a:rPr>
              <a:t> and make informed decisions.</a:t>
            </a:r>
            <a:endParaRPr b="0" i="0" sz="1200" u="none" cap="none" strike="noStrike">
              <a:solidFill>
                <a:srgbClr val="000000"/>
              </a:solidFill>
              <a:latin typeface="Montserrat"/>
              <a:ea typeface="Montserrat"/>
              <a:cs typeface="Montserrat"/>
              <a:sym typeface="Montserrat"/>
            </a:endParaRPr>
          </a:p>
        </p:txBody>
      </p:sp>
      <p:pic>
        <p:nvPicPr>
          <p:cNvPr id="413" name="Google Shape;413;p45"/>
          <p:cNvPicPr preferRelativeResize="0"/>
          <p:nvPr/>
        </p:nvPicPr>
        <p:blipFill rotWithShape="1">
          <a:blip r:embed="rId3">
            <a:alphaModFix/>
          </a:blip>
          <a:srcRect b="0" l="0" r="0" t="0"/>
          <a:stretch/>
        </p:blipFill>
        <p:spPr>
          <a:xfrm>
            <a:off x="4503627" y="1214438"/>
            <a:ext cx="4640375" cy="273605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D59"/>
        </a:solidFill>
      </p:bgPr>
    </p:bg>
    <p:spTree>
      <p:nvGrpSpPr>
        <p:cNvPr id="417" name="Shape 417"/>
        <p:cNvGrpSpPr/>
        <p:nvPr/>
      </p:nvGrpSpPr>
      <p:grpSpPr>
        <a:xfrm>
          <a:off x="0" y="0"/>
          <a:ext cx="0" cy="0"/>
          <a:chOff x="0" y="0"/>
          <a:chExt cx="0" cy="0"/>
        </a:xfrm>
      </p:grpSpPr>
      <p:sp>
        <p:nvSpPr>
          <p:cNvPr id="418" name="Google Shape;418;p46"/>
          <p:cNvSpPr txBox="1"/>
          <p:nvPr/>
        </p:nvSpPr>
        <p:spPr>
          <a:xfrm>
            <a:off x="637724" y="708178"/>
            <a:ext cx="5415000" cy="3854700"/>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None/>
            </a:pPr>
            <a:r>
              <a:rPr b="0" i="0" lang="en" sz="5200" u="none" cap="none" strike="noStrike">
                <a:solidFill>
                  <a:srgbClr val="FFFFFF"/>
                </a:solidFill>
                <a:latin typeface="League Gothic"/>
                <a:ea typeface="League Gothic"/>
                <a:cs typeface="League Gothic"/>
                <a:sym typeface="League Gothic"/>
              </a:rPr>
              <a:t>‘ARE YOU </a:t>
            </a:r>
            <a:endParaRPr sz="100"/>
          </a:p>
          <a:p>
            <a:pPr indent="0" lvl="0" marL="0" marR="0" rtl="0" algn="ctr">
              <a:lnSpc>
                <a:spcPct val="109997"/>
              </a:lnSpc>
              <a:spcBef>
                <a:spcPts val="0"/>
              </a:spcBef>
              <a:spcAft>
                <a:spcPts val="0"/>
              </a:spcAft>
              <a:buNone/>
            </a:pPr>
            <a:r>
              <a:rPr b="0" i="0" lang="en" sz="5200" u="none" cap="none" strike="noStrike">
                <a:solidFill>
                  <a:srgbClr val="FFFFFF"/>
                </a:solidFill>
                <a:latin typeface="League Gothic"/>
                <a:ea typeface="League Gothic"/>
                <a:cs typeface="League Gothic"/>
                <a:sym typeface="League Gothic"/>
              </a:rPr>
              <a:t>FINANCIAL HEALTHY </a:t>
            </a:r>
            <a:endParaRPr b="0" i="0" sz="5200" u="none" cap="none" strike="noStrike">
              <a:solidFill>
                <a:srgbClr val="FFFFFF"/>
              </a:solidFill>
              <a:latin typeface="League Gothic"/>
              <a:ea typeface="League Gothic"/>
              <a:cs typeface="League Gothic"/>
              <a:sym typeface="League Gothic"/>
            </a:endParaRPr>
          </a:p>
          <a:p>
            <a:pPr indent="0" lvl="0" marL="0" marR="0" rtl="0" algn="ctr">
              <a:lnSpc>
                <a:spcPct val="109997"/>
              </a:lnSpc>
              <a:spcBef>
                <a:spcPts val="0"/>
              </a:spcBef>
              <a:spcAft>
                <a:spcPts val="0"/>
              </a:spcAft>
              <a:buNone/>
            </a:pPr>
            <a:r>
              <a:rPr lang="en" sz="5200">
                <a:solidFill>
                  <a:srgbClr val="FFFFFF"/>
                </a:solidFill>
                <a:latin typeface="League Gothic"/>
                <a:ea typeface="League Gothic"/>
                <a:cs typeface="League Gothic"/>
                <a:sym typeface="League Gothic"/>
              </a:rPr>
              <a:t>TO START YOUR OWN BUSINESS</a:t>
            </a:r>
            <a:r>
              <a:rPr b="0" i="0" lang="en" sz="5200" u="none" cap="none" strike="noStrike">
                <a:solidFill>
                  <a:srgbClr val="FFFFFF"/>
                </a:solidFill>
                <a:latin typeface="League Gothic"/>
                <a:ea typeface="League Gothic"/>
                <a:cs typeface="League Gothic"/>
                <a:sym typeface="League Gothic"/>
              </a:rPr>
              <a:t>?’</a:t>
            </a:r>
            <a:endParaRPr sz="100"/>
          </a:p>
          <a:p>
            <a:pPr indent="0" lvl="0" marL="0" marR="0" rtl="0" algn="just">
              <a:lnSpc>
                <a:spcPct val="41597"/>
              </a:lnSpc>
              <a:spcBef>
                <a:spcPts val="0"/>
              </a:spcBef>
              <a:spcAft>
                <a:spcPts val="0"/>
              </a:spcAft>
              <a:buNone/>
            </a:pPr>
            <a:r>
              <a:t/>
            </a:r>
            <a:endParaRPr b="0" i="0" sz="5200" u="none" cap="none" strike="noStrike">
              <a:solidFill>
                <a:srgbClr val="FFFFFF"/>
              </a:solidFill>
              <a:latin typeface="League Gothic"/>
              <a:ea typeface="League Gothic"/>
              <a:cs typeface="League Gothic"/>
              <a:sym typeface="League Gothic"/>
            </a:endParaRPr>
          </a:p>
        </p:txBody>
      </p:sp>
      <p:sp>
        <p:nvSpPr>
          <p:cNvPr id="419" name="Google Shape;419;p46"/>
          <p:cNvSpPr/>
          <p:nvPr/>
        </p:nvSpPr>
        <p:spPr>
          <a:xfrm>
            <a:off x="6091402" y="335786"/>
            <a:ext cx="3052591" cy="4227084"/>
          </a:xfrm>
          <a:custGeom>
            <a:rect b="b" l="l" r="r" t="t"/>
            <a:pathLst>
              <a:path extrusionOk="0" h="8454167" w="6105183">
                <a:moveTo>
                  <a:pt x="0" y="0"/>
                </a:moveTo>
                <a:lnTo>
                  <a:pt x="6105182" y="0"/>
                </a:lnTo>
                <a:lnTo>
                  <a:pt x="6105182" y="8454168"/>
                </a:lnTo>
                <a:lnTo>
                  <a:pt x="0" y="8454168"/>
                </a:lnTo>
                <a:lnTo>
                  <a:pt x="0" y="0"/>
                </a:lnTo>
                <a:close/>
              </a:path>
            </a:pathLst>
          </a:custGeom>
          <a:blipFill rotWithShape="1">
            <a:blip r:embed="rId3">
              <a:alphaModFix/>
            </a:blip>
            <a:stretch>
              <a:fillRect b="0" l="-53919" r="-53919"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8364">
            <a:alpha val="9800"/>
          </a:srgbClr>
        </a:solidFill>
      </p:bgPr>
    </p:bg>
    <p:spTree>
      <p:nvGrpSpPr>
        <p:cNvPr id="423" name="Shape 423"/>
        <p:cNvGrpSpPr/>
        <p:nvPr/>
      </p:nvGrpSpPr>
      <p:grpSpPr>
        <a:xfrm>
          <a:off x="0" y="0"/>
          <a:ext cx="0" cy="0"/>
          <a:chOff x="0" y="0"/>
          <a:chExt cx="0" cy="0"/>
        </a:xfrm>
      </p:grpSpPr>
      <p:pic>
        <p:nvPicPr>
          <p:cNvPr id="424" name="Google Shape;424;p47"/>
          <p:cNvPicPr preferRelativeResize="0"/>
          <p:nvPr/>
        </p:nvPicPr>
        <p:blipFill rotWithShape="1">
          <a:blip r:embed="rId3">
            <a:alphaModFix/>
          </a:blip>
          <a:srcRect b="0" l="0" r="0" t="0"/>
          <a:stretch/>
        </p:blipFill>
        <p:spPr>
          <a:xfrm>
            <a:off x="1964773" y="723457"/>
            <a:ext cx="5214459" cy="3034194"/>
          </a:xfrm>
          <a:prstGeom prst="rect">
            <a:avLst/>
          </a:prstGeom>
          <a:noFill/>
          <a:ln>
            <a:noFill/>
          </a:ln>
          <a:effectLst>
            <a:outerShdw blurRad="101600" rotWithShape="0" algn="ctr" dir="8100000" dist="76200">
              <a:srgbClr val="000000">
                <a:alpha val="13730"/>
              </a:srgbClr>
            </a:outerShdw>
          </a:effectLst>
        </p:spPr>
      </p:pic>
      <p:sp>
        <p:nvSpPr>
          <p:cNvPr id="425" name="Google Shape;425;p47"/>
          <p:cNvSpPr txBox="1"/>
          <p:nvPr/>
        </p:nvSpPr>
        <p:spPr>
          <a:xfrm>
            <a:off x="6515100" y="-804496"/>
            <a:ext cx="1386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nvGrpSpPr>
          <p:cNvPr id="426" name="Google Shape;426;p47"/>
          <p:cNvGrpSpPr/>
          <p:nvPr/>
        </p:nvGrpSpPr>
        <p:grpSpPr>
          <a:xfrm>
            <a:off x="459562" y="508949"/>
            <a:ext cx="2472826" cy="398250"/>
            <a:chOff x="612743" y="1020818"/>
            <a:chExt cx="3679800" cy="531000"/>
          </a:xfrm>
        </p:grpSpPr>
        <p:sp>
          <p:nvSpPr>
            <p:cNvPr id="427" name="Google Shape;427;p47"/>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428" name="Google Shape;428;p47"/>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PART 2</a:t>
              </a:r>
              <a:endParaRPr b="1" i="0" sz="900" u="none" cap="none" strike="noStrike">
                <a:solidFill>
                  <a:schemeClr val="lt1"/>
                </a:solidFill>
                <a:latin typeface="Montserrat"/>
                <a:ea typeface="Montserrat"/>
                <a:cs typeface="Montserrat"/>
                <a:sym typeface="Montserrat"/>
              </a:endParaRPr>
            </a:p>
          </p:txBody>
        </p:sp>
      </p:grpSp>
      <p:grpSp>
        <p:nvGrpSpPr>
          <p:cNvPr id="429" name="Google Shape;429;p47"/>
          <p:cNvGrpSpPr/>
          <p:nvPr/>
        </p:nvGrpSpPr>
        <p:grpSpPr>
          <a:xfrm>
            <a:off x="3070818" y="4063472"/>
            <a:ext cx="3002349" cy="711127"/>
            <a:chOff x="612743" y="1020818"/>
            <a:chExt cx="3679800" cy="544800"/>
          </a:xfrm>
        </p:grpSpPr>
        <p:sp>
          <p:nvSpPr>
            <p:cNvPr id="430" name="Google Shape;430;p47"/>
            <p:cNvSpPr/>
            <p:nvPr/>
          </p:nvSpPr>
          <p:spPr>
            <a:xfrm>
              <a:off x="612743" y="1020818"/>
              <a:ext cx="3679800" cy="544800"/>
            </a:xfrm>
            <a:prstGeom prst="roundRect">
              <a:avLst>
                <a:gd fmla="val 25920" name="adj"/>
              </a:avLst>
            </a:prstGeom>
            <a:solidFill>
              <a:srgbClr val="FF481D"/>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800" u="none" cap="none" strike="noStrike">
                <a:solidFill>
                  <a:srgbClr val="000000"/>
                </a:solidFill>
                <a:latin typeface="Montserrat"/>
                <a:ea typeface="Montserrat"/>
                <a:cs typeface="Montserrat"/>
                <a:sym typeface="Montserrat"/>
              </a:endParaRPr>
            </a:p>
          </p:txBody>
        </p:sp>
        <p:sp>
          <p:nvSpPr>
            <p:cNvPr id="431" name="Google Shape;431;p47"/>
            <p:cNvSpPr txBox="1"/>
            <p:nvPr/>
          </p:nvSpPr>
          <p:spPr>
            <a:xfrm>
              <a:off x="1031849" y="1103460"/>
              <a:ext cx="2841600" cy="406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STARTING UP YOUR</a:t>
              </a:r>
              <a:endParaRPr b="1" sz="1500">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BUSINESS</a:t>
              </a:r>
              <a:endParaRPr b="1" sz="1500">
                <a:solidFill>
                  <a:schemeClr val="lt1"/>
                </a:solidFill>
                <a:latin typeface="Montserrat"/>
                <a:ea typeface="Montserrat"/>
                <a:cs typeface="Montserrat"/>
                <a:sym typeface="Montserra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grpSp>
        <p:nvGrpSpPr>
          <p:cNvPr id="174" name="Google Shape;174;p30"/>
          <p:cNvGrpSpPr/>
          <p:nvPr/>
        </p:nvGrpSpPr>
        <p:grpSpPr>
          <a:xfrm>
            <a:off x="459562" y="524714"/>
            <a:ext cx="2472826" cy="398250"/>
            <a:chOff x="612743" y="1020818"/>
            <a:chExt cx="3679800" cy="531000"/>
          </a:xfrm>
        </p:grpSpPr>
        <p:sp>
          <p:nvSpPr>
            <p:cNvPr id="175" name="Google Shape;175;p30"/>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176" name="Google Shape;176;p30"/>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COURSE OBJECTIVE</a:t>
              </a:r>
              <a:endParaRPr b="1" i="0" sz="900" u="none" cap="none" strike="noStrike">
                <a:solidFill>
                  <a:schemeClr val="lt1"/>
                </a:solidFill>
                <a:latin typeface="Montserrat"/>
                <a:ea typeface="Montserrat"/>
                <a:cs typeface="Montserrat"/>
                <a:sym typeface="Montserrat"/>
              </a:endParaRPr>
            </a:p>
          </p:txBody>
        </p:sp>
      </p:grpSp>
      <p:sp>
        <p:nvSpPr>
          <p:cNvPr id="177" name="Google Shape;177;p30"/>
          <p:cNvSpPr/>
          <p:nvPr/>
        </p:nvSpPr>
        <p:spPr>
          <a:xfrm>
            <a:off x="459556" y="1412558"/>
            <a:ext cx="4112700" cy="27360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120000"/>
              </a:lnSpc>
              <a:spcBef>
                <a:spcPts val="0"/>
              </a:spcBef>
              <a:spcAft>
                <a:spcPts val="0"/>
              </a:spcAft>
              <a:buClr>
                <a:srgbClr val="000000"/>
              </a:buClr>
              <a:buSzPts val="1200"/>
              <a:buFont typeface="Arial"/>
              <a:buChar char="•"/>
            </a:pPr>
            <a:r>
              <a:rPr b="1" lang="en" sz="1200">
                <a:solidFill>
                  <a:schemeClr val="dk1"/>
                </a:solidFill>
                <a:latin typeface="Montserrat"/>
                <a:ea typeface="Montserrat"/>
                <a:cs typeface="Montserrat"/>
                <a:sym typeface="Montserrat"/>
              </a:rPr>
              <a:t>Plan how to </a:t>
            </a:r>
            <a:r>
              <a:rPr b="1" i="0" lang="en" sz="1200" u="none" cap="none" strike="noStrike">
                <a:solidFill>
                  <a:schemeClr val="dk1"/>
                </a:solidFill>
                <a:latin typeface="Montserrat"/>
                <a:ea typeface="Montserrat"/>
                <a:cs typeface="Montserrat"/>
                <a:sym typeface="Montserrat"/>
              </a:rPr>
              <a:t>grow your business</a:t>
            </a:r>
            <a:r>
              <a:rPr b="0" i="0" lang="en" sz="1200" u="none" cap="none" strike="noStrike">
                <a:solidFill>
                  <a:schemeClr val="dk1"/>
                </a:solidFill>
                <a:latin typeface="Montserrat"/>
                <a:ea typeface="Montserrat"/>
                <a:cs typeface="Montserrat"/>
                <a:sym typeface="Montserrat"/>
              </a:rPr>
              <a:t> and reach your short and long-term business goals successfully.</a:t>
            </a:r>
            <a:endParaRPr sz="1100"/>
          </a:p>
          <a:p>
            <a:pPr indent="-215900" lvl="0" marL="215900" marR="0" rtl="0" algn="l">
              <a:lnSpc>
                <a:spcPct val="120000"/>
              </a:lnSpc>
              <a:spcBef>
                <a:spcPts val="800"/>
              </a:spcBef>
              <a:spcAft>
                <a:spcPts val="0"/>
              </a:spcAft>
              <a:buClr>
                <a:srgbClr val="000000"/>
              </a:buClr>
              <a:buSzPts val="1200"/>
              <a:buFont typeface="Arial"/>
              <a:buChar char="•"/>
            </a:pPr>
            <a:r>
              <a:rPr b="0" i="0" lang="en" sz="1200" u="none" cap="none" strike="noStrike">
                <a:solidFill>
                  <a:schemeClr val="dk1"/>
                </a:solidFill>
                <a:latin typeface="Montserrat"/>
                <a:ea typeface="Montserrat"/>
                <a:cs typeface="Montserrat"/>
                <a:sym typeface="Montserrat"/>
              </a:rPr>
              <a:t>Assisting </a:t>
            </a:r>
            <a:r>
              <a:rPr b="0" i="0" lang="en" sz="1200" u="none" cap="none" strike="noStrike">
                <a:solidFill>
                  <a:schemeClr val="dk1"/>
                </a:solidFill>
                <a:latin typeface="Montserrat"/>
                <a:ea typeface="Montserrat"/>
                <a:cs typeface="Montserrat"/>
                <a:sym typeface="Montserrat"/>
              </a:rPr>
              <a:t>you </a:t>
            </a:r>
            <a:r>
              <a:rPr b="0" i="0" lang="en" sz="1200" u="none" cap="none" strike="noStrike">
                <a:solidFill>
                  <a:schemeClr val="dk1"/>
                </a:solidFill>
                <a:latin typeface="Montserrat"/>
                <a:ea typeface="Montserrat"/>
                <a:cs typeface="Montserrat"/>
                <a:sym typeface="Montserrat"/>
              </a:rPr>
              <a:t>in </a:t>
            </a:r>
            <a:r>
              <a:rPr b="1" i="0" lang="en" sz="1200" u="none" cap="none" strike="noStrike">
                <a:solidFill>
                  <a:schemeClr val="dk1"/>
                </a:solidFill>
                <a:latin typeface="Montserrat"/>
                <a:ea typeface="Montserrat"/>
                <a:cs typeface="Montserrat"/>
                <a:sym typeface="Montserrat"/>
              </a:rPr>
              <a:t>making better financial decisions </a:t>
            </a:r>
            <a:r>
              <a:rPr b="0" i="0" lang="en" sz="1200" u="none" cap="none" strike="noStrike">
                <a:solidFill>
                  <a:schemeClr val="dk1"/>
                </a:solidFill>
                <a:latin typeface="Montserrat"/>
                <a:ea typeface="Montserrat"/>
                <a:cs typeface="Montserrat"/>
                <a:sym typeface="Montserrat"/>
              </a:rPr>
              <a:t>about the location, inventory, employees and equipment you can afford.</a:t>
            </a:r>
            <a:endParaRPr sz="1100"/>
          </a:p>
          <a:p>
            <a:pPr indent="-215900" lvl="0" marL="215900" marR="0" rtl="0" algn="l">
              <a:lnSpc>
                <a:spcPct val="120000"/>
              </a:lnSpc>
              <a:spcBef>
                <a:spcPts val="800"/>
              </a:spcBef>
              <a:spcAft>
                <a:spcPts val="0"/>
              </a:spcAft>
              <a:buClr>
                <a:srgbClr val="000000"/>
              </a:buClr>
              <a:buSzPts val="1200"/>
              <a:buFont typeface="Arial"/>
              <a:buChar char="•"/>
            </a:pPr>
            <a:r>
              <a:rPr lang="en" sz="1200">
                <a:solidFill>
                  <a:schemeClr val="dk1"/>
                </a:solidFill>
                <a:latin typeface="Montserrat"/>
                <a:ea typeface="Montserrat"/>
                <a:cs typeface="Montserrat"/>
                <a:sym typeface="Montserrat"/>
              </a:rPr>
              <a:t>Helping you with</a:t>
            </a:r>
            <a:r>
              <a:rPr b="1" lang="en" sz="1200">
                <a:solidFill>
                  <a:schemeClr val="dk1"/>
                </a:solidFill>
                <a:latin typeface="Montserrat"/>
                <a:ea typeface="Montserrat"/>
                <a:cs typeface="Montserrat"/>
                <a:sym typeface="Montserrat"/>
              </a:rPr>
              <a:t> understanding your personal finance</a:t>
            </a:r>
            <a:r>
              <a:rPr lang="en" sz="1200">
                <a:solidFill>
                  <a:schemeClr val="dk1"/>
                </a:solidFill>
                <a:latin typeface="Montserrat"/>
                <a:ea typeface="Montserrat"/>
                <a:cs typeface="Montserrat"/>
                <a:sym typeface="Montserrat"/>
              </a:rPr>
              <a:t> to determine whether you are in a </a:t>
            </a:r>
            <a:r>
              <a:rPr b="1" lang="en" sz="1200">
                <a:solidFill>
                  <a:schemeClr val="dk1"/>
                </a:solidFill>
                <a:latin typeface="Montserrat"/>
                <a:ea typeface="Montserrat"/>
                <a:cs typeface="Montserrat"/>
                <a:sym typeface="Montserrat"/>
              </a:rPr>
              <a:t>good financial position</a:t>
            </a:r>
            <a:r>
              <a:rPr lang="en" sz="1200">
                <a:solidFill>
                  <a:schemeClr val="dk1"/>
                </a:solidFill>
                <a:latin typeface="Montserrat"/>
                <a:ea typeface="Montserrat"/>
                <a:cs typeface="Montserrat"/>
                <a:sym typeface="Montserrat"/>
              </a:rPr>
              <a:t> to start a business. </a:t>
            </a:r>
            <a:endParaRPr sz="1100"/>
          </a:p>
        </p:txBody>
      </p:sp>
      <p:pic>
        <p:nvPicPr>
          <p:cNvPr id="178" name="Google Shape;178;p30"/>
          <p:cNvPicPr preferRelativeResize="0"/>
          <p:nvPr/>
        </p:nvPicPr>
        <p:blipFill rotWithShape="1">
          <a:blip r:embed="rId3">
            <a:alphaModFix/>
          </a:blip>
          <a:srcRect b="0" l="0" r="0" t="0"/>
          <a:stretch/>
        </p:blipFill>
        <p:spPr>
          <a:xfrm>
            <a:off x="4503627" y="1214438"/>
            <a:ext cx="4640375" cy="273605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6" name="Shape 436"/>
        <p:cNvGrpSpPr/>
        <p:nvPr/>
      </p:nvGrpSpPr>
      <p:grpSpPr>
        <a:xfrm>
          <a:off x="0" y="0"/>
          <a:ext cx="0" cy="0"/>
          <a:chOff x="0" y="0"/>
          <a:chExt cx="0" cy="0"/>
        </a:xfrm>
      </p:grpSpPr>
      <p:grpSp>
        <p:nvGrpSpPr>
          <p:cNvPr id="437" name="Google Shape;437;p48"/>
          <p:cNvGrpSpPr/>
          <p:nvPr/>
        </p:nvGrpSpPr>
        <p:grpSpPr>
          <a:xfrm>
            <a:off x="1636775" y="1718436"/>
            <a:ext cx="5761350" cy="1050286"/>
            <a:chOff x="2203179" y="1665038"/>
            <a:chExt cx="3717000" cy="1764000"/>
          </a:xfrm>
        </p:grpSpPr>
        <p:sp>
          <p:nvSpPr>
            <p:cNvPr id="438" name="Google Shape;438;p48">
              <a:hlinkClick/>
            </p:cNvPr>
            <p:cNvSpPr/>
            <p:nvPr/>
          </p:nvSpPr>
          <p:spPr>
            <a:xfrm>
              <a:off x="2203179" y="1665038"/>
              <a:ext cx="3717000" cy="1764000"/>
            </a:xfrm>
            <a:prstGeom prst="roundRect">
              <a:avLst>
                <a:gd fmla="val 16667" name="adj"/>
              </a:avLst>
            </a:prstGeom>
            <a:solidFill>
              <a:srgbClr val="0070C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39" name="Google Shape;439;p48"/>
            <p:cNvSpPr txBox="1"/>
            <p:nvPr/>
          </p:nvSpPr>
          <p:spPr>
            <a:xfrm>
              <a:off x="2203179" y="2295043"/>
              <a:ext cx="3717000" cy="607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900">
                  <a:solidFill>
                    <a:srgbClr val="FFFFFF"/>
                  </a:solidFill>
                  <a:latin typeface="Montserrat"/>
                  <a:ea typeface="Montserrat"/>
                  <a:cs typeface="Montserrat"/>
                  <a:sym typeface="Montserrat"/>
                </a:rPr>
                <a:t>1. LOANS</a:t>
              </a:r>
              <a:endParaRPr sz="1900"/>
            </a:p>
          </p:txBody>
        </p:sp>
      </p:grpSp>
      <p:grpSp>
        <p:nvGrpSpPr>
          <p:cNvPr id="440" name="Google Shape;440;p48"/>
          <p:cNvGrpSpPr/>
          <p:nvPr/>
        </p:nvGrpSpPr>
        <p:grpSpPr>
          <a:xfrm>
            <a:off x="1636637" y="2896749"/>
            <a:ext cx="5761488" cy="960145"/>
            <a:chOff x="2203090" y="1665038"/>
            <a:chExt cx="3717089" cy="1764000"/>
          </a:xfrm>
        </p:grpSpPr>
        <p:sp>
          <p:nvSpPr>
            <p:cNvPr id="441" name="Google Shape;441;p48">
              <a:hlinkClick/>
            </p:cNvPr>
            <p:cNvSpPr/>
            <p:nvPr/>
          </p:nvSpPr>
          <p:spPr>
            <a:xfrm>
              <a:off x="2203179" y="1665038"/>
              <a:ext cx="3717000" cy="1764000"/>
            </a:xfrm>
            <a:prstGeom prst="roundRect">
              <a:avLst>
                <a:gd fmla="val 16667"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42" name="Google Shape;442;p48">
              <a:hlinkClick/>
            </p:cNvPr>
            <p:cNvSpPr/>
            <p:nvPr/>
          </p:nvSpPr>
          <p:spPr>
            <a:xfrm>
              <a:off x="2271793" y="1732973"/>
              <a:ext cx="3579600" cy="1634400"/>
            </a:xfrm>
            <a:prstGeom prst="roundRect">
              <a:avLst>
                <a:gd fmla="val 166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43" name="Google Shape;443;p48">
              <a:hlinkClick/>
            </p:cNvPr>
            <p:cNvSpPr txBox="1"/>
            <p:nvPr/>
          </p:nvSpPr>
          <p:spPr>
            <a:xfrm>
              <a:off x="2203090" y="2271364"/>
              <a:ext cx="3717000" cy="664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900">
                  <a:solidFill>
                    <a:srgbClr val="FFFFFF"/>
                  </a:solidFill>
                  <a:latin typeface="Montserrat"/>
                  <a:ea typeface="Montserrat"/>
                  <a:cs typeface="Montserrat"/>
                  <a:sym typeface="Montserrat"/>
                </a:rPr>
                <a:t>2. BUSINESS DIGITIZATION</a:t>
              </a:r>
              <a:endParaRPr sz="1900"/>
            </a:p>
          </p:txBody>
        </p:sp>
      </p:grpSp>
      <p:grpSp>
        <p:nvGrpSpPr>
          <p:cNvPr id="444" name="Google Shape;444;p48"/>
          <p:cNvGrpSpPr/>
          <p:nvPr/>
        </p:nvGrpSpPr>
        <p:grpSpPr>
          <a:xfrm>
            <a:off x="459556" y="525557"/>
            <a:ext cx="2475675" cy="398250"/>
            <a:chOff x="612742" y="879413"/>
            <a:chExt cx="3300900" cy="531000"/>
          </a:xfrm>
        </p:grpSpPr>
        <p:sp>
          <p:nvSpPr>
            <p:cNvPr id="445" name="Google Shape;445;p48"/>
            <p:cNvSpPr/>
            <p:nvPr/>
          </p:nvSpPr>
          <p:spPr>
            <a:xfrm>
              <a:off x="612742" y="879413"/>
              <a:ext cx="33009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446" name="Google Shape;446;p48"/>
            <p:cNvSpPr txBox="1"/>
            <p:nvPr/>
          </p:nvSpPr>
          <p:spPr>
            <a:xfrm>
              <a:off x="612742" y="959847"/>
              <a:ext cx="33009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MODULE OUTLINE</a:t>
              </a:r>
              <a:endParaRPr b="1" i="0" sz="900" u="none" cap="none" strike="noStrike">
                <a:solidFill>
                  <a:schemeClr val="lt1"/>
                </a:solidFill>
                <a:latin typeface="Montserrat"/>
                <a:ea typeface="Montserrat"/>
                <a:cs typeface="Montserrat"/>
                <a:sym typeface="Montserrat"/>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9"/>
          <p:cNvSpPr txBox="1"/>
          <p:nvPr/>
        </p:nvSpPr>
        <p:spPr>
          <a:xfrm>
            <a:off x="612093" y="1337474"/>
            <a:ext cx="4045800" cy="2034600"/>
          </a:xfrm>
          <a:prstGeom prst="rect">
            <a:avLst/>
          </a:prstGeom>
          <a:noFill/>
          <a:ln>
            <a:noFill/>
          </a:ln>
        </p:spPr>
        <p:txBody>
          <a:bodyPr anchorCtr="0" anchor="t" bIns="0" lIns="0" spcFirstLastPara="1" rIns="0" wrap="square" tIns="0">
            <a:noAutofit/>
          </a:bodyPr>
          <a:lstStyle/>
          <a:p>
            <a:pPr indent="-152400" lvl="0" marL="15240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Montserrat"/>
                <a:ea typeface="Montserrat"/>
                <a:cs typeface="Montserrat"/>
                <a:sym typeface="Montserrat"/>
              </a:rPr>
              <a:t>Funding your business is one of the first - and most important - financial choices you're likely to make as the owner. </a:t>
            </a:r>
            <a:endParaRPr sz="1100"/>
          </a:p>
          <a:p>
            <a:pPr indent="-152400" lvl="0" marL="152400" marR="0" rtl="0" algn="l">
              <a:lnSpc>
                <a:spcPct val="100000"/>
              </a:lnSpc>
              <a:spcBef>
                <a:spcPts val="900"/>
              </a:spcBef>
              <a:spcAft>
                <a:spcPts val="0"/>
              </a:spcAft>
              <a:buClr>
                <a:srgbClr val="000000"/>
              </a:buClr>
              <a:buSzPts val="1200"/>
              <a:buFont typeface="Arial"/>
              <a:buChar char="•"/>
            </a:pPr>
            <a:r>
              <a:rPr b="0" i="0" lang="en" sz="1200" u="none" cap="none" strike="noStrike">
                <a:solidFill>
                  <a:srgbClr val="000000"/>
                </a:solidFill>
                <a:latin typeface="Montserrat"/>
                <a:ea typeface="Montserrat"/>
                <a:cs typeface="Montserrat"/>
                <a:sym typeface="Montserrat"/>
              </a:rPr>
              <a:t>How you choose to fund your business can affect everything from its structure to operations.</a:t>
            </a:r>
            <a:endParaRPr sz="1100"/>
          </a:p>
          <a:p>
            <a:pPr indent="-152400" lvl="0" marL="152400" marR="0" rtl="0" algn="l">
              <a:lnSpc>
                <a:spcPct val="100000"/>
              </a:lnSpc>
              <a:spcBef>
                <a:spcPts val="900"/>
              </a:spcBef>
              <a:spcAft>
                <a:spcPts val="900"/>
              </a:spcAft>
              <a:buClr>
                <a:srgbClr val="000000"/>
              </a:buClr>
              <a:buSzPts val="1200"/>
              <a:buFont typeface="Arial"/>
              <a:buChar char="•"/>
            </a:pPr>
            <a:r>
              <a:rPr b="0" i="0" lang="en" sz="1200" u="none" cap="none" strike="noStrike">
                <a:solidFill>
                  <a:srgbClr val="000000"/>
                </a:solidFill>
                <a:latin typeface="Montserrat"/>
                <a:ea typeface="Montserrat"/>
                <a:cs typeface="Montserrat"/>
                <a:sym typeface="Montserrat"/>
              </a:rPr>
              <a:t>If you take out a large loan, you’ll need to earn enough money to repay the loan while running your business.</a:t>
            </a:r>
            <a:endParaRPr sz="1100"/>
          </a:p>
        </p:txBody>
      </p:sp>
      <p:grpSp>
        <p:nvGrpSpPr>
          <p:cNvPr id="453" name="Google Shape;453;p49"/>
          <p:cNvGrpSpPr/>
          <p:nvPr/>
        </p:nvGrpSpPr>
        <p:grpSpPr>
          <a:xfrm>
            <a:off x="601112" y="514657"/>
            <a:ext cx="2606326" cy="514125"/>
            <a:chOff x="801479" y="686209"/>
            <a:chExt cx="2665500" cy="685500"/>
          </a:xfrm>
        </p:grpSpPr>
        <p:sp>
          <p:nvSpPr>
            <p:cNvPr id="454" name="Google Shape;454;p49">
              <a:hlinkClick/>
            </p:cNvPr>
            <p:cNvSpPr/>
            <p:nvPr/>
          </p:nvSpPr>
          <p:spPr>
            <a:xfrm>
              <a:off x="801479" y="686209"/>
              <a:ext cx="2665500" cy="685500"/>
            </a:xfrm>
            <a:prstGeom prst="roundRect">
              <a:avLst>
                <a:gd fmla="val 31259" name="adj"/>
              </a:avLst>
            </a:prstGeom>
            <a:solidFill>
              <a:srgbClr val="0070C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55" name="Google Shape;455;p49">
              <a:hlinkClick/>
            </p:cNvPr>
            <p:cNvSpPr/>
            <p:nvPr/>
          </p:nvSpPr>
          <p:spPr>
            <a:xfrm>
              <a:off x="850685" y="741525"/>
              <a:ext cx="2567100" cy="574800"/>
            </a:xfrm>
            <a:prstGeom prst="roundRect">
              <a:avLst>
                <a:gd fmla="val 28267" name="adj"/>
              </a:avLst>
            </a:prstGeom>
            <a:gradFill>
              <a:gsLst>
                <a:gs pos="0">
                  <a:srgbClr val="0070C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56" name="Google Shape;456;p49"/>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1. LOANS</a:t>
              </a:r>
              <a:endParaRPr sz="1100"/>
            </a:p>
          </p:txBody>
        </p:sp>
      </p:grpSp>
      <p:pic>
        <p:nvPicPr>
          <p:cNvPr id="457" name="Google Shape;457;p49"/>
          <p:cNvPicPr preferRelativeResize="0"/>
          <p:nvPr/>
        </p:nvPicPr>
        <p:blipFill rotWithShape="1">
          <a:blip r:embed="rId3">
            <a:alphaModFix/>
          </a:blip>
          <a:srcRect b="0" l="0" r="0" t="0"/>
          <a:stretch/>
        </p:blipFill>
        <p:spPr>
          <a:xfrm>
            <a:off x="4783941" y="1337474"/>
            <a:ext cx="3892656" cy="27074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grpSp>
        <p:nvGrpSpPr>
          <p:cNvPr id="463" name="Google Shape;463;p50"/>
          <p:cNvGrpSpPr/>
          <p:nvPr/>
        </p:nvGrpSpPr>
        <p:grpSpPr>
          <a:xfrm>
            <a:off x="601112" y="514657"/>
            <a:ext cx="2606326" cy="514125"/>
            <a:chOff x="801479" y="686209"/>
            <a:chExt cx="2665500" cy="685500"/>
          </a:xfrm>
        </p:grpSpPr>
        <p:sp>
          <p:nvSpPr>
            <p:cNvPr id="464" name="Google Shape;464;p50">
              <a:hlinkClick/>
            </p:cNvPr>
            <p:cNvSpPr/>
            <p:nvPr/>
          </p:nvSpPr>
          <p:spPr>
            <a:xfrm>
              <a:off x="801479" y="686209"/>
              <a:ext cx="2665500" cy="685500"/>
            </a:xfrm>
            <a:prstGeom prst="roundRect">
              <a:avLst>
                <a:gd fmla="val 31259" name="adj"/>
              </a:avLst>
            </a:prstGeom>
            <a:solidFill>
              <a:srgbClr val="0070C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65" name="Google Shape;465;p50">
              <a:hlinkClick/>
            </p:cNvPr>
            <p:cNvSpPr/>
            <p:nvPr/>
          </p:nvSpPr>
          <p:spPr>
            <a:xfrm>
              <a:off x="850685" y="741525"/>
              <a:ext cx="2567100" cy="574800"/>
            </a:xfrm>
            <a:prstGeom prst="roundRect">
              <a:avLst>
                <a:gd fmla="val 28267" name="adj"/>
              </a:avLst>
            </a:prstGeom>
            <a:gradFill>
              <a:gsLst>
                <a:gs pos="0">
                  <a:srgbClr val="0070C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66" name="Google Shape;466;p50"/>
            <p:cNvSpPr txBox="1"/>
            <p:nvPr/>
          </p:nvSpPr>
          <p:spPr>
            <a:xfrm>
              <a:off x="850684" y="842230"/>
              <a:ext cx="2567100" cy="379500"/>
            </a:xfrm>
            <a:prstGeom prst="rect">
              <a:avLst/>
            </a:prstGeom>
            <a:noFill/>
            <a:ln>
              <a:noFill/>
            </a:ln>
          </p:spPr>
          <p:txBody>
            <a:bodyPr anchorCtr="0" anchor="ctr" bIns="34275" lIns="68575" spcFirstLastPara="1" rIns="68575" wrap="square" tIns="34275">
              <a:spAutoFit/>
            </a:bodyPr>
            <a:lstStyle/>
            <a:p>
              <a:pPr indent="-317500" lvl="0" marL="457200" marR="0" rtl="0" algn="ctr">
                <a:lnSpc>
                  <a:spcPct val="100000"/>
                </a:lnSpc>
                <a:spcBef>
                  <a:spcPts val="0"/>
                </a:spcBef>
                <a:spcAft>
                  <a:spcPts val="0"/>
                </a:spcAft>
                <a:buClr>
                  <a:schemeClr val="lt1"/>
                </a:buClr>
                <a:buSzPts val="1400"/>
                <a:buFont typeface="Montserrat"/>
                <a:buAutoNum type="arabicPeriod"/>
              </a:pPr>
              <a:r>
                <a:rPr b="1" lang="en">
                  <a:solidFill>
                    <a:schemeClr val="lt1"/>
                  </a:solidFill>
                  <a:latin typeface="Montserrat"/>
                  <a:ea typeface="Montserrat"/>
                  <a:cs typeface="Montserrat"/>
                  <a:sym typeface="Montserrat"/>
                </a:rPr>
                <a:t>LOANS</a:t>
              </a:r>
              <a:endParaRPr/>
            </a:p>
          </p:txBody>
        </p:sp>
      </p:grpSp>
      <p:pic>
        <p:nvPicPr>
          <p:cNvPr descr="A picture containing graphics, graphic design, screenshot, clipart&#10;&#10;Description automatically generated" id="467" name="Google Shape;467;p50"/>
          <p:cNvPicPr preferRelativeResize="0"/>
          <p:nvPr/>
        </p:nvPicPr>
        <p:blipFill rotWithShape="1">
          <a:blip r:embed="rId3">
            <a:alphaModFix/>
          </a:blip>
          <a:srcRect b="0" l="0" r="0" t="0"/>
          <a:stretch/>
        </p:blipFill>
        <p:spPr>
          <a:xfrm>
            <a:off x="7815263" y="361818"/>
            <a:ext cx="860315" cy="860315"/>
          </a:xfrm>
          <a:prstGeom prst="rect">
            <a:avLst/>
          </a:prstGeom>
          <a:noFill/>
          <a:ln>
            <a:noFill/>
          </a:ln>
        </p:spPr>
      </p:pic>
      <p:sp>
        <p:nvSpPr>
          <p:cNvPr id="468" name="Google Shape;468;p50"/>
          <p:cNvSpPr txBox="1"/>
          <p:nvPr/>
        </p:nvSpPr>
        <p:spPr>
          <a:xfrm>
            <a:off x="699995" y="1333747"/>
            <a:ext cx="21057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lang="en">
                <a:solidFill>
                  <a:srgbClr val="0070C0"/>
                </a:solidFill>
                <a:latin typeface="Montserrat"/>
                <a:ea typeface="Montserrat"/>
                <a:cs typeface="Montserrat"/>
                <a:sym typeface="Montserrat"/>
              </a:rPr>
              <a:t>Loans Options</a:t>
            </a:r>
            <a:endParaRPr sz="1100"/>
          </a:p>
        </p:txBody>
      </p:sp>
      <p:sp>
        <p:nvSpPr>
          <p:cNvPr id="469" name="Google Shape;469;p50"/>
          <p:cNvSpPr/>
          <p:nvPr/>
        </p:nvSpPr>
        <p:spPr>
          <a:xfrm>
            <a:off x="1065448" y="1854100"/>
            <a:ext cx="3659400" cy="834300"/>
          </a:xfrm>
          <a:prstGeom prst="roundRect">
            <a:avLst>
              <a:gd fmla="val 16669" name="adj"/>
            </a:avLst>
          </a:prstGeom>
          <a:solidFill>
            <a:srgbClr val="0070C0">
              <a:alpha val="49800"/>
            </a:srgbClr>
          </a:solidFill>
          <a:ln cap="flat" cmpd="sng" w="25400">
            <a:solidFill>
              <a:srgbClr val="0070C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70" name="Google Shape;470;p50"/>
          <p:cNvSpPr txBox="1"/>
          <p:nvPr/>
        </p:nvSpPr>
        <p:spPr>
          <a:xfrm>
            <a:off x="1393198" y="2130838"/>
            <a:ext cx="30039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latin typeface="Montserrat"/>
                <a:ea typeface="Montserrat"/>
                <a:cs typeface="Montserrat"/>
                <a:sym typeface="Montserrat"/>
              </a:rPr>
              <a:t>Self-funding</a:t>
            </a:r>
            <a:endParaRPr sz="1100"/>
          </a:p>
        </p:txBody>
      </p:sp>
      <p:sp>
        <p:nvSpPr>
          <p:cNvPr id="471" name="Google Shape;471;p50"/>
          <p:cNvSpPr/>
          <p:nvPr/>
        </p:nvSpPr>
        <p:spPr>
          <a:xfrm>
            <a:off x="4920867" y="1854100"/>
            <a:ext cx="3370800" cy="834300"/>
          </a:xfrm>
          <a:prstGeom prst="roundRect">
            <a:avLst>
              <a:gd fmla="val 16669" name="adj"/>
            </a:avLst>
          </a:prstGeom>
          <a:solidFill>
            <a:srgbClr val="0070C0">
              <a:alpha val="49800"/>
            </a:srgbClr>
          </a:solidFill>
          <a:ln cap="flat" cmpd="sng" w="25400">
            <a:solidFill>
              <a:srgbClr val="0070C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72" name="Google Shape;472;p50"/>
          <p:cNvSpPr txBox="1"/>
          <p:nvPr/>
        </p:nvSpPr>
        <p:spPr>
          <a:xfrm>
            <a:off x="5676113" y="2130854"/>
            <a:ext cx="186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solidFill>
                  <a:schemeClr val="dk1"/>
                </a:solidFill>
                <a:latin typeface="Montserrat"/>
                <a:ea typeface="Montserrat"/>
                <a:cs typeface="Montserrat"/>
                <a:sym typeface="Montserrat"/>
              </a:rPr>
              <a:t>Friends/Family</a:t>
            </a:r>
            <a:endParaRPr sz="1100"/>
          </a:p>
        </p:txBody>
      </p:sp>
      <p:sp>
        <p:nvSpPr>
          <p:cNvPr id="473" name="Google Shape;473;p50"/>
          <p:cNvSpPr/>
          <p:nvPr/>
        </p:nvSpPr>
        <p:spPr>
          <a:xfrm>
            <a:off x="1065500" y="3041750"/>
            <a:ext cx="3659400" cy="834300"/>
          </a:xfrm>
          <a:prstGeom prst="roundRect">
            <a:avLst>
              <a:gd fmla="val 16669" name="adj"/>
            </a:avLst>
          </a:prstGeom>
          <a:solidFill>
            <a:srgbClr val="0070C0">
              <a:alpha val="49800"/>
            </a:srgbClr>
          </a:solidFill>
          <a:ln cap="flat" cmpd="sng" w="25400">
            <a:solidFill>
              <a:srgbClr val="0070C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74" name="Google Shape;474;p50"/>
          <p:cNvSpPr txBox="1"/>
          <p:nvPr/>
        </p:nvSpPr>
        <p:spPr>
          <a:xfrm>
            <a:off x="2043803" y="3316562"/>
            <a:ext cx="17028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solidFill>
                  <a:schemeClr val="dk1"/>
                </a:solidFill>
                <a:latin typeface="Montserrat"/>
                <a:ea typeface="Montserrat"/>
                <a:cs typeface="Montserrat"/>
                <a:sym typeface="Montserrat"/>
              </a:rPr>
              <a:t>Bank Loans</a:t>
            </a:r>
            <a:endParaRPr sz="1100"/>
          </a:p>
        </p:txBody>
      </p:sp>
      <p:sp>
        <p:nvSpPr>
          <p:cNvPr id="475" name="Google Shape;475;p50"/>
          <p:cNvSpPr/>
          <p:nvPr/>
        </p:nvSpPr>
        <p:spPr>
          <a:xfrm>
            <a:off x="4920900" y="3041750"/>
            <a:ext cx="3370800" cy="834300"/>
          </a:xfrm>
          <a:prstGeom prst="roundRect">
            <a:avLst>
              <a:gd fmla="val 16669" name="adj"/>
            </a:avLst>
          </a:prstGeom>
          <a:solidFill>
            <a:srgbClr val="0070C0">
              <a:alpha val="49800"/>
            </a:srgbClr>
          </a:solidFill>
          <a:ln cap="flat" cmpd="sng" w="25400">
            <a:solidFill>
              <a:srgbClr val="0070C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76" name="Google Shape;476;p50"/>
          <p:cNvSpPr txBox="1"/>
          <p:nvPr/>
        </p:nvSpPr>
        <p:spPr>
          <a:xfrm>
            <a:off x="5754900" y="3318508"/>
            <a:ext cx="17028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solidFill>
                  <a:schemeClr val="dk1"/>
                </a:solidFill>
                <a:latin typeface="Montserrat"/>
                <a:ea typeface="Montserrat"/>
                <a:cs typeface="Montserrat"/>
                <a:sym typeface="Montserrat"/>
              </a:rPr>
              <a:t>Investor</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1"/>
          <p:cNvSpPr txBox="1"/>
          <p:nvPr/>
        </p:nvSpPr>
        <p:spPr>
          <a:xfrm>
            <a:off x="727350" y="1721475"/>
            <a:ext cx="7689300" cy="1205400"/>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chemeClr val="dk1"/>
              </a:buClr>
              <a:buSzPts val="1200"/>
              <a:buFont typeface="Arial"/>
              <a:buChar char="•"/>
            </a:pPr>
            <a:r>
              <a:rPr b="1" i="0" lang="en" sz="1200" u="none" cap="none" strike="noStrike">
                <a:solidFill>
                  <a:schemeClr val="dk1"/>
                </a:solidFill>
                <a:latin typeface="Montserrat"/>
                <a:ea typeface="Montserrat"/>
                <a:cs typeface="Montserrat"/>
                <a:sym typeface="Montserrat"/>
              </a:rPr>
              <a:t>Necessary for many small business owners</a:t>
            </a:r>
            <a:r>
              <a:rPr b="0" i="0" lang="en" sz="1200" u="none" cap="none" strike="noStrike">
                <a:solidFill>
                  <a:schemeClr val="dk1"/>
                </a:solidFill>
                <a:latin typeface="Montserrat"/>
                <a:ea typeface="Montserrat"/>
                <a:cs typeface="Montserrat"/>
                <a:sym typeface="Montserrat"/>
              </a:rPr>
              <a:t>, especially when they're first starting out. </a:t>
            </a:r>
            <a:endParaRPr sz="1100"/>
          </a:p>
          <a:p>
            <a:pPr indent="-190500" lvl="0" marL="190500" marR="0" rtl="0" algn="l">
              <a:lnSpc>
                <a:spcPct val="100000"/>
              </a:lnSpc>
              <a:spcBef>
                <a:spcPts val="900"/>
              </a:spcBef>
              <a:spcAft>
                <a:spcPts val="0"/>
              </a:spcAft>
              <a:buClr>
                <a:schemeClr val="dk1"/>
              </a:buClr>
              <a:buSzPts val="1200"/>
              <a:buFont typeface="Arial"/>
              <a:buChar char="•"/>
            </a:pPr>
            <a:r>
              <a:rPr b="1" i="0" lang="en" sz="1200" u="none" cap="none" strike="noStrike">
                <a:solidFill>
                  <a:schemeClr val="dk1"/>
                </a:solidFill>
                <a:latin typeface="Montserrat"/>
                <a:ea typeface="Montserrat"/>
                <a:cs typeface="Montserrat"/>
                <a:sym typeface="Montserrat"/>
              </a:rPr>
              <a:t>But interest payments are also a business expense</a:t>
            </a:r>
            <a:r>
              <a:rPr b="0" i="0" lang="en" sz="1200" u="none" cap="none" strike="noStrike">
                <a:solidFill>
                  <a:schemeClr val="dk1"/>
                </a:solidFill>
                <a:latin typeface="Montserrat"/>
                <a:ea typeface="Montserrat"/>
                <a:cs typeface="Montserrat"/>
                <a:sym typeface="Montserrat"/>
              </a:rPr>
              <a:t> that take away from your profits and can cause uncertainty.</a:t>
            </a:r>
            <a:endParaRPr b="0" i="0" sz="1200" u="none" cap="none" strike="noStrike">
              <a:solidFill>
                <a:schemeClr val="dk1"/>
              </a:solidFill>
              <a:latin typeface="Montserrat"/>
              <a:ea typeface="Montserrat"/>
              <a:cs typeface="Montserrat"/>
              <a:sym typeface="Montserrat"/>
            </a:endParaRPr>
          </a:p>
          <a:p>
            <a:pPr indent="-190500" lvl="0" marL="190500" marR="0" rtl="0" algn="l">
              <a:lnSpc>
                <a:spcPct val="100000"/>
              </a:lnSpc>
              <a:spcBef>
                <a:spcPts val="90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Figure out </a:t>
            </a:r>
            <a:r>
              <a:rPr b="1" i="0" lang="en" sz="1200" u="none" cap="none" strike="noStrike">
                <a:solidFill>
                  <a:schemeClr val="dk1"/>
                </a:solidFill>
                <a:latin typeface="Montserrat"/>
                <a:ea typeface="Montserrat"/>
                <a:cs typeface="Montserrat"/>
                <a:sym typeface="Montserrat"/>
              </a:rPr>
              <a:t>when you should borrow money</a:t>
            </a:r>
            <a:r>
              <a:rPr b="0" i="0" lang="en" sz="1200" u="none" cap="none" strike="noStrike">
                <a:solidFill>
                  <a:schemeClr val="dk1"/>
                </a:solidFill>
                <a:latin typeface="Montserrat"/>
                <a:ea typeface="Montserrat"/>
                <a:cs typeface="Montserrat"/>
                <a:sym typeface="Montserrat"/>
              </a:rPr>
              <a:t>, and </a:t>
            </a:r>
            <a:r>
              <a:rPr b="1" i="0" lang="en" sz="1200" u="none" cap="none" strike="noStrike">
                <a:solidFill>
                  <a:schemeClr val="dk1"/>
                </a:solidFill>
                <a:latin typeface="Montserrat"/>
                <a:ea typeface="Montserrat"/>
                <a:cs typeface="Montserrat"/>
                <a:sym typeface="Montserrat"/>
              </a:rPr>
              <a:t>where you should borrow money from</a:t>
            </a:r>
            <a:endParaRPr b="1" i="0" sz="1200" u="none" cap="none" strike="noStrike">
              <a:solidFill>
                <a:schemeClr val="dk1"/>
              </a:solidFill>
              <a:latin typeface="Montserrat"/>
              <a:ea typeface="Montserrat"/>
              <a:cs typeface="Montserrat"/>
              <a:sym typeface="Montserrat"/>
            </a:endParaRPr>
          </a:p>
          <a:p>
            <a:pPr indent="0" lvl="0" marL="0" marR="0" rtl="0" algn="l">
              <a:lnSpc>
                <a:spcPct val="100000"/>
              </a:lnSpc>
              <a:spcBef>
                <a:spcPts val="900"/>
              </a:spcBef>
              <a:spcAft>
                <a:spcPts val="0"/>
              </a:spcAft>
              <a:buNone/>
            </a:pPr>
            <a:r>
              <a:t/>
            </a:r>
            <a:endParaRPr b="1" sz="1200">
              <a:solidFill>
                <a:schemeClr val="dk1"/>
              </a:solidFill>
              <a:latin typeface="Montserrat"/>
              <a:ea typeface="Montserrat"/>
              <a:cs typeface="Montserrat"/>
              <a:sym typeface="Montserrat"/>
            </a:endParaRPr>
          </a:p>
          <a:p>
            <a:pPr indent="0" lvl="0" marL="0" rtl="0" algn="l">
              <a:spcBef>
                <a:spcPts val="900"/>
              </a:spcBef>
              <a:spcAft>
                <a:spcPts val="0"/>
              </a:spcAft>
              <a:buClr>
                <a:schemeClr val="dk1"/>
              </a:buClr>
              <a:buFont typeface="Arial"/>
              <a:buNone/>
            </a:pPr>
            <a:r>
              <a:t/>
            </a:r>
            <a:endParaRPr b="1">
              <a:solidFill>
                <a:srgbClr val="0070C0"/>
              </a:solidFill>
              <a:latin typeface="Montserrat"/>
              <a:ea typeface="Montserrat"/>
              <a:cs typeface="Montserrat"/>
              <a:sym typeface="Montserrat"/>
            </a:endParaRPr>
          </a:p>
          <a:p>
            <a:pPr indent="0" lvl="0" marL="0" marR="0" rtl="0" algn="l">
              <a:lnSpc>
                <a:spcPct val="100000"/>
              </a:lnSpc>
              <a:spcBef>
                <a:spcPts val="900"/>
              </a:spcBef>
              <a:spcAft>
                <a:spcPts val="900"/>
              </a:spcAft>
              <a:buNone/>
            </a:pPr>
            <a:r>
              <a:t/>
            </a:r>
            <a:endParaRPr b="1" sz="1200">
              <a:solidFill>
                <a:schemeClr val="dk1"/>
              </a:solidFill>
              <a:latin typeface="Montserrat"/>
              <a:ea typeface="Montserrat"/>
              <a:cs typeface="Montserrat"/>
              <a:sym typeface="Montserrat"/>
            </a:endParaRPr>
          </a:p>
        </p:txBody>
      </p:sp>
      <p:pic>
        <p:nvPicPr>
          <p:cNvPr id="483" name="Google Shape;483;p51"/>
          <p:cNvPicPr preferRelativeResize="0"/>
          <p:nvPr/>
        </p:nvPicPr>
        <p:blipFill rotWithShape="1">
          <a:blip r:embed="rId3">
            <a:alphaModFix/>
          </a:blip>
          <a:srcRect b="0" l="0" r="0" t="0"/>
          <a:stretch/>
        </p:blipFill>
        <p:spPr>
          <a:xfrm>
            <a:off x="5645348" y="2921003"/>
            <a:ext cx="3270800" cy="1753849"/>
          </a:xfrm>
          <a:prstGeom prst="rect">
            <a:avLst/>
          </a:prstGeom>
          <a:noFill/>
          <a:ln>
            <a:noFill/>
          </a:ln>
        </p:spPr>
      </p:pic>
      <p:grpSp>
        <p:nvGrpSpPr>
          <p:cNvPr id="484" name="Google Shape;484;p51"/>
          <p:cNvGrpSpPr/>
          <p:nvPr/>
        </p:nvGrpSpPr>
        <p:grpSpPr>
          <a:xfrm>
            <a:off x="601112" y="514657"/>
            <a:ext cx="2606326" cy="514125"/>
            <a:chOff x="801479" y="686209"/>
            <a:chExt cx="2665500" cy="685500"/>
          </a:xfrm>
        </p:grpSpPr>
        <p:sp>
          <p:nvSpPr>
            <p:cNvPr id="485" name="Google Shape;485;p51">
              <a:hlinkClick/>
            </p:cNvPr>
            <p:cNvSpPr/>
            <p:nvPr/>
          </p:nvSpPr>
          <p:spPr>
            <a:xfrm>
              <a:off x="801479" y="686209"/>
              <a:ext cx="2665500" cy="685500"/>
            </a:xfrm>
            <a:prstGeom prst="roundRect">
              <a:avLst>
                <a:gd fmla="val 31259" name="adj"/>
              </a:avLst>
            </a:prstGeom>
            <a:solidFill>
              <a:srgbClr val="0070C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86" name="Google Shape;486;p51">
              <a:hlinkClick/>
            </p:cNvPr>
            <p:cNvSpPr/>
            <p:nvPr/>
          </p:nvSpPr>
          <p:spPr>
            <a:xfrm>
              <a:off x="850685" y="741525"/>
              <a:ext cx="2567100" cy="574800"/>
            </a:xfrm>
            <a:prstGeom prst="roundRect">
              <a:avLst>
                <a:gd fmla="val 28267" name="adj"/>
              </a:avLst>
            </a:prstGeom>
            <a:gradFill>
              <a:gsLst>
                <a:gs pos="0">
                  <a:srgbClr val="0070C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87" name="Google Shape;487;p51"/>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FINANCING</a:t>
              </a:r>
              <a:endParaRPr sz="1100"/>
            </a:p>
          </p:txBody>
        </p:sp>
      </p:grpSp>
      <p:sp>
        <p:nvSpPr>
          <p:cNvPr id="488" name="Google Shape;488;p51"/>
          <p:cNvSpPr txBox="1"/>
          <p:nvPr/>
        </p:nvSpPr>
        <p:spPr>
          <a:xfrm>
            <a:off x="601109" y="1295647"/>
            <a:ext cx="28422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0070C0"/>
                </a:solidFill>
                <a:latin typeface="Montserrat"/>
                <a:ea typeface="Montserrat"/>
                <a:cs typeface="Montserrat"/>
                <a:sym typeface="Montserrat"/>
              </a:rPr>
              <a:t>Debt</a:t>
            </a:r>
            <a:endParaRPr sz="1100"/>
          </a:p>
        </p:txBody>
      </p:sp>
      <p:sp>
        <p:nvSpPr>
          <p:cNvPr id="489" name="Google Shape;489;p51"/>
          <p:cNvSpPr txBox="1"/>
          <p:nvPr/>
        </p:nvSpPr>
        <p:spPr>
          <a:xfrm>
            <a:off x="601100" y="2977500"/>
            <a:ext cx="4783800" cy="15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70C0"/>
                </a:solidFill>
                <a:latin typeface="Montserrat"/>
                <a:ea typeface="Montserrat"/>
                <a:cs typeface="Montserrat"/>
                <a:sym typeface="Montserrat"/>
              </a:rPr>
              <a:t>Business credits</a:t>
            </a:r>
            <a:endParaRPr b="1">
              <a:solidFill>
                <a:srgbClr val="0070C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b="1">
              <a:solidFill>
                <a:srgbClr val="0070C0"/>
              </a:solidFill>
              <a:latin typeface="Montserrat"/>
              <a:ea typeface="Montserrat"/>
              <a:cs typeface="Montserrat"/>
              <a:sym typeface="Montserrat"/>
            </a:endParaRPr>
          </a:p>
          <a:p>
            <a:pPr indent="-185737" lvl="0" marL="211137"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Before a company lends you money, it wants to know that </a:t>
            </a:r>
            <a:r>
              <a:rPr b="1" lang="en" sz="1200">
                <a:solidFill>
                  <a:schemeClr val="dk1"/>
                </a:solidFill>
                <a:latin typeface="Montserrat"/>
                <a:ea typeface="Montserrat"/>
                <a:cs typeface="Montserrat"/>
                <a:sym typeface="Montserrat"/>
              </a:rPr>
              <a:t>you're capable and willing to repay the debt. </a:t>
            </a:r>
            <a:r>
              <a:rPr lang="en"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185737" lvl="0" marL="211137" rtl="0" algn="l">
              <a:spcBef>
                <a:spcPts val="120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Lenders may want to determining your business credit score.</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2"/>
          <p:cNvSpPr/>
          <p:nvPr/>
        </p:nvSpPr>
        <p:spPr>
          <a:xfrm>
            <a:off x="171000" y="82375"/>
            <a:ext cx="8807100" cy="771900"/>
          </a:xfrm>
          <a:prstGeom prst="roundRect">
            <a:avLst>
              <a:gd fmla="val 9509" name="adj"/>
            </a:avLst>
          </a:prstGeom>
          <a:solidFill>
            <a:schemeClr val="accent1"/>
          </a:solidFill>
          <a:ln>
            <a:noFill/>
          </a:ln>
          <a:effectLst>
            <a:outerShdw blurRad="101600" rotWithShape="0" algn="ctr" dir="54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495" name="Google Shape;495;p52"/>
          <p:cNvSpPr txBox="1"/>
          <p:nvPr/>
        </p:nvSpPr>
        <p:spPr>
          <a:xfrm>
            <a:off x="292047" y="268375"/>
            <a:ext cx="8559900" cy="369300"/>
          </a:xfrm>
          <a:prstGeom prst="rect">
            <a:avLst/>
          </a:prstGeom>
          <a:noFill/>
          <a:ln>
            <a:noFill/>
          </a:ln>
        </p:spPr>
        <p:txBody>
          <a:bodyPr anchorCtr="0" anchor="t" bIns="0" lIns="0" spcFirstLastPara="1" rIns="0" wrap="square" tIns="0">
            <a:spAutoFit/>
          </a:bodyPr>
          <a:lstStyle/>
          <a:p>
            <a:pPr indent="0" lvl="0" marL="0" marR="0" rtl="0" algn="ctr">
              <a:lnSpc>
                <a:spcPct val="134000"/>
              </a:lnSpc>
              <a:spcBef>
                <a:spcPts val="0"/>
              </a:spcBef>
              <a:spcAft>
                <a:spcPts val="0"/>
              </a:spcAft>
              <a:buNone/>
            </a:pPr>
            <a:r>
              <a:rPr b="1" lang="en" sz="2400">
                <a:latin typeface="Montserrat"/>
                <a:ea typeface="Montserrat"/>
                <a:cs typeface="Montserrat"/>
                <a:sym typeface="Montserrat"/>
              </a:rPr>
              <a:t>Are you eligible to take bank loans?</a:t>
            </a:r>
            <a:endParaRPr b="1" sz="2400">
              <a:latin typeface="Montserrat"/>
              <a:ea typeface="Montserrat"/>
              <a:cs typeface="Montserrat"/>
              <a:sym typeface="Montserrat"/>
            </a:endParaRPr>
          </a:p>
        </p:txBody>
      </p:sp>
      <p:sp>
        <p:nvSpPr>
          <p:cNvPr id="496" name="Google Shape;496;p52"/>
          <p:cNvSpPr txBox="1"/>
          <p:nvPr/>
        </p:nvSpPr>
        <p:spPr>
          <a:xfrm>
            <a:off x="608556" y="1270901"/>
            <a:ext cx="3670200" cy="3001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 NO DEBT</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 NEVER EXPERIENCED BANKRUPTCY</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 ABLE TO PAY LOAN MONEY</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 PAY BILLS ON TIME</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 HAVE EMERGENCY SAVINGS</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b="1" sz="1500">
              <a:solidFill>
                <a:srgbClr val="2C341F"/>
              </a:solidFill>
              <a:latin typeface="Montserrat"/>
              <a:ea typeface="Montserrat"/>
              <a:cs typeface="Montserrat"/>
              <a:sym typeface="Montserrat"/>
            </a:endParaRPr>
          </a:p>
        </p:txBody>
      </p:sp>
      <p:sp>
        <p:nvSpPr>
          <p:cNvPr id="497" name="Google Shape;497;p52"/>
          <p:cNvSpPr txBox="1"/>
          <p:nvPr/>
        </p:nvSpPr>
        <p:spPr>
          <a:xfrm>
            <a:off x="4931750" y="1270900"/>
            <a:ext cx="3670200" cy="3555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X HAS A LOT OF DEBT</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X BORROWS AN UNREALISTIC AMOUNT</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rPr b="1" lang="en" sz="1500">
                <a:solidFill>
                  <a:srgbClr val="2C341F"/>
                </a:solidFill>
                <a:latin typeface="Montserrat"/>
                <a:ea typeface="Montserrat"/>
                <a:cs typeface="Montserrat"/>
                <a:sym typeface="Montserrat"/>
              </a:rPr>
              <a:t>X DOES NOT MEET THE REQUIREMENTS OF THE BORROWER</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rPr b="1" lang="en" sz="1500">
                <a:solidFill>
                  <a:srgbClr val="2C341F"/>
                </a:solidFill>
                <a:latin typeface="Montserrat"/>
                <a:ea typeface="Montserrat"/>
                <a:cs typeface="Montserrat"/>
                <a:sym typeface="Montserrat"/>
              </a:rPr>
              <a:t>X DOES NOT HAVE EMERGENCY MONEY</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b="1" sz="1500">
              <a:solidFill>
                <a:srgbClr val="2C341F"/>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id="503" name="Google Shape;503;p53"/>
          <p:cNvPicPr preferRelativeResize="0"/>
          <p:nvPr/>
        </p:nvPicPr>
        <p:blipFill rotWithShape="1">
          <a:blip r:embed="rId3">
            <a:alphaModFix/>
          </a:blip>
          <a:srcRect b="0" l="0" r="0" t="0"/>
          <a:stretch/>
        </p:blipFill>
        <p:spPr>
          <a:xfrm>
            <a:off x="4615789" y="1693069"/>
            <a:ext cx="4528206" cy="2914259"/>
          </a:xfrm>
          <a:prstGeom prst="rect">
            <a:avLst/>
          </a:prstGeom>
          <a:noFill/>
          <a:ln>
            <a:noFill/>
          </a:ln>
        </p:spPr>
      </p:pic>
      <p:sp>
        <p:nvSpPr>
          <p:cNvPr id="504" name="Google Shape;504;p53"/>
          <p:cNvSpPr txBox="1"/>
          <p:nvPr/>
        </p:nvSpPr>
        <p:spPr>
          <a:xfrm>
            <a:off x="607910" y="1638534"/>
            <a:ext cx="4878600" cy="369300"/>
          </a:xfrm>
          <a:prstGeom prst="rect">
            <a:avLst/>
          </a:prstGeom>
          <a:noFill/>
          <a:ln>
            <a:noFill/>
          </a:ln>
        </p:spPr>
        <p:txBody>
          <a:bodyPr anchorCtr="0" anchor="t" bIns="0" lIns="0" spcFirstLastPara="1" rIns="0" wrap="square" tIns="0">
            <a:spAutoFit/>
          </a:bodyPr>
          <a:lstStyle/>
          <a:p>
            <a:pPr indent="-152400" lvl="0" marL="215900" marR="0" rtl="0" algn="l">
              <a:lnSpc>
                <a:spcPct val="100000"/>
              </a:lnSpc>
              <a:spcBef>
                <a:spcPts val="0"/>
              </a:spcBef>
              <a:spcAft>
                <a:spcPts val="0"/>
              </a:spcAft>
              <a:buClr>
                <a:schemeClr val="dk1"/>
              </a:buClr>
              <a:buSzPts val="1200"/>
              <a:buFont typeface="Arial"/>
              <a:buChar char="•"/>
            </a:pPr>
            <a:r>
              <a:rPr b="0" i="0" lang="en" sz="1200" u="none" cap="none" strike="noStrike">
                <a:solidFill>
                  <a:srgbClr val="000000"/>
                </a:solidFill>
                <a:latin typeface="Montserrat"/>
                <a:ea typeface="Montserrat"/>
                <a:cs typeface="Montserrat"/>
                <a:sym typeface="Montserrat"/>
              </a:rPr>
              <a:t>Involves using a variety of technologies to increase efficiency (converting paper processes to digital ones).</a:t>
            </a:r>
            <a:endParaRPr sz="1100"/>
          </a:p>
        </p:txBody>
      </p:sp>
      <p:sp>
        <p:nvSpPr>
          <p:cNvPr id="505" name="Google Shape;505;p53"/>
          <p:cNvSpPr/>
          <p:nvPr/>
        </p:nvSpPr>
        <p:spPr>
          <a:xfrm>
            <a:off x="607900" y="608025"/>
            <a:ext cx="2386800" cy="503700"/>
          </a:xfrm>
          <a:prstGeom prst="roundRect">
            <a:avLst>
              <a:gd fmla="val 16667" name="adj"/>
            </a:avLst>
          </a:prstGeom>
          <a:gradFill>
            <a:gsLst>
              <a:gs pos="0">
                <a:srgbClr val="FFC982"/>
              </a:gs>
              <a:gs pos="100000">
                <a:srgbClr val="F58F09"/>
              </a:gs>
            </a:gsLst>
            <a:lin ang="5400012" scaled="0"/>
          </a:grad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6" name="Google Shape;506;p53"/>
          <p:cNvSpPr txBox="1"/>
          <p:nvPr/>
        </p:nvSpPr>
        <p:spPr>
          <a:xfrm>
            <a:off x="601109" y="1267422"/>
            <a:ext cx="28422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latin typeface="Montserrat"/>
                <a:ea typeface="Montserrat"/>
                <a:cs typeface="Montserrat"/>
                <a:sym typeface="Montserrat"/>
              </a:rPr>
              <a:t>What is business digitization?</a:t>
            </a:r>
            <a:endParaRPr sz="1100">
              <a:solidFill>
                <a:srgbClr val="E6AF00"/>
              </a:solidFill>
            </a:endParaRPr>
          </a:p>
        </p:txBody>
      </p:sp>
      <p:sp>
        <p:nvSpPr>
          <p:cNvPr id="507" name="Google Shape;507;p53"/>
          <p:cNvSpPr txBox="1"/>
          <p:nvPr/>
        </p:nvSpPr>
        <p:spPr>
          <a:xfrm>
            <a:off x="607910" y="2196618"/>
            <a:ext cx="4149900" cy="1454700"/>
          </a:xfrm>
          <a:prstGeom prst="rect">
            <a:avLst/>
          </a:prstGeom>
          <a:noFill/>
          <a:ln>
            <a:noFill/>
          </a:ln>
        </p:spPr>
        <p:txBody>
          <a:bodyPr anchorCtr="0" anchor="t" bIns="34275" lIns="68575" spcFirstLastPara="1" rIns="68575" wrap="square" tIns="34275">
            <a:spAutoFit/>
          </a:bodyPr>
          <a:lstStyle/>
          <a:p>
            <a:pPr indent="-127000" lvl="0" marL="127000" marR="0" rtl="0" algn="l">
              <a:lnSpc>
                <a:spcPct val="100000"/>
              </a:lnSpc>
              <a:spcBef>
                <a:spcPts val="0"/>
              </a:spcBef>
              <a:spcAft>
                <a:spcPts val="0"/>
              </a:spcAft>
              <a:buClr>
                <a:srgbClr val="000000"/>
              </a:buClr>
              <a:buSzPts val="1200"/>
              <a:buFont typeface="Arial"/>
              <a:buChar char="•"/>
            </a:pPr>
            <a:r>
              <a:rPr b="1" i="0" lang="en" sz="1200" u="none" cap="none" strike="noStrike">
                <a:solidFill>
                  <a:srgbClr val="000000"/>
                </a:solidFill>
                <a:latin typeface="Montserrat"/>
                <a:ea typeface="Montserrat"/>
                <a:cs typeface="Montserrat"/>
                <a:sym typeface="Montserrat"/>
              </a:rPr>
              <a:t>Ways you can digitize your business:</a:t>
            </a:r>
            <a:endParaRPr sz="1100"/>
          </a:p>
          <a:p>
            <a:pPr indent="-177800" lvl="0" marL="304800" marR="0" rtl="0" algn="l">
              <a:lnSpc>
                <a:spcPct val="100000"/>
              </a:lnSpc>
              <a:spcBef>
                <a:spcPts val="900"/>
              </a:spcBef>
              <a:spcAft>
                <a:spcPts val="0"/>
              </a:spcAft>
              <a:buClr>
                <a:schemeClr val="dk1"/>
              </a:buClr>
              <a:buSzPts val="1200"/>
              <a:buFont typeface="Libre Franklin"/>
              <a:buChar char="-"/>
            </a:pPr>
            <a:r>
              <a:rPr b="0" i="0" lang="en" sz="1200" u="none" cap="none" strike="noStrike">
                <a:solidFill>
                  <a:srgbClr val="000000"/>
                </a:solidFill>
                <a:latin typeface="Montserrat"/>
                <a:ea typeface="Montserrat"/>
                <a:cs typeface="Montserrat"/>
                <a:sym typeface="Montserrat"/>
              </a:rPr>
              <a:t>Sending electronic invoices</a:t>
            </a:r>
            <a:endParaRPr sz="1100"/>
          </a:p>
          <a:p>
            <a:pPr indent="-177800" lvl="0" marL="304800" marR="0" rtl="0" algn="l">
              <a:lnSpc>
                <a:spcPct val="100000"/>
              </a:lnSpc>
              <a:spcBef>
                <a:spcPts val="900"/>
              </a:spcBef>
              <a:spcAft>
                <a:spcPts val="0"/>
              </a:spcAft>
              <a:buClr>
                <a:schemeClr val="dk1"/>
              </a:buClr>
              <a:buSzPts val="1200"/>
              <a:buFont typeface="Libre Franklin"/>
              <a:buChar char="-"/>
            </a:pPr>
            <a:r>
              <a:rPr b="0" i="0" lang="en" sz="1200" u="none" cap="none" strike="noStrike">
                <a:solidFill>
                  <a:srgbClr val="000000"/>
                </a:solidFill>
                <a:latin typeface="Montserrat"/>
                <a:ea typeface="Montserrat"/>
                <a:cs typeface="Montserrat"/>
                <a:sym typeface="Montserrat"/>
              </a:rPr>
              <a:t>Promoting your business online</a:t>
            </a:r>
            <a:endParaRPr sz="1100"/>
          </a:p>
          <a:p>
            <a:pPr indent="-177800" lvl="0" marL="304800" marR="0" rtl="0" algn="l">
              <a:lnSpc>
                <a:spcPct val="100000"/>
              </a:lnSpc>
              <a:spcBef>
                <a:spcPts val="900"/>
              </a:spcBef>
              <a:spcAft>
                <a:spcPts val="0"/>
              </a:spcAft>
              <a:buClr>
                <a:schemeClr val="dk1"/>
              </a:buClr>
              <a:buSzPts val="1200"/>
              <a:buFont typeface="Libre Franklin"/>
              <a:buChar char="-"/>
            </a:pPr>
            <a:r>
              <a:rPr b="0" i="0" lang="en" sz="1200" u="none" cap="none" strike="noStrike">
                <a:solidFill>
                  <a:srgbClr val="000000"/>
                </a:solidFill>
                <a:latin typeface="Montserrat"/>
                <a:ea typeface="Montserrat"/>
                <a:cs typeface="Montserrat"/>
                <a:sym typeface="Montserrat"/>
              </a:rPr>
              <a:t>Signing up for</a:t>
            </a:r>
            <a:r>
              <a:rPr b="0" i="0" lang="en" sz="1200" u="none" cap="none" strike="noStrike">
                <a:solidFill>
                  <a:srgbClr val="3D3D3D"/>
                </a:solidFill>
                <a:latin typeface="Montserrat"/>
                <a:ea typeface="Montserrat"/>
                <a:cs typeface="Montserrat"/>
                <a:sym typeface="Montserrat"/>
              </a:rPr>
              <a:t> </a:t>
            </a:r>
            <a:r>
              <a:rPr b="0" i="0" lang="en" sz="1200" u="none" cap="none" strike="noStrike">
                <a:solidFill>
                  <a:srgbClr val="000000"/>
                </a:solidFill>
                <a:latin typeface="Montserrat"/>
                <a:ea typeface="Montserrat"/>
                <a:cs typeface="Montserrat"/>
                <a:sym typeface="Montserrat"/>
              </a:rPr>
              <a:t>online banking</a:t>
            </a:r>
            <a:endParaRPr b="0" i="0" sz="1200" u="none" cap="none" strike="noStrike">
              <a:solidFill>
                <a:srgbClr val="000000"/>
              </a:solidFill>
              <a:latin typeface="Montserrat"/>
              <a:ea typeface="Montserrat"/>
              <a:cs typeface="Montserrat"/>
              <a:sym typeface="Montserrat"/>
            </a:endParaRPr>
          </a:p>
          <a:p>
            <a:pPr indent="-177800" lvl="0" marL="304800" marR="0" rtl="0" algn="l">
              <a:lnSpc>
                <a:spcPct val="100000"/>
              </a:lnSpc>
              <a:spcBef>
                <a:spcPts val="900"/>
              </a:spcBef>
              <a:spcAft>
                <a:spcPts val="0"/>
              </a:spcAft>
              <a:buSzPts val="1200"/>
              <a:buFont typeface="Montserrat"/>
              <a:buChar char="-"/>
            </a:pPr>
            <a:r>
              <a:rPr lang="en" sz="1200">
                <a:latin typeface="Montserrat"/>
                <a:ea typeface="Montserrat"/>
                <a:cs typeface="Montserrat"/>
                <a:sym typeface="Montserrat"/>
              </a:rPr>
              <a:t>Record -keeping</a:t>
            </a:r>
            <a:endParaRPr sz="1200">
              <a:latin typeface="Montserrat"/>
              <a:ea typeface="Montserrat"/>
              <a:cs typeface="Montserrat"/>
              <a:sym typeface="Montserrat"/>
            </a:endParaRPr>
          </a:p>
        </p:txBody>
      </p:sp>
      <p:sp>
        <p:nvSpPr>
          <p:cNvPr id="508" name="Google Shape;508;p53"/>
          <p:cNvSpPr txBox="1"/>
          <p:nvPr/>
        </p:nvSpPr>
        <p:spPr>
          <a:xfrm>
            <a:off x="607900" y="580725"/>
            <a:ext cx="2386800" cy="5310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BUSINESS DIGITIZATION</a:t>
            </a:r>
            <a:endParaRPr sz="11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4"/>
          <p:cNvSpPr txBox="1"/>
          <p:nvPr/>
        </p:nvSpPr>
        <p:spPr>
          <a:xfrm>
            <a:off x="607910" y="1635920"/>
            <a:ext cx="3964200" cy="1634700"/>
          </a:xfrm>
          <a:prstGeom prst="rect">
            <a:avLst/>
          </a:prstGeom>
          <a:noFill/>
          <a:ln>
            <a:noFill/>
          </a:ln>
        </p:spPr>
        <p:txBody>
          <a:bodyPr anchorCtr="0" anchor="t" bIns="0" lIns="0" spcFirstLastPara="1" rIns="0" wrap="square" tIns="0">
            <a:spAutoFit/>
          </a:bodyPr>
          <a:lstStyle/>
          <a:p>
            <a:pPr indent="-215900" lvl="0" marL="215900" marR="0" rtl="0" algn="l">
              <a:lnSpc>
                <a:spcPct val="110000"/>
              </a:lnSpc>
              <a:spcBef>
                <a:spcPts val="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Helps you reach more customers and increase your earnings.</a:t>
            </a:r>
            <a:endParaRPr b="0" i="0" sz="1200" u="none" cap="none" strike="noStrike">
              <a:solidFill>
                <a:schemeClr val="dk1"/>
              </a:solidFill>
              <a:latin typeface="Montserrat"/>
              <a:ea typeface="Montserrat"/>
              <a:cs typeface="Montserrat"/>
              <a:sym typeface="Montserrat"/>
            </a:endParaRPr>
          </a:p>
          <a:p>
            <a:pPr indent="-215900" lvl="0" marL="215900" marR="0" rtl="0" algn="l">
              <a:lnSpc>
                <a:spcPct val="110000"/>
              </a:lnSpc>
              <a:spcBef>
                <a:spcPts val="90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Could be in the form of a </a:t>
            </a:r>
            <a:r>
              <a:rPr b="1" i="0" lang="en" sz="1200" u="none" cap="none" strike="noStrike">
                <a:solidFill>
                  <a:schemeClr val="dk1"/>
                </a:solidFill>
                <a:latin typeface="Montserrat"/>
                <a:ea typeface="Montserrat"/>
                <a:cs typeface="Montserrat"/>
                <a:sym typeface="Montserrat"/>
              </a:rPr>
              <a:t>website</a:t>
            </a:r>
            <a:r>
              <a:rPr b="0" i="0" lang="en" sz="1200" u="none" cap="none" strike="noStrike">
                <a:solidFill>
                  <a:schemeClr val="dk1"/>
                </a:solidFill>
                <a:latin typeface="Montserrat"/>
                <a:ea typeface="Montserrat"/>
                <a:cs typeface="Montserrat"/>
                <a:sym typeface="Montserrat"/>
              </a:rPr>
              <a:t>, </a:t>
            </a:r>
            <a:r>
              <a:rPr b="1" i="0" lang="en" sz="1200" u="none" cap="none" strike="noStrike">
                <a:solidFill>
                  <a:schemeClr val="dk1"/>
                </a:solidFill>
                <a:latin typeface="Montserrat"/>
                <a:ea typeface="Montserrat"/>
                <a:cs typeface="Montserrat"/>
                <a:sym typeface="Montserrat"/>
              </a:rPr>
              <a:t>digital marketing </a:t>
            </a:r>
            <a:r>
              <a:rPr b="0" i="0" lang="en" sz="1200" u="none" cap="none" strike="noStrike">
                <a:solidFill>
                  <a:schemeClr val="dk1"/>
                </a:solidFill>
                <a:latin typeface="Montserrat"/>
                <a:ea typeface="Montserrat"/>
                <a:cs typeface="Montserrat"/>
                <a:sym typeface="Montserrat"/>
              </a:rPr>
              <a:t>and</a:t>
            </a:r>
            <a:r>
              <a:rPr lang="en" sz="1200">
                <a:solidFill>
                  <a:schemeClr val="dk1"/>
                </a:solidFill>
                <a:latin typeface="Montserrat"/>
                <a:ea typeface="Montserrat"/>
                <a:cs typeface="Montserrat"/>
                <a:sym typeface="Montserrat"/>
              </a:rPr>
              <a:t> social media e.g Instagram</a:t>
            </a:r>
            <a:r>
              <a:rPr b="0" i="0" lang="en" sz="1200" u="none" cap="none" strike="noStrike">
                <a:solidFill>
                  <a:schemeClr val="dk1"/>
                </a:solidFill>
                <a:latin typeface="Montserrat"/>
                <a:ea typeface="Montserrat"/>
                <a:cs typeface="Montserrat"/>
                <a:sym typeface="Montserrat"/>
              </a:rPr>
              <a:t>.</a:t>
            </a:r>
            <a:endParaRPr b="0" i="0" sz="1200" u="none" cap="none" strike="noStrike">
              <a:solidFill>
                <a:schemeClr val="dk1"/>
              </a:solidFill>
              <a:latin typeface="Montserrat"/>
              <a:ea typeface="Montserrat"/>
              <a:cs typeface="Montserrat"/>
              <a:sym typeface="Montserrat"/>
            </a:endParaRPr>
          </a:p>
          <a:p>
            <a:pPr indent="-215900" lvl="0" marL="215900" marR="0" rtl="0" algn="l">
              <a:lnSpc>
                <a:spcPct val="110000"/>
              </a:lnSpc>
              <a:spcBef>
                <a:spcPts val="900"/>
              </a:spcBef>
              <a:spcAft>
                <a:spcPts val="90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Digital advertising able to target the specific types of people who are most likely to become your customers.</a:t>
            </a:r>
            <a:endParaRPr b="0" i="0" sz="1200" u="none" cap="none" strike="noStrike">
              <a:solidFill>
                <a:schemeClr val="dk1"/>
              </a:solidFill>
              <a:latin typeface="Montserrat"/>
              <a:ea typeface="Montserrat"/>
              <a:cs typeface="Montserrat"/>
              <a:sym typeface="Montserrat"/>
            </a:endParaRPr>
          </a:p>
        </p:txBody>
      </p:sp>
      <p:pic>
        <p:nvPicPr>
          <p:cNvPr id="515" name="Google Shape;515;p54"/>
          <p:cNvPicPr preferRelativeResize="0"/>
          <p:nvPr/>
        </p:nvPicPr>
        <p:blipFill rotWithShape="1">
          <a:blip r:embed="rId3">
            <a:alphaModFix/>
          </a:blip>
          <a:srcRect b="0" l="0" r="0" t="0"/>
          <a:stretch/>
        </p:blipFill>
        <p:spPr>
          <a:xfrm>
            <a:off x="4970404" y="1635920"/>
            <a:ext cx="3952663" cy="2544634"/>
          </a:xfrm>
          <a:prstGeom prst="rect">
            <a:avLst/>
          </a:prstGeom>
          <a:noFill/>
          <a:ln>
            <a:noFill/>
          </a:ln>
        </p:spPr>
      </p:pic>
      <p:sp>
        <p:nvSpPr>
          <p:cNvPr id="516" name="Google Shape;516;p54"/>
          <p:cNvSpPr txBox="1"/>
          <p:nvPr/>
        </p:nvSpPr>
        <p:spPr>
          <a:xfrm>
            <a:off x="607910" y="1267422"/>
            <a:ext cx="28356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latin typeface="Montserrat"/>
                <a:ea typeface="Montserrat"/>
                <a:cs typeface="Montserrat"/>
                <a:sym typeface="Montserrat"/>
              </a:rPr>
              <a:t>Online promotions</a:t>
            </a:r>
            <a:endParaRPr sz="1100">
              <a:solidFill>
                <a:srgbClr val="E6AF00"/>
              </a:solidFill>
            </a:endParaRPr>
          </a:p>
        </p:txBody>
      </p:sp>
      <p:sp>
        <p:nvSpPr>
          <p:cNvPr id="517" name="Google Shape;517;p54"/>
          <p:cNvSpPr/>
          <p:nvPr/>
        </p:nvSpPr>
        <p:spPr>
          <a:xfrm>
            <a:off x="607900" y="610625"/>
            <a:ext cx="2386800" cy="503700"/>
          </a:xfrm>
          <a:prstGeom prst="roundRect">
            <a:avLst>
              <a:gd fmla="val 16667" name="adj"/>
            </a:avLst>
          </a:prstGeom>
          <a:gradFill>
            <a:gsLst>
              <a:gs pos="0">
                <a:srgbClr val="FFC982"/>
              </a:gs>
              <a:gs pos="100000">
                <a:srgbClr val="F58F09"/>
              </a:gs>
            </a:gsLst>
            <a:lin ang="5400012" scaled="0"/>
          </a:grad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8" name="Google Shape;518;p54"/>
          <p:cNvSpPr txBox="1"/>
          <p:nvPr/>
        </p:nvSpPr>
        <p:spPr>
          <a:xfrm>
            <a:off x="607900" y="539225"/>
            <a:ext cx="2386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Montserrat"/>
                <a:ea typeface="Montserrat"/>
                <a:cs typeface="Montserrat"/>
                <a:sym typeface="Montserrat"/>
              </a:rPr>
              <a:t>BUSINESS DIGITIZATION</a:t>
            </a:r>
            <a:endParaRPr sz="11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5"/>
          <p:cNvSpPr txBox="1"/>
          <p:nvPr/>
        </p:nvSpPr>
        <p:spPr>
          <a:xfrm>
            <a:off x="601108" y="1963928"/>
            <a:ext cx="3766200" cy="1359600"/>
          </a:xfrm>
          <a:prstGeom prst="rect">
            <a:avLst/>
          </a:prstGeom>
          <a:noFill/>
          <a:ln>
            <a:noFill/>
          </a:ln>
        </p:spPr>
        <p:txBody>
          <a:bodyPr anchorCtr="0" anchor="t" bIns="68575" lIns="68575" spcFirstLastPara="1" rIns="68575" wrap="square" tIns="68575">
            <a:spAutoFit/>
          </a:bodyPr>
          <a:lstStyle/>
          <a:p>
            <a:pPr indent="-215900" lvl="0" marL="215900" marR="0" rtl="0" algn="l">
              <a:lnSpc>
                <a:spcPct val="100000"/>
              </a:lnSpc>
              <a:spcBef>
                <a:spcPts val="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A storage service that functions as a cloud-based external hard-drive.</a:t>
            </a:r>
            <a:endParaRPr sz="1100"/>
          </a:p>
          <a:p>
            <a:pPr indent="-215900" lvl="0" marL="215900" marR="0" rtl="0" algn="l">
              <a:lnSpc>
                <a:spcPct val="100000"/>
              </a:lnSpc>
              <a:spcBef>
                <a:spcPts val="50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Uploading and downloading files, organizing in intuitive folder structures and sharing with the right people. </a:t>
            </a:r>
            <a:endParaRPr sz="1100"/>
          </a:p>
          <a:p>
            <a:pPr indent="0" lvl="0" marL="342900" marR="0" rtl="0" algn="l">
              <a:lnSpc>
                <a:spcPct val="100000"/>
              </a:lnSpc>
              <a:spcBef>
                <a:spcPts val="500"/>
              </a:spcBef>
              <a:spcAft>
                <a:spcPts val="500"/>
              </a:spcAft>
              <a:buNone/>
            </a:pPr>
            <a:r>
              <a:t/>
            </a:r>
            <a:endParaRPr sz="1100"/>
          </a:p>
        </p:txBody>
      </p:sp>
      <p:pic>
        <p:nvPicPr>
          <p:cNvPr id="525" name="Google Shape;525;p55"/>
          <p:cNvPicPr preferRelativeResize="0"/>
          <p:nvPr/>
        </p:nvPicPr>
        <p:blipFill rotWithShape="1">
          <a:blip r:embed="rId3">
            <a:alphaModFix/>
          </a:blip>
          <a:srcRect b="0" l="0" r="0" t="0"/>
          <a:stretch/>
        </p:blipFill>
        <p:spPr>
          <a:xfrm>
            <a:off x="0" y="3518344"/>
            <a:ext cx="3207544" cy="1625156"/>
          </a:xfrm>
          <a:prstGeom prst="rect">
            <a:avLst/>
          </a:prstGeom>
          <a:noFill/>
          <a:ln>
            <a:noFill/>
          </a:ln>
        </p:spPr>
      </p:pic>
      <p:sp>
        <p:nvSpPr>
          <p:cNvPr id="526" name="Google Shape;526;p55"/>
          <p:cNvSpPr txBox="1"/>
          <p:nvPr/>
        </p:nvSpPr>
        <p:spPr>
          <a:xfrm>
            <a:off x="4776952" y="1963928"/>
            <a:ext cx="3909900" cy="1185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200" u="none" cap="none" strike="noStrike">
                <a:solidFill>
                  <a:schemeClr val="dk1"/>
                </a:solidFill>
                <a:latin typeface="Montserrat"/>
                <a:ea typeface="Montserrat"/>
                <a:cs typeface="Montserrat"/>
                <a:sym typeface="Montserrat"/>
              </a:rPr>
              <a:t>Common ways:</a:t>
            </a:r>
            <a:endParaRPr sz="1100"/>
          </a:p>
          <a:p>
            <a:pPr indent="-215900" lvl="0" marL="215900" marR="0" rtl="0" algn="l">
              <a:lnSpc>
                <a:spcPct val="100000"/>
              </a:lnSpc>
              <a:spcBef>
                <a:spcPts val="500"/>
              </a:spcBef>
              <a:spcAft>
                <a:spcPts val="0"/>
              </a:spcAft>
              <a:buClr>
                <a:srgbClr val="000000"/>
              </a:buClr>
              <a:buSzPts val="1200"/>
              <a:buFont typeface="Arial"/>
              <a:buChar char="•"/>
            </a:pPr>
            <a:r>
              <a:rPr b="0" i="0" lang="en" sz="1200" u="none" cap="none" strike="noStrike">
                <a:solidFill>
                  <a:schemeClr val="dk1"/>
                </a:solidFill>
                <a:latin typeface="Montserrat"/>
                <a:ea typeface="Montserrat"/>
                <a:cs typeface="Montserrat"/>
                <a:sym typeface="Montserrat"/>
              </a:rPr>
              <a:t>Storing reports and policy documents</a:t>
            </a:r>
            <a:endParaRPr sz="1100"/>
          </a:p>
          <a:p>
            <a:pPr indent="-215900" lvl="0" marL="215900" marR="0" rtl="0" algn="l">
              <a:lnSpc>
                <a:spcPct val="100000"/>
              </a:lnSpc>
              <a:spcBef>
                <a:spcPts val="500"/>
              </a:spcBef>
              <a:spcAft>
                <a:spcPts val="0"/>
              </a:spcAft>
              <a:buClr>
                <a:srgbClr val="000000"/>
              </a:buClr>
              <a:buSzPts val="1200"/>
              <a:buFont typeface="Arial"/>
              <a:buChar char="•"/>
            </a:pPr>
            <a:r>
              <a:rPr b="0" i="0" lang="en" sz="1200" u="none" cap="none" strike="noStrike">
                <a:solidFill>
                  <a:schemeClr val="dk1"/>
                </a:solidFill>
                <a:latin typeface="Montserrat"/>
                <a:ea typeface="Montserrat"/>
                <a:cs typeface="Montserrat"/>
                <a:sym typeface="Montserrat"/>
              </a:rPr>
              <a:t>Sharing media assets, such as photos, logos, and press releases</a:t>
            </a:r>
            <a:endParaRPr sz="1100"/>
          </a:p>
          <a:p>
            <a:pPr indent="-215900" lvl="0" marL="215900" marR="0" rtl="0" algn="l">
              <a:lnSpc>
                <a:spcPct val="100000"/>
              </a:lnSpc>
              <a:spcBef>
                <a:spcPts val="500"/>
              </a:spcBef>
              <a:spcAft>
                <a:spcPts val="0"/>
              </a:spcAft>
              <a:buSzPts val="1200"/>
              <a:buFont typeface="Montserrat"/>
              <a:buChar char="•"/>
            </a:pPr>
            <a:r>
              <a:rPr lang="en" sz="1200">
                <a:latin typeface="Montserrat"/>
                <a:ea typeface="Montserrat"/>
                <a:cs typeface="Montserrat"/>
                <a:sym typeface="Montserrat"/>
              </a:rPr>
              <a:t>Keeping profit and loss statement</a:t>
            </a:r>
            <a:endParaRPr sz="1200">
              <a:latin typeface="Montserrat"/>
              <a:ea typeface="Montserrat"/>
              <a:cs typeface="Montserrat"/>
              <a:sym typeface="Montserrat"/>
            </a:endParaRPr>
          </a:p>
        </p:txBody>
      </p:sp>
      <p:sp>
        <p:nvSpPr>
          <p:cNvPr id="527" name="Google Shape;527;p55"/>
          <p:cNvSpPr txBox="1"/>
          <p:nvPr/>
        </p:nvSpPr>
        <p:spPr>
          <a:xfrm>
            <a:off x="607910" y="1267422"/>
            <a:ext cx="28356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highlight>
                  <a:schemeClr val="lt1"/>
                </a:highlight>
                <a:latin typeface="Montserrat"/>
                <a:ea typeface="Montserrat"/>
                <a:cs typeface="Montserrat"/>
                <a:sym typeface="Montserrat"/>
              </a:rPr>
              <a:t>Google Drive</a:t>
            </a:r>
            <a:endParaRPr sz="1100">
              <a:solidFill>
                <a:srgbClr val="E6AF00"/>
              </a:solidFill>
              <a:highlight>
                <a:schemeClr val="lt1"/>
              </a:highlight>
            </a:endParaRPr>
          </a:p>
        </p:txBody>
      </p:sp>
      <p:sp>
        <p:nvSpPr>
          <p:cNvPr id="528" name="Google Shape;528;p55"/>
          <p:cNvSpPr txBox="1"/>
          <p:nvPr/>
        </p:nvSpPr>
        <p:spPr>
          <a:xfrm>
            <a:off x="554458" y="1561828"/>
            <a:ext cx="3766200" cy="323100"/>
          </a:xfrm>
          <a:prstGeom prst="rect">
            <a:avLst/>
          </a:prstGeom>
          <a:noFill/>
          <a:ln>
            <a:noFill/>
          </a:ln>
        </p:spPr>
        <p:txBody>
          <a:bodyPr anchorCtr="0" anchor="t" bIns="68575" lIns="68575" spcFirstLastPara="1" rIns="68575" wrap="square" tIns="68575">
            <a:spAutoFit/>
          </a:bodyPr>
          <a:lstStyle/>
          <a:p>
            <a:pPr indent="0" lvl="0" marL="0" marR="0" rtl="0" algn="just">
              <a:lnSpc>
                <a:spcPct val="100000"/>
              </a:lnSpc>
              <a:spcBef>
                <a:spcPts val="0"/>
              </a:spcBef>
              <a:spcAft>
                <a:spcPts val="500"/>
              </a:spcAft>
              <a:buNone/>
            </a:pPr>
            <a:r>
              <a:rPr b="1" i="0" lang="en" sz="1200" u="none" cap="none" strike="noStrike">
                <a:solidFill>
                  <a:schemeClr val="dk1"/>
                </a:solidFill>
                <a:latin typeface="Montserrat"/>
                <a:ea typeface="Montserrat"/>
                <a:cs typeface="Montserrat"/>
                <a:sym typeface="Montserrat"/>
              </a:rPr>
              <a:t>What is Google Drive?</a:t>
            </a:r>
            <a:endParaRPr sz="1100"/>
          </a:p>
        </p:txBody>
      </p:sp>
      <p:sp>
        <p:nvSpPr>
          <p:cNvPr id="529" name="Google Shape;529;p55"/>
          <p:cNvSpPr txBox="1"/>
          <p:nvPr/>
        </p:nvSpPr>
        <p:spPr>
          <a:xfrm>
            <a:off x="4776952" y="1583078"/>
            <a:ext cx="3766200" cy="323100"/>
          </a:xfrm>
          <a:prstGeom prst="rect">
            <a:avLst/>
          </a:prstGeom>
          <a:noFill/>
          <a:ln>
            <a:noFill/>
          </a:ln>
        </p:spPr>
        <p:txBody>
          <a:bodyPr anchorCtr="0" anchor="t" bIns="68575" lIns="68575" spcFirstLastPara="1" rIns="68575" wrap="square" tIns="68575">
            <a:spAutoFit/>
          </a:bodyPr>
          <a:lstStyle/>
          <a:p>
            <a:pPr indent="0" lvl="0" marL="0" marR="0" rtl="0" algn="just">
              <a:lnSpc>
                <a:spcPct val="100000"/>
              </a:lnSpc>
              <a:spcBef>
                <a:spcPts val="0"/>
              </a:spcBef>
              <a:spcAft>
                <a:spcPts val="500"/>
              </a:spcAft>
              <a:buNone/>
            </a:pPr>
            <a:r>
              <a:rPr b="1" i="0" lang="en" sz="1200" u="none" cap="none" strike="noStrike">
                <a:solidFill>
                  <a:schemeClr val="dk1"/>
                </a:solidFill>
                <a:latin typeface="Montserrat"/>
                <a:ea typeface="Montserrat"/>
                <a:cs typeface="Montserrat"/>
                <a:sym typeface="Montserrat"/>
              </a:rPr>
              <a:t>How can a business use Google Drive? </a:t>
            </a:r>
            <a:endParaRPr sz="1100"/>
          </a:p>
        </p:txBody>
      </p:sp>
      <p:sp>
        <p:nvSpPr>
          <p:cNvPr id="530" name="Google Shape;530;p55"/>
          <p:cNvSpPr/>
          <p:nvPr/>
        </p:nvSpPr>
        <p:spPr>
          <a:xfrm>
            <a:off x="601100" y="591325"/>
            <a:ext cx="2386800" cy="503700"/>
          </a:xfrm>
          <a:prstGeom prst="roundRect">
            <a:avLst>
              <a:gd fmla="val 16667" name="adj"/>
            </a:avLst>
          </a:prstGeom>
          <a:gradFill>
            <a:gsLst>
              <a:gs pos="0">
                <a:srgbClr val="FFC982"/>
              </a:gs>
              <a:gs pos="100000">
                <a:srgbClr val="F58F09"/>
              </a:gs>
            </a:gsLst>
            <a:lin ang="5400012" scaled="0"/>
          </a:grad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BUSINESS DIGITIZATION</a:t>
            </a:r>
            <a:endParaRPr sz="110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pic>
        <p:nvPicPr>
          <p:cNvPr descr="A group of people sitting at a computer screen&#10;&#10;Description automatically generated with low confidence" id="536" name="Google Shape;536;p56"/>
          <p:cNvPicPr preferRelativeResize="0"/>
          <p:nvPr/>
        </p:nvPicPr>
        <p:blipFill rotWithShape="1">
          <a:blip r:embed="rId3">
            <a:alphaModFix/>
          </a:blip>
          <a:srcRect b="0" l="0" r="0" t="0"/>
          <a:stretch/>
        </p:blipFill>
        <p:spPr>
          <a:xfrm>
            <a:off x="4970302" y="2650324"/>
            <a:ext cx="3937623" cy="2292301"/>
          </a:xfrm>
          <a:prstGeom prst="rect">
            <a:avLst/>
          </a:prstGeom>
          <a:noFill/>
          <a:ln>
            <a:noFill/>
          </a:ln>
        </p:spPr>
      </p:pic>
      <p:sp>
        <p:nvSpPr>
          <p:cNvPr id="537" name="Google Shape;537;p56"/>
          <p:cNvSpPr txBox="1"/>
          <p:nvPr/>
        </p:nvSpPr>
        <p:spPr>
          <a:xfrm>
            <a:off x="582767" y="1595672"/>
            <a:ext cx="40890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Montserrat"/>
                <a:ea typeface="Montserrat"/>
                <a:cs typeface="Montserrat"/>
                <a:sym typeface="Montserrat"/>
              </a:rPr>
              <a:t>Record-keeping is the process of keeping </a:t>
            </a:r>
            <a:r>
              <a:rPr b="1" i="0" lang="en" sz="1200" u="none" cap="none" strike="noStrike">
                <a:solidFill>
                  <a:srgbClr val="000000"/>
                </a:solidFill>
                <a:latin typeface="Montserrat"/>
                <a:ea typeface="Montserrat"/>
                <a:cs typeface="Montserrat"/>
                <a:sym typeface="Montserrat"/>
              </a:rPr>
              <a:t>ALL</a:t>
            </a:r>
            <a:r>
              <a:rPr b="0" i="0" lang="en" sz="1200" u="none" cap="none" strike="noStrike">
                <a:solidFill>
                  <a:srgbClr val="000000"/>
                </a:solidFill>
                <a:latin typeface="Montserrat"/>
                <a:ea typeface="Montserrat"/>
                <a:cs typeface="Montserrat"/>
                <a:sym typeface="Montserrat"/>
              </a:rPr>
              <a:t> records of a business </a:t>
            </a:r>
            <a:endParaRPr sz="1100"/>
          </a:p>
        </p:txBody>
      </p:sp>
      <p:sp>
        <p:nvSpPr>
          <p:cNvPr id="538" name="Google Shape;538;p56"/>
          <p:cNvSpPr txBox="1"/>
          <p:nvPr/>
        </p:nvSpPr>
        <p:spPr>
          <a:xfrm>
            <a:off x="582767" y="1173701"/>
            <a:ext cx="2625000" cy="284700"/>
          </a:xfrm>
          <a:prstGeom prst="rect">
            <a:avLst/>
          </a:prstGeom>
          <a:noFill/>
          <a:ln>
            <a:noFill/>
          </a:ln>
        </p:spPr>
        <p:txBody>
          <a:bodyPr anchorCtr="0" anchor="ctr" bIns="34275" lIns="68575" spcFirstLastPara="1" rIns="68575" wrap="square" tIns="34275">
            <a:spAutoFit/>
          </a:bodyPr>
          <a:lstStyle/>
          <a:p>
            <a:pPr indent="0" lvl="0" marL="0" marR="0" rtl="0" algn="l">
              <a:lnSpc>
                <a:spcPct val="100000"/>
              </a:lnSpc>
              <a:spcBef>
                <a:spcPts val="0"/>
              </a:spcBef>
              <a:spcAft>
                <a:spcPts val="0"/>
              </a:spcAft>
              <a:buClr>
                <a:schemeClr val="lt1"/>
              </a:buClr>
              <a:buSzPts val="1800"/>
              <a:buFont typeface="Libre Franklin Medium"/>
              <a:buNone/>
            </a:pPr>
            <a:r>
              <a:rPr b="1" i="0" lang="en" sz="1400" u="none" cap="none" strike="noStrike">
                <a:solidFill>
                  <a:srgbClr val="1DA875"/>
                </a:solidFill>
                <a:latin typeface="Montserrat"/>
                <a:ea typeface="Montserrat"/>
                <a:cs typeface="Montserrat"/>
                <a:sym typeface="Montserrat"/>
              </a:rPr>
              <a:t>What is record-keeping?</a:t>
            </a:r>
            <a:endParaRPr sz="1100"/>
          </a:p>
        </p:txBody>
      </p:sp>
      <p:grpSp>
        <p:nvGrpSpPr>
          <p:cNvPr id="539" name="Google Shape;539;p56"/>
          <p:cNvGrpSpPr/>
          <p:nvPr/>
        </p:nvGrpSpPr>
        <p:grpSpPr>
          <a:xfrm>
            <a:off x="601112" y="514657"/>
            <a:ext cx="2606326" cy="514125"/>
            <a:chOff x="801479" y="686209"/>
            <a:chExt cx="2665500" cy="685500"/>
          </a:xfrm>
        </p:grpSpPr>
        <p:sp>
          <p:nvSpPr>
            <p:cNvPr id="540" name="Google Shape;540;p56">
              <a:hlinkClick action="ppaction://hlinksldjump" r:id="rId4"/>
            </p:cNvPr>
            <p:cNvSpPr/>
            <p:nvPr/>
          </p:nvSpPr>
          <p:spPr>
            <a:xfrm>
              <a:off x="801479" y="686209"/>
              <a:ext cx="2665500" cy="685500"/>
            </a:xfrm>
            <a:prstGeom prst="roundRect">
              <a:avLst>
                <a:gd fmla="val 31259"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541" name="Google Shape;541;p56">
              <a:hlinkClick action="ppaction://hlinksldjump" r:id="rId5"/>
            </p:cNvPr>
            <p:cNvSpPr/>
            <p:nvPr/>
          </p:nvSpPr>
          <p:spPr>
            <a:xfrm>
              <a:off x="850685" y="741525"/>
              <a:ext cx="2567100" cy="574800"/>
            </a:xfrm>
            <a:prstGeom prst="roundRect">
              <a:avLst>
                <a:gd fmla="val 28267" name="adj"/>
              </a:avLst>
            </a:prstGeom>
            <a:gradFill>
              <a:gsLst>
                <a:gs pos="0">
                  <a:srgbClr val="1DA875">
                    <a:alpha val="0"/>
                  </a:srgbClr>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542" name="Google Shape;542;p56"/>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RECORD-KEEPING</a:t>
              </a:r>
              <a:endParaRPr sz="1100"/>
            </a:p>
          </p:txBody>
        </p:sp>
      </p:grpSp>
      <p:sp>
        <p:nvSpPr>
          <p:cNvPr id="543" name="Google Shape;543;p56"/>
          <p:cNvSpPr txBox="1"/>
          <p:nvPr/>
        </p:nvSpPr>
        <p:spPr>
          <a:xfrm>
            <a:off x="582775" y="2202454"/>
            <a:ext cx="3876600" cy="3078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Libre Franklin Medium"/>
              <a:buNone/>
            </a:pPr>
            <a:r>
              <a:rPr b="1" i="0" lang="en" u="none" cap="none" strike="noStrike">
                <a:solidFill>
                  <a:srgbClr val="1DA875"/>
                </a:solidFill>
                <a:latin typeface="Montserrat"/>
                <a:ea typeface="Montserrat"/>
                <a:cs typeface="Montserrat"/>
                <a:sym typeface="Montserrat"/>
              </a:rPr>
              <a:t>How can record-keeping help you?</a:t>
            </a:r>
            <a:endParaRPr/>
          </a:p>
        </p:txBody>
      </p:sp>
      <p:sp>
        <p:nvSpPr>
          <p:cNvPr id="544" name="Google Shape;544;p56"/>
          <p:cNvSpPr txBox="1"/>
          <p:nvPr/>
        </p:nvSpPr>
        <p:spPr>
          <a:xfrm>
            <a:off x="329050" y="2510250"/>
            <a:ext cx="5707200" cy="1934400"/>
          </a:xfrm>
          <a:prstGeom prst="rect">
            <a:avLst/>
          </a:prstGeom>
          <a:noFill/>
          <a:ln>
            <a:noFill/>
          </a:ln>
        </p:spPr>
        <p:txBody>
          <a:bodyPr anchorCtr="0" anchor="t" bIns="91425" lIns="91425" spcFirstLastPara="1" rIns="91425" wrap="square" tIns="91425">
            <a:spAutoFit/>
          </a:bodyPr>
          <a:lstStyle/>
          <a:p>
            <a:pPr indent="-209550" lvl="0" marL="234950" rtl="0" algn="l">
              <a:spcBef>
                <a:spcPts val="0"/>
              </a:spcBef>
              <a:spcAft>
                <a:spcPts val="0"/>
              </a:spcAft>
              <a:buClr>
                <a:schemeClr val="dk1"/>
              </a:buClr>
              <a:buSzPts val="1200"/>
              <a:buChar char="•"/>
            </a:pPr>
            <a:r>
              <a:rPr lang="en" sz="1200">
                <a:solidFill>
                  <a:schemeClr val="dk1"/>
                </a:solidFill>
                <a:latin typeface="Montserrat"/>
                <a:ea typeface="Montserrat"/>
                <a:cs typeface="Montserrat"/>
                <a:sym typeface="Montserrat"/>
              </a:rPr>
              <a:t>Know how much money to invest to create your product or service</a:t>
            </a:r>
            <a:endParaRPr sz="1200">
              <a:solidFill>
                <a:schemeClr val="dk1"/>
              </a:solidFill>
            </a:endParaRPr>
          </a:p>
          <a:p>
            <a:pPr indent="-209550" lvl="0" marL="234950" rtl="0" algn="l">
              <a:spcBef>
                <a:spcPts val="1000"/>
              </a:spcBef>
              <a:spcAft>
                <a:spcPts val="0"/>
              </a:spcAft>
              <a:buClr>
                <a:schemeClr val="dk1"/>
              </a:buClr>
              <a:buSzPts val="1200"/>
              <a:buChar char="•"/>
            </a:pPr>
            <a:r>
              <a:rPr lang="en" sz="1200">
                <a:solidFill>
                  <a:schemeClr val="dk1"/>
                </a:solidFill>
                <a:latin typeface="Montserrat"/>
                <a:ea typeface="Montserrat"/>
                <a:cs typeface="Montserrat"/>
                <a:sym typeface="Montserrat"/>
              </a:rPr>
              <a:t>Set pricing</a:t>
            </a:r>
            <a:endParaRPr sz="1200">
              <a:solidFill>
                <a:schemeClr val="dk1"/>
              </a:solidFill>
            </a:endParaRPr>
          </a:p>
          <a:p>
            <a:pPr indent="-209550" lvl="0" marL="234950" rtl="0" algn="l">
              <a:spcBef>
                <a:spcPts val="1000"/>
              </a:spcBef>
              <a:spcAft>
                <a:spcPts val="0"/>
              </a:spcAft>
              <a:buClr>
                <a:schemeClr val="dk1"/>
              </a:buClr>
              <a:buSzPts val="1200"/>
              <a:buChar char="•"/>
            </a:pPr>
            <a:r>
              <a:rPr lang="en" sz="1200">
                <a:solidFill>
                  <a:schemeClr val="dk1"/>
                </a:solidFill>
                <a:latin typeface="Montserrat"/>
                <a:ea typeface="Montserrat"/>
                <a:cs typeface="Montserrat"/>
                <a:sym typeface="Montserrat"/>
              </a:rPr>
              <a:t>Compare budgeted amounts to actual costs</a:t>
            </a:r>
            <a:endParaRPr sz="1200">
              <a:solidFill>
                <a:schemeClr val="dk1"/>
              </a:solidFill>
            </a:endParaRPr>
          </a:p>
          <a:p>
            <a:pPr indent="-209550" lvl="0" marL="234950" rtl="0" algn="l">
              <a:spcBef>
                <a:spcPts val="1000"/>
              </a:spcBef>
              <a:spcAft>
                <a:spcPts val="0"/>
              </a:spcAft>
              <a:buClr>
                <a:schemeClr val="dk1"/>
              </a:buClr>
              <a:buSzPts val="1200"/>
              <a:buChar char="•"/>
            </a:pPr>
            <a:r>
              <a:rPr lang="en" sz="1200">
                <a:solidFill>
                  <a:schemeClr val="dk1"/>
                </a:solidFill>
                <a:latin typeface="Montserrat"/>
                <a:ea typeface="Montserrat"/>
                <a:cs typeface="Montserrat"/>
                <a:sym typeface="Montserrat"/>
              </a:rPr>
              <a:t>Track spending</a:t>
            </a:r>
            <a:endParaRPr sz="1200">
              <a:solidFill>
                <a:schemeClr val="dk1"/>
              </a:solidFill>
            </a:endParaRPr>
          </a:p>
          <a:p>
            <a:pPr indent="-209550" lvl="0" marL="234950" rtl="0" algn="l">
              <a:spcBef>
                <a:spcPts val="1000"/>
              </a:spcBef>
              <a:spcAft>
                <a:spcPts val="0"/>
              </a:spcAft>
              <a:buClr>
                <a:schemeClr val="dk1"/>
              </a:buClr>
              <a:buSzPts val="1200"/>
              <a:buChar char="•"/>
            </a:pPr>
            <a:r>
              <a:rPr lang="en" sz="1200">
                <a:solidFill>
                  <a:schemeClr val="dk1"/>
                </a:solidFill>
                <a:latin typeface="Montserrat"/>
                <a:ea typeface="Montserrat"/>
                <a:cs typeface="Montserrat"/>
                <a:sym typeface="Montserrat"/>
              </a:rPr>
              <a:t>Make wise decisions about purchases</a:t>
            </a:r>
            <a:endParaRPr sz="1200">
              <a:solidFill>
                <a:schemeClr val="dk1"/>
              </a:solidFill>
            </a:endParaRPr>
          </a:p>
          <a:p>
            <a:pPr indent="-209550" lvl="0" marL="234950" rtl="0" algn="l">
              <a:spcBef>
                <a:spcPts val="1000"/>
              </a:spcBef>
              <a:spcAft>
                <a:spcPts val="0"/>
              </a:spcAft>
              <a:buClr>
                <a:schemeClr val="dk1"/>
              </a:buClr>
              <a:buSzPts val="1200"/>
              <a:buChar char="•"/>
            </a:pPr>
            <a:r>
              <a:rPr lang="en" sz="1200">
                <a:solidFill>
                  <a:schemeClr val="dk1"/>
                </a:solidFill>
                <a:latin typeface="Montserrat"/>
                <a:ea typeface="Montserrat"/>
                <a:cs typeface="Montserrat"/>
                <a:sym typeface="Montserrat"/>
              </a:rPr>
              <a:t>Access customer &amp; employee information easily</a:t>
            </a:r>
            <a:endParaRPr sz="12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pic>
        <p:nvPicPr>
          <p:cNvPr id="549" name="Google Shape;549;p57"/>
          <p:cNvPicPr preferRelativeResize="0"/>
          <p:nvPr/>
        </p:nvPicPr>
        <p:blipFill>
          <a:blip r:embed="rId3">
            <a:alphaModFix/>
          </a:blip>
          <a:stretch>
            <a:fillRect/>
          </a:stretch>
        </p:blipFill>
        <p:spPr>
          <a:xfrm>
            <a:off x="152400" y="1654550"/>
            <a:ext cx="8839200" cy="2761812"/>
          </a:xfrm>
          <a:prstGeom prst="rect">
            <a:avLst/>
          </a:prstGeom>
          <a:noFill/>
          <a:ln>
            <a:noFill/>
          </a:ln>
        </p:spPr>
      </p:pic>
      <p:sp>
        <p:nvSpPr>
          <p:cNvPr id="550" name="Google Shape;550;p57"/>
          <p:cNvSpPr txBox="1"/>
          <p:nvPr/>
        </p:nvSpPr>
        <p:spPr>
          <a:xfrm>
            <a:off x="601100" y="1307200"/>
            <a:ext cx="6827700" cy="500100"/>
          </a:xfrm>
          <a:prstGeom prst="rect">
            <a:avLst/>
          </a:prstGeom>
          <a:noFill/>
          <a:ln>
            <a:noFill/>
          </a:ln>
        </p:spPr>
        <p:txBody>
          <a:bodyPr anchorCtr="0" anchor="ctr" bIns="34275" lIns="68575" spcFirstLastPara="1" rIns="68575" wrap="square" tIns="34275">
            <a:spAutoFit/>
          </a:bodyPr>
          <a:lstStyle/>
          <a:p>
            <a:pPr indent="0" lvl="0" marL="0" rtl="0" algn="l">
              <a:spcBef>
                <a:spcPts val="0"/>
              </a:spcBef>
              <a:spcAft>
                <a:spcPts val="0"/>
              </a:spcAft>
              <a:buClr>
                <a:schemeClr val="lt1"/>
              </a:buClr>
              <a:buSzPts val="1800"/>
              <a:buFont typeface="Libre Franklin Medium"/>
              <a:buNone/>
            </a:pPr>
            <a:r>
              <a:rPr b="1" lang="en">
                <a:solidFill>
                  <a:srgbClr val="1DA875"/>
                </a:solidFill>
                <a:latin typeface="Montserrat"/>
                <a:ea typeface="Montserrat"/>
                <a:cs typeface="Montserrat"/>
                <a:sym typeface="Montserrat"/>
              </a:rPr>
              <a:t>Example of Record-Keeping of a fashion business</a:t>
            </a:r>
            <a:endParaRPr sz="1100">
              <a:solidFill>
                <a:schemeClr val="dk1"/>
              </a:solidFill>
            </a:endParaRPr>
          </a:p>
          <a:p>
            <a:pPr indent="0" lvl="0" marL="0" marR="0" rtl="0" algn="l">
              <a:lnSpc>
                <a:spcPct val="100000"/>
              </a:lnSpc>
              <a:spcBef>
                <a:spcPts val="0"/>
              </a:spcBef>
              <a:spcAft>
                <a:spcPts val="0"/>
              </a:spcAft>
              <a:buClr>
                <a:schemeClr val="lt1"/>
              </a:buClr>
              <a:buSzPts val="1800"/>
              <a:buFont typeface="Libre Franklin Medium"/>
              <a:buNone/>
            </a:pPr>
            <a:r>
              <a:t/>
            </a:r>
            <a:endParaRPr b="1">
              <a:solidFill>
                <a:srgbClr val="1DA875"/>
              </a:solidFill>
              <a:latin typeface="Montserrat"/>
              <a:ea typeface="Montserrat"/>
              <a:cs typeface="Montserrat"/>
              <a:sym typeface="Montserrat"/>
            </a:endParaRPr>
          </a:p>
        </p:txBody>
      </p:sp>
      <p:grpSp>
        <p:nvGrpSpPr>
          <p:cNvPr id="551" name="Google Shape;551;p57"/>
          <p:cNvGrpSpPr/>
          <p:nvPr/>
        </p:nvGrpSpPr>
        <p:grpSpPr>
          <a:xfrm>
            <a:off x="601112" y="514657"/>
            <a:ext cx="2606326" cy="514125"/>
            <a:chOff x="801479" y="686209"/>
            <a:chExt cx="2665500" cy="685500"/>
          </a:xfrm>
        </p:grpSpPr>
        <p:sp>
          <p:nvSpPr>
            <p:cNvPr id="552" name="Google Shape;552;p57">
              <a:hlinkClick action="ppaction://hlinksldjump" r:id="rId4"/>
            </p:cNvPr>
            <p:cNvSpPr/>
            <p:nvPr/>
          </p:nvSpPr>
          <p:spPr>
            <a:xfrm>
              <a:off x="801479" y="686209"/>
              <a:ext cx="2665500" cy="685500"/>
            </a:xfrm>
            <a:prstGeom prst="roundRect">
              <a:avLst>
                <a:gd fmla="val 31259"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553" name="Google Shape;553;p57">
              <a:hlinkClick action="ppaction://hlinksldjump" r:id="rId5"/>
            </p:cNvPr>
            <p:cNvSpPr/>
            <p:nvPr/>
          </p:nvSpPr>
          <p:spPr>
            <a:xfrm>
              <a:off x="850685" y="741525"/>
              <a:ext cx="2567100" cy="574800"/>
            </a:xfrm>
            <a:prstGeom prst="roundRect">
              <a:avLst>
                <a:gd fmla="val 28267" name="adj"/>
              </a:avLst>
            </a:prstGeom>
            <a:gradFill>
              <a:gsLst>
                <a:gs pos="0">
                  <a:srgbClr val="1DA875">
                    <a:alpha val="0"/>
                  </a:srgbClr>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554" name="Google Shape;554;p57"/>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RECORD-KEEPING</a:t>
              </a:r>
              <a:endParaRPr sz="1500">
                <a:latin typeface="Montserrat"/>
                <a:ea typeface="Montserrat"/>
                <a:cs typeface="Montserrat"/>
                <a:sym typeface="Montserra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2" name="Shape 182"/>
        <p:cNvGrpSpPr/>
        <p:nvPr/>
      </p:nvGrpSpPr>
      <p:grpSpPr>
        <a:xfrm>
          <a:off x="0" y="0"/>
          <a:ext cx="0" cy="0"/>
          <a:chOff x="0" y="0"/>
          <a:chExt cx="0" cy="0"/>
        </a:xfrm>
      </p:grpSpPr>
      <p:grpSp>
        <p:nvGrpSpPr>
          <p:cNvPr id="183" name="Google Shape;183;p31"/>
          <p:cNvGrpSpPr/>
          <p:nvPr/>
        </p:nvGrpSpPr>
        <p:grpSpPr>
          <a:xfrm>
            <a:off x="459556" y="525557"/>
            <a:ext cx="2475675" cy="398250"/>
            <a:chOff x="612742" y="879413"/>
            <a:chExt cx="3300900" cy="531000"/>
          </a:xfrm>
        </p:grpSpPr>
        <p:sp>
          <p:nvSpPr>
            <p:cNvPr id="184" name="Google Shape;184;p31"/>
            <p:cNvSpPr/>
            <p:nvPr/>
          </p:nvSpPr>
          <p:spPr>
            <a:xfrm>
              <a:off x="612742" y="879413"/>
              <a:ext cx="33009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185" name="Google Shape;185;p31"/>
            <p:cNvSpPr txBox="1"/>
            <p:nvPr/>
          </p:nvSpPr>
          <p:spPr>
            <a:xfrm>
              <a:off x="612742" y="959847"/>
              <a:ext cx="33009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Course Outline</a:t>
              </a:r>
              <a:endParaRPr b="1" i="0" sz="900" u="none" cap="none" strike="noStrike">
                <a:solidFill>
                  <a:schemeClr val="lt1"/>
                </a:solidFill>
                <a:latin typeface="Montserrat"/>
                <a:ea typeface="Montserrat"/>
                <a:cs typeface="Montserrat"/>
                <a:sym typeface="Montserrat"/>
              </a:endParaRPr>
            </a:p>
          </p:txBody>
        </p:sp>
      </p:grpSp>
      <p:grpSp>
        <p:nvGrpSpPr>
          <p:cNvPr id="186" name="Google Shape;186;p31"/>
          <p:cNvGrpSpPr/>
          <p:nvPr/>
        </p:nvGrpSpPr>
        <p:grpSpPr>
          <a:xfrm>
            <a:off x="4675280" y="2030831"/>
            <a:ext cx="2756528" cy="1279782"/>
            <a:chOff x="2203179" y="1665038"/>
            <a:chExt cx="3717001" cy="1764000"/>
          </a:xfrm>
        </p:grpSpPr>
        <p:sp>
          <p:nvSpPr>
            <p:cNvPr id="187" name="Google Shape;187;p31">
              <a:hlinkClick/>
            </p:cNvPr>
            <p:cNvSpPr/>
            <p:nvPr/>
          </p:nvSpPr>
          <p:spPr>
            <a:xfrm>
              <a:off x="2203179" y="1665038"/>
              <a:ext cx="3717000" cy="1764000"/>
            </a:xfrm>
            <a:prstGeom prst="roundRect">
              <a:avLst>
                <a:gd fmla="val 16667"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188" name="Google Shape;188;p31">
              <a:hlinkClick/>
            </p:cNvPr>
            <p:cNvSpPr/>
            <p:nvPr/>
          </p:nvSpPr>
          <p:spPr>
            <a:xfrm>
              <a:off x="2271793" y="1732973"/>
              <a:ext cx="3579600" cy="1634400"/>
            </a:xfrm>
            <a:prstGeom prst="roundRect">
              <a:avLst>
                <a:gd fmla="val 166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189" name="Google Shape;189;p31">
              <a:hlinkClick/>
            </p:cNvPr>
            <p:cNvSpPr txBox="1"/>
            <p:nvPr/>
          </p:nvSpPr>
          <p:spPr>
            <a:xfrm>
              <a:off x="2203180" y="2044621"/>
              <a:ext cx="3717000" cy="73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PART</a:t>
              </a:r>
              <a:r>
                <a:rPr b="1" lang="en" sz="1500">
                  <a:solidFill>
                    <a:schemeClr val="lt1"/>
                  </a:solidFill>
                  <a:latin typeface="Montserrat"/>
                  <a:ea typeface="Montserrat"/>
                  <a:cs typeface="Montserrat"/>
                  <a:sym typeface="Montserrat"/>
                </a:rPr>
                <a:t> 2:</a:t>
              </a:r>
              <a:endParaRPr b="1" sz="1500">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Starting Up Your Business</a:t>
              </a:r>
              <a:endParaRPr b="1" sz="1500">
                <a:solidFill>
                  <a:schemeClr val="lt1"/>
                </a:solidFill>
                <a:latin typeface="Montserrat"/>
                <a:ea typeface="Montserrat"/>
                <a:cs typeface="Montserrat"/>
                <a:sym typeface="Montserrat"/>
              </a:endParaRPr>
            </a:p>
          </p:txBody>
        </p:sp>
      </p:grpSp>
      <p:grpSp>
        <p:nvGrpSpPr>
          <p:cNvPr id="190" name="Google Shape;190;p31"/>
          <p:cNvGrpSpPr/>
          <p:nvPr/>
        </p:nvGrpSpPr>
        <p:grpSpPr>
          <a:xfrm>
            <a:off x="1575150" y="2030820"/>
            <a:ext cx="2996850" cy="1279782"/>
            <a:chOff x="1924379" y="3103705"/>
            <a:chExt cx="3995800" cy="1764000"/>
          </a:xfrm>
        </p:grpSpPr>
        <p:sp>
          <p:nvSpPr>
            <p:cNvPr id="191" name="Google Shape;191;p31">
              <a:hlinkClick/>
            </p:cNvPr>
            <p:cNvSpPr/>
            <p:nvPr/>
          </p:nvSpPr>
          <p:spPr>
            <a:xfrm>
              <a:off x="2203179" y="3103705"/>
              <a:ext cx="3717000" cy="1764000"/>
            </a:xfrm>
            <a:prstGeom prst="roundRect">
              <a:avLst>
                <a:gd fmla="val 16667"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192" name="Google Shape;192;p31"/>
            <p:cNvSpPr txBox="1"/>
            <p:nvPr/>
          </p:nvSpPr>
          <p:spPr>
            <a:xfrm>
              <a:off x="1924379" y="3460546"/>
              <a:ext cx="3717000" cy="1050300"/>
            </a:xfrm>
            <a:prstGeom prst="rect">
              <a:avLst/>
            </a:prstGeom>
            <a:noFill/>
            <a:ln>
              <a:noFill/>
            </a:ln>
          </p:spPr>
          <p:txBody>
            <a:bodyPr anchorCtr="0" anchor="t" bIns="34275" lIns="68575" spcFirstLastPara="1" rIns="68575" wrap="square" tIns="34275">
              <a:spAutoFit/>
            </a:bodyPr>
            <a:lstStyle/>
            <a:p>
              <a:pPr indent="0" lvl="0" marL="45720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PART 1:</a:t>
              </a:r>
              <a:endParaRPr b="1" sz="1500">
                <a:solidFill>
                  <a:schemeClr val="lt1"/>
                </a:solidFill>
                <a:latin typeface="Montserrat"/>
                <a:ea typeface="Montserrat"/>
                <a:cs typeface="Montserrat"/>
                <a:sym typeface="Montserrat"/>
              </a:endParaRPr>
            </a:p>
            <a:p>
              <a:pPr indent="0" lvl="0" marL="45720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Understanding Your Financial Health </a:t>
              </a:r>
              <a:endParaRPr b="1" sz="1500">
                <a:solidFill>
                  <a:schemeClr val="lt1"/>
                </a:solidFill>
                <a:latin typeface="Montserrat"/>
                <a:ea typeface="Montserrat"/>
                <a:cs typeface="Montserrat"/>
                <a:sym typeface="Montserrat"/>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grpSp>
        <p:nvGrpSpPr>
          <p:cNvPr id="559" name="Google Shape;559;p58"/>
          <p:cNvGrpSpPr/>
          <p:nvPr/>
        </p:nvGrpSpPr>
        <p:grpSpPr>
          <a:xfrm>
            <a:off x="459562" y="524714"/>
            <a:ext cx="2472826" cy="398250"/>
            <a:chOff x="612743" y="1020818"/>
            <a:chExt cx="3679800" cy="531000"/>
          </a:xfrm>
        </p:grpSpPr>
        <p:sp>
          <p:nvSpPr>
            <p:cNvPr id="560" name="Google Shape;560;p58"/>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561" name="Google Shape;561;p58"/>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i="0" lang="en" sz="1500" u="none" cap="none" strike="noStrike">
                  <a:solidFill>
                    <a:srgbClr val="FFFFFF"/>
                  </a:solidFill>
                  <a:latin typeface="Montserrat"/>
                  <a:ea typeface="Montserrat"/>
                  <a:cs typeface="Montserrat"/>
                  <a:sym typeface="Montserrat"/>
                </a:rPr>
                <a:t>KEY MESSAGES</a:t>
              </a:r>
              <a:endParaRPr b="1" i="0" sz="900" u="none" cap="none" strike="noStrike">
                <a:solidFill>
                  <a:srgbClr val="FFFFFF"/>
                </a:solidFill>
                <a:latin typeface="Montserrat"/>
                <a:ea typeface="Montserrat"/>
                <a:cs typeface="Montserrat"/>
                <a:sym typeface="Montserrat"/>
              </a:endParaRPr>
            </a:p>
          </p:txBody>
        </p:sp>
      </p:grpSp>
      <p:sp>
        <p:nvSpPr>
          <p:cNvPr id="562" name="Google Shape;562;p58"/>
          <p:cNvSpPr/>
          <p:nvPr/>
        </p:nvSpPr>
        <p:spPr>
          <a:xfrm>
            <a:off x="459556" y="1497725"/>
            <a:ext cx="4112700" cy="27360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120000"/>
              </a:lnSpc>
              <a:spcBef>
                <a:spcPts val="0"/>
              </a:spcBef>
              <a:spcAft>
                <a:spcPts val="0"/>
              </a:spcAft>
              <a:buClr>
                <a:srgbClr val="000000"/>
              </a:buClr>
              <a:buSzPts val="1200"/>
              <a:buFont typeface="Arial"/>
              <a:buChar char="•"/>
            </a:pPr>
            <a:r>
              <a:rPr b="0" i="0" lang="en" sz="1200" u="none" cap="none" strike="noStrike">
                <a:solidFill>
                  <a:srgbClr val="000000"/>
                </a:solidFill>
                <a:latin typeface="Montserrat"/>
                <a:ea typeface="Montserrat"/>
                <a:cs typeface="Montserrat"/>
                <a:sym typeface="Montserrat"/>
              </a:rPr>
              <a:t>Keeping accurate and organized records is essential for the financial success of your business.</a:t>
            </a:r>
            <a:endParaRPr sz="1100"/>
          </a:p>
          <a:p>
            <a:pPr indent="0" lvl="0" marL="342900" marR="0" rtl="0" algn="l">
              <a:lnSpc>
                <a:spcPct val="120000"/>
              </a:lnSpc>
              <a:spcBef>
                <a:spcPts val="0"/>
              </a:spcBef>
              <a:spcAft>
                <a:spcPts val="0"/>
              </a:spcAft>
              <a:buNone/>
            </a:pPr>
            <a:r>
              <a:t/>
            </a:r>
            <a:endParaRPr sz="1100"/>
          </a:p>
          <a:p>
            <a:pPr indent="-215900" lvl="0" marL="215900" marR="0" rtl="0" algn="l">
              <a:lnSpc>
                <a:spcPct val="120000"/>
              </a:lnSpc>
              <a:spcBef>
                <a:spcPts val="0"/>
              </a:spcBef>
              <a:spcAft>
                <a:spcPts val="0"/>
              </a:spcAft>
              <a:buClr>
                <a:srgbClr val="000000"/>
              </a:buClr>
              <a:buSzPts val="1200"/>
              <a:buFont typeface="Arial"/>
              <a:buChar char="•"/>
            </a:pPr>
            <a:r>
              <a:rPr lang="en" sz="1200">
                <a:latin typeface="Montserrat"/>
                <a:ea typeface="Montserrat"/>
                <a:cs typeface="Montserrat"/>
                <a:sym typeface="Montserrat"/>
              </a:rPr>
              <a:t>Key financial performance measurements help evaluate the company's profitability, efficiency, liquidity, and solvency, aiding in decision-making and monitoring financial health.</a:t>
            </a:r>
            <a:endParaRPr sz="1200">
              <a:latin typeface="Montserrat"/>
              <a:ea typeface="Montserrat"/>
              <a:cs typeface="Montserrat"/>
              <a:sym typeface="Montserrat"/>
            </a:endParaRPr>
          </a:p>
          <a:p>
            <a:pPr indent="0" lvl="0" marL="342900" marR="0" rtl="0" algn="l">
              <a:lnSpc>
                <a:spcPct val="120000"/>
              </a:lnSpc>
              <a:spcBef>
                <a:spcPts val="0"/>
              </a:spcBef>
              <a:spcAft>
                <a:spcPts val="0"/>
              </a:spcAft>
              <a:buNone/>
            </a:pPr>
            <a:r>
              <a:t/>
            </a:r>
            <a:endParaRPr sz="1200">
              <a:latin typeface="Montserrat"/>
              <a:ea typeface="Montserrat"/>
              <a:cs typeface="Montserrat"/>
              <a:sym typeface="Montserrat"/>
            </a:endParaRPr>
          </a:p>
          <a:p>
            <a:pPr indent="-215900" lvl="0" marL="215900" marR="0" rtl="0" algn="l">
              <a:lnSpc>
                <a:spcPct val="120000"/>
              </a:lnSpc>
              <a:spcBef>
                <a:spcPts val="0"/>
              </a:spcBef>
              <a:spcAft>
                <a:spcPts val="0"/>
              </a:spcAft>
              <a:buClr>
                <a:srgbClr val="000000"/>
              </a:buClr>
              <a:buSzPts val="1200"/>
              <a:buFont typeface="Arial"/>
              <a:buChar char="•"/>
            </a:pPr>
            <a:r>
              <a:rPr lang="en" sz="1200">
                <a:latin typeface="Montserrat"/>
                <a:ea typeface="Montserrat"/>
                <a:cs typeface="Montserrat"/>
                <a:sym typeface="Montserrat"/>
              </a:rPr>
              <a:t>Analyzing financial statements informs decision-making and strategic planning for the business.</a:t>
            </a:r>
            <a:endParaRPr sz="1200">
              <a:latin typeface="Montserrat"/>
              <a:ea typeface="Montserrat"/>
              <a:cs typeface="Montserrat"/>
              <a:sym typeface="Montserrat"/>
            </a:endParaRPr>
          </a:p>
        </p:txBody>
      </p:sp>
      <p:pic>
        <p:nvPicPr>
          <p:cNvPr id="563" name="Google Shape;563;p58"/>
          <p:cNvPicPr preferRelativeResize="0"/>
          <p:nvPr/>
        </p:nvPicPr>
        <p:blipFill rotWithShape="1">
          <a:blip r:embed="rId3">
            <a:alphaModFix/>
          </a:blip>
          <a:srcRect b="0" l="0" r="0" t="0"/>
          <a:stretch/>
        </p:blipFill>
        <p:spPr>
          <a:xfrm>
            <a:off x="4503627" y="1214438"/>
            <a:ext cx="4640375" cy="273605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3265">
            <a:alpha val="9800"/>
          </a:srgbClr>
        </a:solidFill>
      </p:bgPr>
    </p:bg>
    <p:spTree>
      <p:nvGrpSpPr>
        <p:cNvPr id="567" name="Shape 567"/>
        <p:cNvGrpSpPr/>
        <p:nvPr/>
      </p:nvGrpSpPr>
      <p:grpSpPr>
        <a:xfrm>
          <a:off x="0" y="0"/>
          <a:ext cx="0" cy="0"/>
          <a:chOff x="0" y="0"/>
          <a:chExt cx="0" cy="0"/>
        </a:xfrm>
      </p:grpSpPr>
      <p:pic>
        <p:nvPicPr>
          <p:cNvPr id="568" name="Google Shape;568;p59"/>
          <p:cNvPicPr preferRelativeResize="0"/>
          <p:nvPr/>
        </p:nvPicPr>
        <p:blipFill rotWithShape="1">
          <a:blip r:embed="rId3">
            <a:alphaModFix/>
          </a:blip>
          <a:srcRect b="0" l="0" r="0" t="0"/>
          <a:stretch/>
        </p:blipFill>
        <p:spPr>
          <a:xfrm>
            <a:off x="2877957" y="406573"/>
            <a:ext cx="3388095" cy="3176705"/>
          </a:xfrm>
          <a:prstGeom prst="rect">
            <a:avLst/>
          </a:prstGeom>
          <a:noFill/>
          <a:ln>
            <a:noFill/>
          </a:ln>
        </p:spPr>
      </p:pic>
      <p:sp>
        <p:nvSpPr>
          <p:cNvPr id="569" name="Google Shape;569;p59"/>
          <p:cNvSpPr/>
          <p:nvPr/>
        </p:nvSpPr>
        <p:spPr>
          <a:xfrm>
            <a:off x="0" y="4560600"/>
            <a:ext cx="9144000" cy="58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0" name="Google Shape;570;p59"/>
          <p:cNvPicPr preferRelativeResize="0"/>
          <p:nvPr/>
        </p:nvPicPr>
        <p:blipFill rotWithShape="1">
          <a:blip r:embed="rId4">
            <a:alphaModFix/>
          </a:blip>
          <a:srcRect b="0" l="0" r="0" t="0"/>
          <a:stretch/>
        </p:blipFill>
        <p:spPr>
          <a:xfrm>
            <a:off x="8570750" y="4803900"/>
            <a:ext cx="224726" cy="224704"/>
          </a:xfrm>
          <a:prstGeom prst="rect">
            <a:avLst/>
          </a:prstGeom>
          <a:noFill/>
          <a:ln>
            <a:noFill/>
          </a:ln>
        </p:spPr>
      </p:pic>
      <p:pic>
        <p:nvPicPr>
          <p:cNvPr id="571" name="Google Shape;571;p59"/>
          <p:cNvPicPr preferRelativeResize="0"/>
          <p:nvPr/>
        </p:nvPicPr>
        <p:blipFill rotWithShape="1">
          <a:blip r:embed="rId5">
            <a:alphaModFix/>
          </a:blip>
          <a:srcRect b="0" l="0" r="0" t="0"/>
          <a:stretch/>
        </p:blipFill>
        <p:spPr>
          <a:xfrm>
            <a:off x="7729051" y="4863963"/>
            <a:ext cx="644851" cy="134575"/>
          </a:xfrm>
          <a:prstGeom prst="rect">
            <a:avLst/>
          </a:prstGeom>
          <a:noFill/>
          <a:ln>
            <a:noFill/>
          </a:ln>
        </p:spPr>
      </p:pic>
      <p:sp>
        <p:nvSpPr>
          <p:cNvPr id="572" name="Google Shape;572;p59"/>
          <p:cNvSpPr txBox="1"/>
          <p:nvPr/>
        </p:nvSpPr>
        <p:spPr>
          <a:xfrm>
            <a:off x="6762850" y="4767950"/>
            <a:ext cx="11385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Roboto"/>
                <a:ea typeface="Roboto"/>
                <a:cs typeface="Roboto"/>
                <a:sym typeface="Roboto"/>
              </a:rPr>
              <a:t>with support from</a:t>
            </a:r>
            <a:endParaRPr b="0" i="0" sz="800" u="none" cap="none" strike="noStrike">
              <a:solidFill>
                <a:srgbClr val="000000"/>
              </a:solidFill>
              <a:latin typeface="Roboto"/>
              <a:ea typeface="Roboto"/>
              <a:cs typeface="Roboto"/>
              <a:sym typeface="Roboto"/>
            </a:endParaRPr>
          </a:p>
        </p:txBody>
      </p:sp>
      <p:cxnSp>
        <p:nvCxnSpPr>
          <p:cNvPr id="573" name="Google Shape;573;p59"/>
          <p:cNvCxnSpPr/>
          <p:nvPr/>
        </p:nvCxnSpPr>
        <p:spPr>
          <a:xfrm flipH="1">
            <a:off x="8490125" y="4796825"/>
            <a:ext cx="6900" cy="276000"/>
          </a:xfrm>
          <a:prstGeom prst="straightConnector1">
            <a:avLst/>
          </a:prstGeom>
          <a:noFill/>
          <a:ln cap="flat" cmpd="sng" w="9525">
            <a:solidFill>
              <a:srgbClr val="BDC1C6"/>
            </a:solidFill>
            <a:prstDash val="solid"/>
            <a:round/>
            <a:headEnd len="sm" w="sm" type="none"/>
            <a:tailEnd len="sm" w="sm" type="none"/>
          </a:ln>
        </p:spPr>
      </p:cxnSp>
      <p:pic>
        <p:nvPicPr>
          <p:cNvPr id="574" name="Google Shape;574;p59"/>
          <p:cNvPicPr preferRelativeResize="0"/>
          <p:nvPr/>
        </p:nvPicPr>
        <p:blipFill>
          <a:blip r:embed="rId6">
            <a:alphaModFix/>
          </a:blip>
          <a:stretch>
            <a:fillRect/>
          </a:stretch>
        </p:blipFill>
        <p:spPr>
          <a:xfrm>
            <a:off x="3378725" y="3846900"/>
            <a:ext cx="600124" cy="450081"/>
          </a:xfrm>
          <a:prstGeom prst="rect">
            <a:avLst/>
          </a:prstGeom>
          <a:noFill/>
          <a:ln>
            <a:noFill/>
          </a:ln>
        </p:spPr>
      </p:pic>
      <p:pic>
        <p:nvPicPr>
          <p:cNvPr id="575" name="Google Shape;575;p59"/>
          <p:cNvPicPr preferRelativeResize="0"/>
          <p:nvPr/>
        </p:nvPicPr>
        <p:blipFill>
          <a:blip r:embed="rId7">
            <a:alphaModFix/>
          </a:blip>
          <a:stretch>
            <a:fillRect/>
          </a:stretch>
        </p:blipFill>
        <p:spPr>
          <a:xfrm>
            <a:off x="6046075" y="3780518"/>
            <a:ext cx="582880" cy="582880"/>
          </a:xfrm>
          <a:prstGeom prst="rect">
            <a:avLst/>
          </a:prstGeom>
          <a:noFill/>
          <a:ln>
            <a:noFill/>
          </a:ln>
        </p:spPr>
      </p:pic>
      <p:sp>
        <p:nvSpPr>
          <p:cNvPr id="576" name="Google Shape;576;p59"/>
          <p:cNvSpPr txBox="1"/>
          <p:nvPr/>
        </p:nvSpPr>
        <p:spPr>
          <a:xfrm>
            <a:off x="3853300" y="3846900"/>
            <a:ext cx="15831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Montserrat"/>
                <a:ea typeface="Montserrat"/>
                <a:cs typeface="Montserrat"/>
                <a:sym typeface="Montserrat"/>
              </a:rPr>
              <a:t>@brlifeagency</a:t>
            </a:r>
            <a:endParaRPr b="1">
              <a:solidFill>
                <a:schemeClr val="dk2"/>
              </a:solidFill>
              <a:latin typeface="Montserrat"/>
              <a:ea typeface="Montserrat"/>
              <a:cs typeface="Montserrat"/>
              <a:sym typeface="Montserrat"/>
            </a:endParaRPr>
          </a:p>
        </p:txBody>
      </p:sp>
      <p:sp>
        <p:nvSpPr>
          <p:cNvPr id="577" name="Google Shape;577;p59"/>
          <p:cNvSpPr txBox="1"/>
          <p:nvPr/>
        </p:nvSpPr>
        <p:spPr>
          <a:xfrm>
            <a:off x="6485800" y="3846900"/>
            <a:ext cx="24150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Montserrat"/>
                <a:ea typeface="Montserrat"/>
                <a:cs typeface="Montserrat"/>
                <a:sym typeface="Montserrat"/>
              </a:rPr>
              <a:t>www.brlifeagency.com</a:t>
            </a:r>
            <a:endParaRPr b="1">
              <a:solidFill>
                <a:schemeClr val="dk2"/>
              </a:solidFill>
              <a:latin typeface="Montserrat"/>
              <a:ea typeface="Montserrat"/>
              <a:cs typeface="Montserrat"/>
              <a:sym typeface="Montserrat"/>
            </a:endParaRPr>
          </a:p>
        </p:txBody>
      </p:sp>
      <p:sp>
        <p:nvSpPr>
          <p:cNvPr id="578" name="Google Shape;578;p59"/>
          <p:cNvSpPr txBox="1"/>
          <p:nvPr/>
        </p:nvSpPr>
        <p:spPr>
          <a:xfrm>
            <a:off x="663300" y="3846900"/>
            <a:ext cx="17145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Montserrat"/>
                <a:ea typeface="Montserrat"/>
                <a:cs typeface="Montserrat"/>
                <a:sym typeface="Montserrat"/>
              </a:rPr>
              <a:t>+673 818 5796</a:t>
            </a:r>
            <a:endParaRPr b="1">
              <a:solidFill>
                <a:schemeClr val="dk2"/>
              </a:solidFill>
              <a:latin typeface="Montserrat"/>
              <a:ea typeface="Montserrat"/>
              <a:cs typeface="Montserrat"/>
              <a:sym typeface="Montserrat"/>
            </a:endParaRPr>
          </a:p>
        </p:txBody>
      </p:sp>
      <p:pic>
        <p:nvPicPr>
          <p:cNvPr id="579" name="Google Shape;579;p59"/>
          <p:cNvPicPr preferRelativeResize="0"/>
          <p:nvPr/>
        </p:nvPicPr>
        <p:blipFill>
          <a:blip r:embed="rId8">
            <a:alphaModFix/>
          </a:blip>
          <a:stretch>
            <a:fillRect/>
          </a:stretch>
        </p:blipFill>
        <p:spPr>
          <a:xfrm>
            <a:off x="280198" y="3846901"/>
            <a:ext cx="450075" cy="450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8364">
            <a:alpha val="9800"/>
          </a:srgbClr>
        </a:solidFill>
      </p:bgPr>
    </p:bg>
    <p:spTree>
      <p:nvGrpSpPr>
        <p:cNvPr id="196" name="Shape 196"/>
        <p:cNvGrpSpPr/>
        <p:nvPr/>
      </p:nvGrpSpPr>
      <p:grpSpPr>
        <a:xfrm>
          <a:off x="0" y="0"/>
          <a:ext cx="0" cy="0"/>
          <a:chOff x="0" y="0"/>
          <a:chExt cx="0" cy="0"/>
        </a:xfrm>
      </p:grpSpPr>
      <p:grpSp>
        <p:nvGrpSpPr>
          <p:cNvPr id="197" name="Google Shape;197;p32"/>
          <p:cNvGrpSpPr/>
          <p:nvPr/>
        </p:nvGrpSpPr>
        <p:grpSpPr>
          <a:xfrm>
            <a:off x="2849854" y="4063485"/>
            <a:ext cx="3444293" cy="711127"/>
            <a:chOff x="612743" y="1020818"/>
            <a:chExt cx="3679800" cy="544800"/>
          </a:xfrm>
        </p:grpSpPr>
        <p:sp>
          <p:nvSpPr>
            <p:cNvPr id="198" name="Google Shape;198;p32"/>
            <p:cNvSpPr/>
            <p:nvPr/>
          </p:nvSpPr>
          <p:spPr>
            <a:xfrm>
              <a:off x="612743" y="1020818"/>
              <a:ext cx="3679800" cy="544800"/>
            </a:xfrm>
            <a:prstGeom prst="roundRect">
              <a:avLst>
                <a:gd fmla="val 25920" name="adj"/>
              </a:avLst>
            </a:prstGeom>
            <a:solidFill>
              <a:srgbClr val="FF481D"/>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800" u="none" cap="none" strike="noStrike">
                <a:solidFill>
                  <a:srgbClr val="000000"/>
                </a:solidFill>
                <a:latin typeface="Montserrat"/>
                <a:ea typeface="Montserrat"/>
                <a:cs typeface="Montserrat"/>
                <a:sym typeface="Montserrat"/>
              </a:endParaRPr>
            </a:p>
          </p:txBody>
        </p:sp>
        <p:sp>
          <p:nvSpPr>
            <p:cNvPr id="199" name="Google Shape;199;p32"/>
            <p:cNvSpPr txBox="1"/>
            <p:nvPr/>
          </p:nvSpPr>
          <p:spPr>
            <a:xfrm>
              <a:off x="1031849" y="1103460"/>
              <a:ext cx="2841600" cy="406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UNDERSTANDING YOUR FINANCIAL HEALTH </a:t>
              </a:r>
              <a:endParaRPr b="1" i="0" sz="1500" u="none" cap="none" strike="noStrike">
                <a:solidFill>
                  <a:schemeClr val="lt1"/>
                </a:solidFill>
                <a:latin typeface="Montserrat"/>
                <a:ea typeface="Montserrat"/>
                <a:cs typeface="Montserrat"/>
                <a:sym typeface="Montserrat"/>
              </a:endParaRPr>
            </a:p>
          </p:txBody>
        </p:sp>
      </p:grpSp>
      <p:pic>
        <p:nvPicPr>
          <p:cNvPr id="200" name="Google Shape;200;p32"/>
          <p:cNvPicPr preferRelativeResize="0"/>
          <p:nvPr/>
        </p:nvPicPr>
        <p:blipFill rotWithShape="1">
          <a:blip r:embed="rId3">
            <a:alphaModFix/>
          </a:blip>
          <a:srcRect b="0" l="0" r="0" t="0"/>
          <a:stretch/>
        </p:blipFill>
        <p:spPr>
          <a:xfrm>
            <a:off x="1964773" y="723457"/>
            <a:ext cx="5214459" cy="3034194"/>
          </a:xfrm>
          <a:prstGeom prst="rect">
            <a:avLst/>
          </a:prstGeom>
          <a:noFill/>
          <a:ln>
            <a:noFill/>
          </a:ln>
          <a:effectLst>
            <a:outerShdw blurRad="101600" rotWithShape="0" algn="ctr" dir="8100000" dist="76200">
              <a:srgbClr val="000000">
                <a:alpha val="13730"/>
              </a:srgbClr>
            </a:outerShdw>
          </a:effectLst>
        </p:spPr>
      </p:pic>
      <p:sp>
        <p:nvSpPr>
          <p:cNvPr id="201" name="Google Shape;201;p32"/>
          <p:cNvSpPr txBox="1"/>
          <p:nvPr/>
        </p:nvSpPr>
        <p:spPr>
          <a:xfrm>
            <a:off x="6515100" y="-804496"/>
            <a:ext cx="1386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nvGrpSpPr>
          <p:cNvPr id="202" name="Google Shape;202;p32"/>
          <p:cNvGrpSpPr/>
          <p:nvPr/>
        </p:nvGrpSpPr>
        <p:grpSpPr>
          <a:xfrm>
            <a:off x="459562" y="508949"/>
            <a:ext cx="2472826" cy="398250"/>
            <a:chOff x="612743" y="1020818"/>
            <a:chExt cx="3679800" cy="531000"/>
          </a:xfrm>
        </p:grpSpPr>
        <p:sp>
          <p:nvSpPr>
            <p:cNvPr id="203" name="Google Shape;203;p32"/>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204" name="Google Shape;204;p32"/>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PART 1</a:t>
              </a:r>
              <a:endParaRPr b="1" i="0" sz="900" u="none" cap="none" strike="noStrike">
                <a:solidFill>
                  <a:schemeClr val="lt1"/>
                </a:solidFill>
                <a:latin typeface="Montserrat"/>
                <a:ea typeface="Montserrat"/>
                <a:cs typeface="Montserrat"/>
                <a:sym typeface="Montserra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9" name="Shape 209"/>
        <p:cNvGrpSpPr/>
        <p:nvPr/>
      </p:nvGrpSpPr>
      <p:grpSpPr>
        <a:xfrm>
          <a:off x="0" y="0"/>
          <a:ext cx="0" cy="0"/>
          <a:chOff x="0" y="0"/>
          <a:chExt cx="0" cy="0"/>
        </a:xfrm>
      </p:grpSpPr>
      <p:sp>
        <p:nvSpPr>
          <p:cNvPr id="210" name="Google Shape;210;p33"/>
          <p:cNvSpPr/>
          <p:nvPr/>
        </p:nvSpPr>
        <p:spPr>
          <a:xfrm>
            <a:off x="2593181" y="722220"/>
            <a:ext cx="3957600" cy="3957600"/>
          </a:xfrm>
          <a:prstGeom prst="ellipse">
            <a:avLst/>
          </a:prstGeom>
          <a:noFill/>
          <a:ln cap="flat" cmpd="sng" w="12700">
            <a:solidFill>
              <a:srgbClr val="D8D8D8">
                <a:alpha val="20000"/>
              </a:srgbClr>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grpSp>
        <p:nvGrpSpPr>
          <p:cNvPr id="211" name="Google Shape;211;p33"/>
          <p:cNvGrpSpPr/>
          <p:nvPr/>
        </p:nvGrpSpPr>
        <p:grpSpPr>
          <a:xfrm>
            <a:off x="1695247" y="1305929"/>
            <a:ext cx="2787750" cy="1323000"/>
            <a:chOff x="2203179" y="1665038"/>
            <a:chExt cx="3717000" cy="1764000"/>
          </a:xfrm>
        </p:grpSpPr>
        <p:sp>
          <p:nvSpPr>
            <p:cNvPr id="212" name="Google Shape;212;p33">
              <a:hlinkClick/>
            </p:cNvPr>
            <p:cNvSpPr/>
            <p:nvPr/>
          </p:nvSpPr>
          <p:spPr>
            <a:xfrm>
              <a:off x="2203179" y="1665038"/>
              <a:ext cx="3717000" cy="1764000"/>
            </a:xfrm>
            <a:prstGeom prst="roundRect">
              <a:avLst>
                <a:gd fmla="val 16667"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13" name="Google Shape;213;p33">
              <a:hlinkClick/>
            </p:cNvPr>
            <p:cNvSpPr/>
            <p:nvPr/>
          </p:nvSpPr>
          <p:spPr>
            <a:xfrm>
              <a:off x="2271793" y="1732973"/>
              <a:ext cx="3579600" cy="1634400"/>
            </a:xfrm>
            <a:prstGeom prst="roundRect">
              <a:avLst>
                <a:gd fmla="val 16667" name="adj"/>
              </a:avLst>
            </a:prstGeom>
            <a:gradFill>
              <a:gsLst>
                <a:gs pos="0">
                  <a:srgbClr val="1DA875">
                    <a:alpha val="0"/>
                  </a:srgbClr>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14" name="Google Shape;214;p33"/>
            <p:cNvSpPr txBox="1"/>
            <p:nvPr/>
          </p:nvSpPr>
          <p:spPr>
            <a:xfrm>
              <a:off x="2203179" y="2346984"/>
              <a:ext cx="37170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i="0" lang="en" sz="1500" u="none" cap="none" strike="noStrike">
                  <a:solidFill>
                    <a:srgbClr val="FFFFFF"/>
                  </a:solidFill>
                  <a:latin typeface="Montserrat"/>
                  <a:ea typeface="Montserrat"/>
                  <a:cs typeface="Montserrat"/>
                  <a:sym typeface="Montserrat"/>
                </a:rPr>
                <a:t>1. </a:t>
              </a:r>
              <a:r>
                <a:rPr b="1" lang="en" sz="1500">
                  <a:solidFill>
                    <a:srgbClr val="FFFFFF"/>
                  </a:solidFill>
                  <a:latin typeface="Montserrat"/>
                  <a:ea typeface="Montserrat"/>
                  <a:cs typeface="Montserrat"/>
                  <a:sym typeface="Montserrat"/>
                </a:rPr>
                <a:t>BUDGETING</a:t>
              </a:r>
              <a:endParaRPr sz="1100"/>
            </a:p>
          </p:txBody>
        </p:sp>
      </p:grpSp>
      <p:grpSp>
        <p:nvGrpSpPr>
          <p:cNvPr id="215" name="Google Shape;215;p33"/>
          <p:cNvGrpSpPr/>
          <p:nvPr/>
        </p:nvGrpSpPr>
        <p:grpSpPr>
          <a:xfrm>
            <a:off x="3178047" y="2790616"/>
            <a:ext cx="2787825" cy="1323000"/>
            <a:chOff x="2203079" y="1665038"/>
            <a:chExt cx="3717100" cy="1764000"/>
          </a:xfrm>
        </p:grpSpPr>
        <p:sp>
          <p:nvSpPr>
            <p:cNvPr id="216" name="Google Shape;216;p33">
              <a:hlinkClick/>
            </p:cNvPr>
            <p:cNvSpPr/>
            <p:nvPr/>
          </p:nvSpPr>
          <p:spPr>
            <a:xfrm>
              <a:off x="2203179" y="1665038"/>
              <a:ext cx="3717000" cy="1764000"/>
            </a:xfrm>
            <a:prstGeom prst="roundRect">
              <a:avLst>
                <a:gd fmla="val 16667" name="adj"/>
              </a:avLst>
            </a:prstGeom>
            <a:solidFill>
              <a:srgbClr val="0070C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17" name="Google Shape;217;p33">
              <a:hlinkClick/>
            </p:cNvPr>
            <p:cNvSpPr/>
            <p:nvPr/>
          </p:nvSpPr>
          <p:spPr>
            <a:xfrm>
              <a:off x="2271793" y="1732973"/>
              <a:ext cx="3579600" cy="1634400"/>
            </a:xfrm>
            <a:prstGeom prst="roundRect">
              <a:avLst>
                <a:gd fmla="val 16667" name="adj"/>
              </a:avLst>
            </a:prstGeom>
            <a:gradFill>
              <a:gsLst>
                <a:gs pos="0">
                  <a:srgbClr val="0070C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18" name="Google Shape;218;p33"/>
            <p:cNvSpPr txBox="1"/>
            <p:nvPr/>
          </p:nvSpPr>
          <p:spPr>
            <a:xfrm>
              <a:off x="2203079" y="2039151"/>
              <a:ext cx="3717000" cy="1015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500">
                  <a:solidFill>
                    <a:srgbClr val="FFFFFF"/>
                  </a:solidFill>
                  <a:latin typeface="Montserrat"/>
                  <a:ea typeface="Montserrat"/>
                  <a:cs typeface="Montserrat"/>
                  <a:sym typeface="Montserrat"/>
                </a:rPr>
                <a:t>3. FINANCIAL HEALTH CHECK </a:t>
              </a:r>
              <a:endParaRPr b="1" sz="15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1800"/>
                <a:buFont typeface="Libre Franklin Medium"/>
                <a:buNone/>
              </a:pPr>
              <a:r>
                <a:rPr b="1" lang="en" sz="1500">
                  <a:solidFill>
                    <a:srgbClr val="FFFFFF"/>
                  </a:solidFill>
                  <a:latin typeface="Montserrat"/>
                  <a:ea typeface="Montserrat"/>
                  <a:cs typeface="Montserrat"/>
                  <a:sym typeface="Montserrat"/>
                </a:rPr>
                <a:t>(FHC)</a:t>
              </a:r>
              <a:endParaRPr b="1" sz="1500">
                <a:solidFill>
                  <a:srgbClr val="FFFFFF"/>
                </a:solidFill>
                <a:latin typeface="Montserrat"/>
                <a:ea typeface="Montserrat"/>
                <a:cs typeface="Montserrat"/>
                <a:sym typeface="Montserrat"/>
              </a:endParaRPr>
            </a:p>
          </p:txBody>
        </p:sp>
      </p:grpSp>
      <p:grpSp>
        <p:nvGrpSpPr>
          <p:cNvPr id="219" name="Google Shape;219;p33"/>
          <p:cNvGrpSpPr/>
          <p:nvPr/>
        </p:nvGrpSpPr>
        <p:grpSpPr>
          <a:xfrm>
            <a:off x="4660983" y="1305928"/>
            <a:ext cx="2787800" cy="1323000"/>
            <a:chOff x="2203112" y="1665038"/>
            <a:chExt cx="3717067" cy="1764000"/>
          </a:xfrm>
        </p:grpSpPr>
        <p:sp>
          <p:nvSpPr>
            <p:cNvPr id="220" name="Google Shape;220;p33">
              <a:hlinkClick/>
            </p:cNvPr>
            <p:cNvSpPr/>
            <p:nvPr/>
          </p:nvSpPr>
          <p:spPr>
            <a:xfrm>
              <a:off x="2203179" y="1665038"/>
              <a:ext cx="3717000" cy="1764000"/>
            </a:xfrm>
            <a:prstGeom prst="roundRect">
              <a:avLst>
                <a:gd fmla="val 16667"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21" name="Google Shape;221;p33">
              <a:hlinkClick/>
            </p:cNvPr>
            <p:cNvSpPr/>
            <p:nvPr/>
          </p:nvSpPr>
          <p:spPr>
            <a:xfrm>
              <a:off x="2271793" y="1732973"/>
              <a:ext cx="3579600" cy="1634400"/>
            </a:xfrm>
            <a:prstGeom prst="roundRect">
              <a:avLst>
                <a:gd fmla="val 166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22" name="Google Shape;222;p33">
              <a:hlinkClick/>
            </p:cNvPr>
            <p:cNvSpPr txBox="1"/>
            <p:nvPr/>
          </p:nvSpPr>
          <p:spPr>
            <a:xfrm>
              <a:off x="2203112" y="2346941"/>
              <a:ext cx="37170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500">
                  <a:solidFill>
                    <a:srgbClr val="FFFFFF"/>
                  </a:solidFill>
                  <a:latin typeface="Montserrat"/>
                  <a:ea typeface="Montserrat"/>
                  <a:cs typeface="Montserrat"/>
                  <a:sym typeface="Montserrat"/>
                </a:rPr>
                <a:t>2. SAVINGS</a:t>
              </a:r>
              <a:endParaRPr sz="1100"/>
            </a:p>
          </p:txBody>
        </p:sp>
      </p:grpSp>
      <p:grpSp>
        <p:nvGrpSpPr>
          <p:cNvPr id="223" name="Google Shape;223;p33"/>
          <p:cNvGrpSpPr/>
          <p:nvPr/>
        </p:nvGrpSpPr>
        <p:grpSpPr>
          <a:xfrm>
            <a:off x="459556" y="525557"/>
            <a:ext cx="2475675" cy="398250"/>
            <a:chOff x="612742" y="879413"/>
            <a:chExt cx="3300900" cy="531000"/>
          </a:xfrm>
        </p:grpSpPr>
        <p:sp>
          <p:nvSpPr>
            <p:cNvPr id="224" name="Google Shape;224;p33"/>
            <p:cNvSpPr/>
            <p:nvPr/>
          </p:nvSpPr>
          <p:spPr>
            <a:xfrm>
              <a:off x="612742" y="879413"/>
              <a:ext cx="33009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225" name="Google Shape;225;p33"/>
            <p:cNvSpPr txBox="1"/>
            <p:nvPr/>
          </p:nvSpPr>
          <p:spPr>
            <a:xfrm>
              <a:off x="612742" y="959847"/>
              <a:ext cx="33009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MODULE OUTLINE</a:t>
              </a:r>
              <a:endParaRPr b="1" i="0" sz="900" u="none" cap="none" strike="noStrike">
                <a:solidFill>
                  <a:schemeClr val="lt1"/>
                </a:solidFill>
                <a:latin typeface="Montserrat"/>
                <a:ea typeface="Montserrat"/>
                <a:cs typeface="Montserrat"/>
                <a:sym typeface="Montserra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A picture containing clipart, graphics, cartoon&#10;&#10;Description automatically generated" id="231" name="Google Shape;231;p34"/>
          <p:cNvPicPr preferRelativeResize="0"/>
          <p:nvPr/>
        </p:nvPicPr>
        <p:blipFill rotWithShape="1">
          <a:blip r:embed="rId3">
            <a:alphaModFix/>
          </a:blip>
          <a:srcRect b="0" l="0" r="0" t="0"/>
          <a:stretch/>
        </p:blipFill>
        <p:spPr>
          <a:xfrm>
            <a:off x="7786688" y="514657"/>
            <a:ext cx="927136" cy="927136"/>
          </a:xfrm>
          <a:prstGeom prst="rect">
            <a:avLst/>
          </a:prstGeom>
          <a:noFill/>
          <a:ln>
            <a:noFill/>
          </a:ln>
        </p:spPr>
      </p:pic>
      <p:sp>
        <p:nvSpPr>
          <p:cNvPr id="232" name="Google Shape;232;p34"/>
          <p:cNvSpPr txBox="1"/>
          <p:nvPr/>
        </p:nvSpPr>
        <p:spPr>
          <a:xfrm>
            <a:off x="1453355" y="2156100"/>
            <a:ext cx="6237300" cy="16623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Clr>
                <a:schemeClr val="dk1"/>
              </a:buClr>
              <a:buSzPts val="1100"/>
              <a:buFont typeface="Arial"/>
              <a:buNone/>
            </a:pPr>
            <a:r>
              <a:rPr lang="en" sz="1800">
                <a:solidFill>
                  <a:schemeClr val="dk2"/>
                </a:solidFill>
                <a:latin typeface="Montserrat"/>
                <a:ea typeface="Montserrat"/>
                <a:cs typeface="Montserrat"/>
                <a:sym typeface="Montserrat"/>
              </a:rPr>
              <a:t>“FINANCIAL PLANNING IS THE PROCESS OF MEETING YOUR LIFE GOALS THROUGH THE PROPER MANAGEMENT OF YOUR FINANCES”</a:t>
            </a:r>
            <a:endParaRPr sz="1800">
              <a:solidFill>
                <a:schemeClr val="dk2"/>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800">
              <a:solidFill>
                <a:schemeClr val="dk2"/>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800">
                <a:solidFill>
                  <a:schemeClr val="dk2"/>
                </a:solidFill>
              </a:rPr>
              <a:t>-CERTIFIED FINANCIAL BOARD OF STANDARDS, INC</a:t>
            </a:r>
            <a:endParaRPr sz="1800">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latin typeface="Montserrat"/>
              <a:ea typeface="Montserrat"/>
              <a:cs typeface="Montserrat"/>
              <a:sym typeface="Montserrat"/>
            </a:endParaRPr>
          </a:p>
        </p:txBody>
      </p:sp>
      <p:grpSp>
        <p:nvGrpSpPr>
          <p:cNvPr id="233" name="Google Shape;233;p34"/>
          <p:cNvGrpSpPr/>
          <p:nvPr/>
        </p:nvGrpSpPr>
        <p:grpSpPr>
          <a:xfrm>
            <a:off x="601112" y="514657"/>
            <a:ext cx="2606326" cy="514125"/>
            <a:chOff x="801479" y="686209"/>
            <a:chExt cx="2665500" cy="685500"/>
          </a:xfrm>
        </p:grpSpPr>
        <p:sp>
          <p:nvSpPr>
            <p:cNvPr id="234" name="Google Shape;234;p34">
              <a:hlinkClick action="ppaction://hlinksldjump" r:id="rId4"/>
            </p:cNvPr>
            <p:cNvSpPr/>
            <p:nvPr/>
          </p:nvSpPr>
          <p:spPr>
            <a:xfrm>
              <a:off x="801479" y="686209"/>
              <a:ext cx="2665500" cy="685500"/>
            </a:xfrm>
            <a:prstGeom prst="roundRect">
              <a:avLst>
                <a:gd fmla="val 31259"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35" name="Google Shape;235;p34">
              <a:hlinkClick action="ppaction://hlinksldjump" r:id="rId5"/>
            </p:cNvPr>
            <p:cNvSpPr/>
            <p:nvPr/>
          </p:nvSpPr>
          <p:spPr>
            <a:xfrm>
              <a:off x="850685" y="741525"/>
              <a:ext cx="2567100" cy="574800"/>
            </a:xfrm>
            <a:prstGeom prst="roundRect">
              <a:avLst>
                <a:gd fmla="val 28267" name="adj"/>
              </a:avLst>
            </a:prstGeom>
            <a:gradFill>
              <a:gsLst>
                <a:gs pos="0">
                  <a:srgbClr val="1DA875">
                    <a:alpha val="0"/>
                  </a:srgbClr>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36" name="Google Shape;236;p34"/>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FINANCIAL PLANNING</a:t>
              </a:r>
              <a:endParaRPr sz="1100"/>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5">
            <a:hlinkClick action="ppaction://hlinksldjump" r:id="rId3"/>
          </p:cNvPr>
          <p:cNvSpPr/>
          <p:nvPr/>
        </p:nvSpPr>
        <p:spPr>
          <a:xfrm>
            <a:off x="601100" y="1781275"/>
            <a:ext cx="7849200" cy="2646300"/>
          </a:xfrm>
          <a:prstGeom prst="roundRect">
            <a:avLst>
              <a:gd fmla="val 10511" name="adj"/>
            </a:avLst>
          </a:prstGeom>
          <a:solidFill>
            <a:srgbClr val="1DA875">
              <a:alpha val="49800"/>
            </a:srgbClr>
          </a:solidFill>
          <a:ln cap="flat" cmpd="sng" w="25400">
            <a:solidFill>
              <a:srgbClr val="F9EBF5"/>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43" name="Google Shape;243;p35"/>
          <p:cNvSpPr txBox="1"/>
          <p:nvPr/>
        </p:nvSpPr>
        <p:spPr>
          <a:xfrm>
            <a:off x="778995" y="1978760"/>
            <a:ext cx="21351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Montserrat"/>
                <a:ea typeface="Montserrat"/>
                <a:cs typeface="Montserrat"/>
                <a:sym typeface="Montserrat"/>
              </a:rPr>
              <a:t>What is a budget?</a:t>
            </a:r>
            <a:endParaRPr b="0" i="0" sz="1400" u="none" cap="none" strike="noStrike">
              <a:solidFill>
                <a:srgbClr val="000000"/>
              </a:solidFill>
              <a:latin typeface="Montserrat"/>
              <a:ea typeface="Montserrat"/>
              <a:cs typeface="Montserrat"/>
              <a:sym typeface="Montserrat"/>
            </a:endParaRPr>
          </a:p>
        </p:txBody>
      </p:sp>
      <p:sp>
        <p:nvSpPr>
          <p:cNvPr id="244" name="Google Shape;244;p35"/>
          <p:cNvSpPr txBox="1"/>
          <p:nvPr/>
        </p:nvSpPr>
        <p:spPr>
          <a:xfrm>
            <a:off x="779000" y="2322750"/>
            <a:ext cx="7231800" cy="369300"/>
          </a:xfrm>
          <a:prstGeom prst="rect">
            <a:avLst/>
          </a:prstGeom>
          <a:noFill/>
          <a:ln>
            <a:noFill/>
          </a:ln>
        </p:spPr>
        <p:txBody>
          <a:bodyPr anchorCtr="0" anchor="t" bIns="0" lIns="0" spcFirstLastPara="1" rIns="0" wrap="square" tIns="0">
            <a:spAutoFit/>
          </a:bodyPr>
          <a:lstStyle/>
          <a:p>
            <a:pPr indent="-152400" lvl="1" marL="165100" marR="0" rtl="0" algn="l">
              <a:lnSpc>
                <a:spcPct val="100000"/>
              </a:lnSpc>
              <a:spcBef>
                <a:spcPts val="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A tool to track </a:t>
            </a:r>
            <a:r>
              <a:rPr b="1" i="0" lang="en" sz="1200" u="none" cap="none" strike="noStrike">
                <a:solidFill>
                  <a:schemeClr val="dk1"/>
                </a:solidFill>
                <a:latin typeface="Montserrat"/>
                <a:ea typeface="Montserrat"/>
                <a:cs typeface="Montserrat"/>
                <a:sym typeface="Montserrat"/>
              </a:rPr>
              <a:t>when and how you earn or spend money</a:t>
            </a:r>
            <a:r>
              <a:rPr b="0" i="0" lang="en" sz="1200" u="none" cap="none" strike="noStrike">
                <a:solidFill>
                  <a:schemeClr val="dk1"/>
                </a:solidFill>
                <a:latin typeface="Montserrat"/>
                <a:ea typeface="Montserrat"/>
                <a:cs typeface="Montserrat"/>
                <a:sym typeface="Montserrat"/>
              </a:rPr>
              <a:t> over a period of time </a:t>
            </a:r>
            <a:r>
              <a:rPr lang="en" sz="1200">
                <a:solidFill>
                  <a:schemeClr val="dk1"/>
                </a:solidFill>
                <a:latin typeface="Montserrat"/>
                <a:ea typeface="Montserrat"/>
                <a:cs typeface="Montserrat"/>
                <a:sym typeface="Montserrat"/>
              </a:rPr>
              <a:t>which is an ongoing process. Recommended to revisit and rework your budget monthly.</a:t>
            </a:r>
            <a:r>
              <a:rPr b="0" i="0" lang="en" sz="1200" u="none" cap="none" strike="noStrike">
                <a:solidFill>
                  <a:schemeClr val="dk1"/>
                </a:solidFill>
                <a:latin typeface="Montserrat"/>
                <a:ea typeface="Montserrat"/>
                <a:cs typeface="Montserrat"/>
                <a:sym typeface="Montserrat"/>
              </a:rPr>
              <a:t>.</a:t>
            </a:r>
            <a:endParaRPr b="0" i="0" sz="1200" u="none" cap="none" strike="noStrike">
              <a:solidFill>
                <a:schemeClr val="dk1"/>
              </a:solidFill>
              <a:latin typeface="Montserrat"/>
              <a:ea typeface="Montserrat"/>
              <a:cs typeface="Montserrat"/>
              <a:sym typeface="Montserrat"/>
            </a:endParaRPr>
          </a:p>
        </p:txBody>
      </p:sp>
      <p:pic>
        <p:nvPicPr>
          <p:cNvPr descr="A picture containing clipart, graphics, cartoon&#10;&#10;Description automatically generated" id="245" name="Google Shape;245;p35"/>
          <p:cNvPicPr preferRelativeResize="0"/>
          <p:nvPr/>
        </p:nvPicPr>
        <p:blipFill rotWithShape="1">
          <a:blip r:embed="rId4">
            <a:alphaModFix/>
          </a:blip>
          <a:srcRect b="0" l="0" r="0" t="0"/>
          <a:stretch/>
        </p:blipFill>
        <p:spPr>
          <a:xfrm>
            <a:off x="7786688" y="514657"/>
            <a:ext cx="927136" cy="927136"/>
          </a:xfrm>
          <a:prstGeom prst="rect">
            <a:avLst/>
          </a:prstGeom>
          <a:noFill/>
          <a:ln>
            <a:noFill/>
          </a:ln>
        </p:spPr>
      </p:pic>
      <p:sp>
        <p:nvSpPr>
          <p:cNvPr id="246" name="Google Shape;246;p35"/>
          <p:cNvSpPr txBox="1"/>
          <p:nvPr/>
        </p:nvSpPr>
        <p:spPr>
          <a:xfrm>
            <a:off x="601095" y="1362425"/>
            <a:ext cx="32379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lt1"/>
              </a:buClr>
              <a:buSzPts val="1800"/>
              <a:buFont typeface="Libre Franklin Medium"/>
              <a:buNone/>
            </a:pPr>
            <a:r>
              <a:rPr b="1" i="0" lang="en" sz="1400" u="none" cap="none" strike="noStrike">
                <a:solidFill>
                  <a:srgbClr val="1DA875"/>
                </a:solidFill>
                <a:latin typeface="Montserrat"/>
                <a:ea typeface="Montserrat"/>
                <a:cs typeface="Montserrat"/>
                <a:sym typeface="Montserrat"/>
              </a:rPr>
              <a:t>Definition and benefits</a:t>
            </a:r>
            <a:endParaRPr sz="1100"/>
          </a:p>
        </p:txBody>
      </p:sp>
      <p:grpSp>
        <p:nvGrpSpPr>
          <p:cNvPr id="247" name="Google Shape;247;p35"/>
          <p:cNvGrpSpPr/>
          <p:nvPr/>
        </p:nvGrpSpPr>
        <p:grpSpPr>
          <a:xfrm>
            <a:off x="601112" y="514657"/>
            <a:ext cx="2606326" cy="514125"/>
            <a:chOff x="801479" y="686209"/>
            <a:chExt cx="2665500" cy="685500"/>
          </a:xfrm>
        </p:grpSpPr>
        <p:sp>
          <p:nvSpPr>
            <p:cNvPr id="248" name="Google Shape;248;p35">
              <a:hlinkClick action="ppaction://hlinksldjump" r:id="rId5"/>
            </p:cNvPr>
            <p:cNvSpPr/>
            <p:nvPr/>
          </p:nvSpPr>
          <p:spPr>
            <a:xfrm>
              <a:off x="801479" y="686209"/>
              <a:ext cx="2665500" cy="685500"/>
            </a:xfrm>
            <a:prstGeom prst="roundRect">
              <a:avLst>
                <a:gd fmla="val 31259"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49" name="Google Shape;249;p35">
              <a:hlinkClick action="ppaction://hlinksldjump" r:id="rId6"/>
            </p:cNvPr>
            <p:cNvSpPr/>
            <p:nvPr/>
          </p:nvSpPr>
          <p:spPr>
            <a:xfrm>
              <a:off x="850685" y="741525"/>
              <a:ext cx="2567100" cy="574800"/>
            </a:xfrm>
            <a:prstGeom prst="roundRect">
              <a:avLst>
                <a:gd fmla="val 28267" name="adj"/>
              </a:avLst>
            </a:prstGeom>
            <a:gradFill>
              <a:gsLst>
                <a:gs pos="0">
                  <a:srgbClr val="1DA875">
                    <a:alpha val="0"/>
                  </a:srgbClr>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50" name="Google Shape;250;p35"/>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BUDGETING</a:t>
              </a:r>
              <a:endParaRPr sz="1100"/>
            </a:p>
          </p:txBody>
        </p:sp>
      </p:grpSp>
      <p:sp>
        <p:nvSpPr>
          <p:cNvPr id="251" name="Google Shape;251;p35"/>
          <p:cNvSpPr txBox="1"/>
          <p:nvPr/>
        </p:nvSpPr>
        <p:spPr>
          <a:xfrm>
            <a:off x="779008" y="3005460"/>
            <a:ext cx="32379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Montserrat"/>
                <a:ea typeface="Montserrat"/>
                <a:cs typeface="Montserrat"/>
                <a:sym typeface="Montserrat"/>
              </a:rPr>
              <a:t>A budget can help you:</a:t>
            </a:r>
            <a:endParaRPr b="0" i="0" sz="1400" u="none" cap="none" strike="noStrike">
              <a:solidFill>
                <a:srgbClr val="000000"/>
              </a:solidFill>
              <a:latin typeface="Montserrat"/>
              <a:ea typeface="Montserrat"/>
              <a:cs typeface="Montserrat"/>
              <a:sym typeface="Montserrat"/>
            </a:endParaRPr>
          </a:p>
        </p:txBody>
      </p:sp>
      <p:sp>
        <p:nvSpPr>
          <p:cNvPr id="252" name="Google Shape;252;p35"/>
          <p:cNvSpPr txBox="1"/>
          <p:nvPr/>
        </p:nvSpPr>
        <p:spPr>
          <a:xfrm>
            <a:off x="778993" y="3349450"/>
            <a:ext cx="6088800" cy="931200"/>
          </a:xfrm>
          <a:prstGeom prst="rect">
            <a:avLst/>
          </a:prstGeom>
          <a:noFill/>
          <a:ln>
            <a:noFill/>
          </a:ln>
        </p:spPr>
        <p:txBody>
          <a:bodyPr anchorCtr="0" anchor="t" bIns="0" lIns="0" spcFirstLastPara="1" rIns="0" wrap="square" tIns="0">
            <a:spAutoFit/>
          </a:bodyPr>
          <a:lstStyle/>
          <a:p>
            <a:pPr indent="-165100" lvl="0" marL="203200" marR="0" rtl="0" algn="l">
              <a:lnSpc>
                <a:spcPct val="100000"/>
              </a:lnSpc>
              <a:spcBef>
                <a:spcPts val="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Set short- and long-term goals for business growth.</a:t>
            </a:r>
            <a:endParaRPr b="0" i="0" sz="1200" u="none" cap="none" strike="noStrike">
              <a:solidFill>
                <a:schemeClr val="dk1"/>
              </a:solidFill>
              <a:latin typeface="Montserrat"/>
              <a:ea typeface="Montserrat"/>
              <a:cs typeface="Montserrat"/>
              <a:sym typeface="Montserrat"/>
            </a:endParaRPr>
          </a:p>
          <a:p>
            <a:pPr indent="-165100" lvl="0" marL="203200" marR="0" rtl="0" algn="l">
              <a:lnSpc>
                <a:spcPct val="100000"/>
              </a:lnSpc>
              <a:spcBef>
                <a:spcPts val="50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Track revenue, expenses and cash flow.</a:t>
            </a:r>
            <a:endParaRPr b="0" i="0" sz="1200" u="none" cap="none" strike="noStrike">
              <a:solidFill>
                <a:schemeClr val="dk1"/>
              </a:solidFill>
              <a:latin typeface="Montserrat"/>
              <a:ea typeface="Montserrat"/>
              <a:cs typeface="Montserrat"/>
              <a:sym typeface="Montserrat"/>
            </a:endParaRPr>
          </a:p>
          <a:p>
            <a:pPr indent="-165100" lvl="0" marL="203200" marR="0" rtl="0" algn="l">
              <a:lnSpc>
                <a:spcPct val="100000"/>
              </a:lnSpc>
              <a:spcBef>
                <a:spcPts val="50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Trim costs to avoid overspending.</a:t>
            </a:r>
            <a:endParaRPr b="0" i="0" sz="1200" u="none" cap="none" strike="noStrike">
              <a:solidFill>
                <a:schemeClr val="dk1"/>
              </a:solidFill>
              <a:latin typeface="Montserrat"/>
              <a:ea typeface="Montserrat"/>
              <a:cs typeface="Montserrat"/>
              <a:sym typeface="Montserrat"/>
            </a:endParaRPr>
          </a:p>
          <a:p>
            <a:pPr indent="0" lvl="0" marL="0" marR="0" rtl="0" algn="l">
              <a:lnSpc>
                <a:spcPct val="100000"/>
              </a:lnSpc>
              <a:spcBef>
                <a:spcPts val="500"/>
              </a:spcBef>
              <a:spcAft>
                <a:spcPts val="0"/>
              </a:spcAft>
              <a:buNone/>
            </a:pPr>
            <a:r>
              <a:t/>
            </a:r>
            <a:endParaRPr b="0" i="0" sz="12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7" name="Shape 257"/>
        <p:cNvGrpSpPr/>
        <p:nvPr/>
      </p:nvGrpSpPr>
      <p:grpSpPr>
        <a:xfrm>
          <a:off x="0" y="0"/>
          <a:ext cx="0" cy="0"/>
          <a:chOff x="0" y="0"/>
          <a:chExt cx="0" cy="0"/>
        </a:xfrm>
      </p:grpSpPr>
      <p:grpSp>
        <p:nvGrpSpPr>
          <p:cNvPr id="258" name="Google Shape;258;p36"/>
          <p:cNvGrpSpPr/>
          <p:nvPr/>
        </p:nvGrpSpPr>
        <p:grpSpPr>
          <a:xfrm>
            <a:off x="601112" y="522232"/>
            <a:ext cx="2606326" cy="514125"/>
            <a:chOff x="801479" y="686209"/>
            <a:chExt cx="2665500" cy="685500"/>
          </a:xfrm>
        </p:grpSpPr>
        <p:sp>
          <p:nvSpPr>
            <p:cNvPr id="259" name="Google Shape;259;p36">
              <a:hlinkClick/>
            </p:cNvPr>
            <p:cNvSpPr/>
            <p:nvPr/>
          </p:nvSpPr>
          <p:spPr>
            <a:xfrm>
              <a:off x="801479" y="686209"/>
              <a:ext cx="2665500" cy="685500"/>
            </a:xfrm>
            <a:prstGeom prst="roundRect">
              <a:avLst>
                <a:gd fmla="val 31259"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0" name="Google Shape;260;p36">
              <a:hlinkClick/>
            </p:cNvPr>
            <p:cNvSpPr/>
            <p:nvPr/>
          </p:nvSpPr>
          <p:spPr>
            <a:xfrm>
              <a:off x="850685" y="741525"/>
              <a:ext cx="2567100" cy="574800"/>
            </a:xfrm>
            <a:prstGeom prst="roundRect">
              <a:avLst>
                <a:gd fmla="val 282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1" name="Google Shape;261;p36"/>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SAVINGS</a:t>
              </a:r>
              <a:endParaRPr sz="1100"/>
            </a:p>
          </p:txBody>
        </p:sp>
      </p:grpSp>
      <p:sp>
        <p:nvSpPr>
          <p:cNvPr id="262" name="Google Shape;262;p36"/>
          <p:cNvSpPr/>
          <p:nvPr/>
        </p:nvSpPr>
        <p:spPr>
          <a:xfrm>
            <a:off x="1151178" y="2202280"/>
            <a:ext cx="2008500" cy="834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3" name="Google Shape;263;p36"/>
          <p:cNvSpPr txBox="1"/>
          <p:nvPr/>
        </p:nvSpPr>
        <p:spPr>
          <a:xfrm>
            <a:off x="1299328" y="2369397"/>
            <a:ext cx="17028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Montserrat"/>
                <a:ea typeface="Montserrat"/>
                <a:cs typeface="Montserrat"/>
                <a:sym typeface="Montserrat"/>
              </a:rPr>
              <a:t>Create a budget and stick to it</a:t>
            </a:r>
            <a:endParaRPr sz="1100"/>
          </a:p>
        </p:txBody>
      </p:sp>
      <p:sp>
        <p:nvSpPr>
          <p:cNvPr id="264" name="Google Shape;264;p36"/>
          <p:cNvSpPr/>
          <p:nvPr/>
        </p:nvSpPr>
        <p:spPr>
          <a:xfrm>
            <a:off x="3567875" y="2202280"/>
            <a:ext cx="2008500" cy="834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5" name="Google Shape;265;p36"/>
          <p:cNvSpPr txBox="1"/>
          <p:nvPr/>
        </p:nvSpPr>
        <p:spPr>
          <a:xfrm>
            <a:off x="3720724" y="2477097"/>
            <a:ext cx="17028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Montserrat"/>
                <a:ea typeface="Montserrat"/>
                <a:cs typeface="Montserrat"/>
                <a:sym typeface="Montserrat"/>
              </a:rPr>
              <a:t>Pay yourself first</a:t>
            </a:r>
            <a:endParaRPr sz="1100"/>
          </a:p>
        </p:txBody>
      </p:sp>
      <p:sp>
        <p:nvSpPr>
          <p:cNvPr id="266" name="Google Shape;266;p36"/>
          <p:cNvSpPr/>
          <p:nvPr/>
        </p:nvSpPr>
        <p:spPr>
          <a:xfrm>
            <a:off x="5984571" y="2154592"/>
            <a:ext cx="2008500" cy="834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7" name="Google Shape;267;p36"/>
          <p:cNvSpPr txBox="1"/>
          <p:nvPr/>
        </p:nvSpPr>
        <p:spPr>
          <a:xfrm>
            <a:off x="6142121" y="2429409"/>
            <a:ext cx="17028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Montserrat"/>
                <a:ea typeface="Montserrat"/>
                <a:cs typeface="Montserrat"/>
                <a:sym typeface="Montserrat"/>
              </a:rPr>
              <a:t>Save wisely</a:t>
            </a:r>
            <a:endParaRPr sz="1100"/>
          </a:p>
        </p:txBody>
      </p:sp>
      <p:sp>
        <p:nvSpPr>
          <p:cNvPr id="268" name="Google Shape;268;p36"/>
          <p:cNvSpPr/>
          <p:nvPr/>
        </p:nvSpPr>
        <p:spPr>
          <a:xfrm>
            <a:off x="2354826" y="3365692"/>
            <a:ext cx="2008500" cy="834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9" name="Google Shape;269;p36"/>
          <p:cNvSpPr txBox="1"/>
          <p:nvPr/>
        </p:nvSpPr>
        <p:spPr>
          <a:xfrm>
            <a:off x="2507676" y="3532797"/>
            <a:ext cx="17028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Montserrat"/>
                <a:ea typeface="Montserrat"/>
                <a:cs typeface="Montserrat"/>
                <a:sym typeface="Montserrat"/>
              </a:rPr>
              <a:t>Be ready for the unknown</a:t>
            </a:r>
            <a:endParaRPr sz="1100"/>
          </a:p>
        </p:txBody>
      </p:sp>
      <p:sp>
        <p:nvSpPr>
          <p:cNvPr id="270" name="Google Shape;270;p36"/>
          <p:cNvSpPr/>
          <p:nvPr/>
        </p:nvSpPr>
        <p:spPr>
          <a:xfrm>
            <a:off x="4741623" y="3365692"/>
            <a:ext cx="2008500" cy="834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71" name="Google Shape;271;p36"/>
          <p:cNvSpPr txBox="1"/>
          <p:nvPr/>
        </p:nvSpPr>
        <p:spPr>
          <a:xfrm>
            <a:off x="4806416" y="3532812"/>
            <a:ext cx="18789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Montserrat"/>
                <a:ea typeface="Montserrat"/>
                <a:cs typeface="Montserrat"/>
                <a:sym typeface="Montserrat"/>
              </a:rPr>
              <a:t>Set financial goals to stay on track</a:t>
            </a:r>
            <a:endParaRPr sz="1100"/>
          </a:p>
        </p:txBody>
      </p:sp>
      <p:pic>
        <p:nvPicPr>
          <p:cNvPr id="272" name="Google Shape;272;p36"/>
          <p:cNvPicPr preferRelativeResize="0"/>
          <p:nvPr/>
        </p:nvPicPr>
        <p:blipFill rotWithShape="1">
          <a:blip r:embed="rId3">
            <a:alphaModFix/>
          </a:blip>
          <a:srcRect b="0" l="0" r="0" t="0"/>
          <a:stretch/>
        </p:blipFill>
        <p:spPr>
          <a:xfrm>
            <a:off x="7764600" y="217425"/>
            <a:ext cx="967400" cy="967400"/>
          </a:xfrm>
          <a:prstGeom prst="rect">
            <a:avLst/>
          </a:prstGeom>
          <a:noFill/>
          <a:ln>
            <a:noFill/>
          </a:ln>
          <a:effectLst>
            <a:outerShdw blurRad="76200" rotWithShape="0" algn="ctr" dir="2700000" dist="50800">
              <a:srgbClr val="000000">
                <a:alpha val="24710"/>
              </a:srgbClr>
            </a:outerShdw>
          </a:effectLst>
        </p:spPr>
      </p:pic>
      <p:sp>
        <p:nvSpPr>
          <p:cNvPr id="273" name="Google Shape;273;p36"/>
          <p:cNvSpPr txBox="1"/>
          <p:nvPr/>
        </p:nvSpPr>
        <p:spPr>
          <a:xfrm>
            <a:off x="601109" y="1452147"/>
            <a:ext cx="21057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lang="en">
                <a:solidFill>
                  <a:srgbClr val="E6AF00"/>
                </a:solidFill>
                <a:latin typeface="Montserrat"/>
                <a:ea typeface="Montserrat"/>
                <a:cs typeface="Montserrat"/>
                <a:sym typeface="Montserrat"/>
              </a:rPr>
              <a:t>What is savings?</a:t>
            </a:r>
            <a:endParaRPr sz="1100"/>
          </a:p>
        </p:txBody>
      </p:sp>
      <p:sp>
        <p:nvSpPr>
          <p:cNvPr id="274" name="Google Shape;274;p36"/>
          <p:cNvSpPr txBox="1"/>
          <p:nvPr/>
        </p:nvSpPr>
        <p:spPr>
          <a:xfrm>
            <a:off x="601100" y="1629238"/>
            <a:ext cx="7102200" cy="369300"/>
          </a:xfrm>
          <a:prstGeom prst="rect">
            <a:avLst/>
          </a:prstGeom>
          <a:noFill/>
          <a:ln>
            <a:noFill/>
          </a:ln>
        </p:spPr>
        <p:txBody>
          <a:bodyPr anchorCtr="0" anchor="t" bIns="91425" lIns="91425" spcFirstLastPara="1" rIns="91425" wrap="square" tIns="91425">
            <a:spAutoFit/>
          </a:bodyPr>
          <a:lstStyle/>
          <a:p>
            <a:pPr indent="-201612" lvl="1" marL="227012" rtl="0" algn="l">
              <a:spcBef>
                <a:spcPts val="0"/>
              </a:spcBef>
              <a:spcAft>
                <a:spcPts val="0"/>
              </a:spcAft>
              <a:buClr>
                <a:schemeClr val="dk1"/>
              </a:buClr>
              <a:buSzPts val="1200"/>
              <a:buChar char="•"/>
            </a:pPr>
            <a:r>
              <a:rPr b="1" lang="en" sz="1200">
                <a:solidFill>
                  <a:schemeClr val="dk1"/>
                </a:solidFill>
                <a:latin typeface="Montserrat"/>
                <a:ea typeface="Montserrat"/>
                <a:cs typeface="Montserrat"/>
                <a:sym typeface="Montserrat"/>
              </a:rPr>
              <a:t>Money you set aside to cover future planned or unexpected expenses</a:t>
            </a:r>
            <a:endParaRPr b="1"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7"/>
          <p:cNvSpPr/>
          <p:nvPr/>
        </p:nvSpPr>
        <p:spPr>
          <a:xfrm>
            <a:off x="1008008" y="4259283"/>
            <a:ext cx="607361" cy="891826"/>
          </a:xfrm>
          <a:custGeom>
            <a:rect b="b" l="l" r="r" t="t"/>
            <a:pathLst>
              <a:path extrusionOk="0" h="1189101" w="809815">
                <a:moveTo>
                  <a:pt x="809737" y="821703"/>
                </a:moveTo>
                <a:cubicBezTo>
                  <a:pt x="809737" y="893412"/>
                  <a:pt x="791550" y="957084"/>
                  <a:pt x="755183" y="1012725"/>
                </a:cubicBezTo>
                <a:cubicBezTo>
                  <a:pt x="718815" y="1068365"/>
                  <a:pt x="666357" y="1111667"/>
                  <a:pt x="597809" y="1142628"/>
                </a:cubicBezTo>
                <a:cubicBezTo>
                  <a:pt x="529228" y="1173480"/>
                  <a:pt x="448820" y="1188908"/>
                  <a:pt x="356591" y="1188908"/>
                </a:cubicBezTo>
                <a:cubicBezTo>
                  <a:pt x="279625" y="1188908"/>
                  <a:pt x="215048" y="1183503"/>
                  <a:pt x="162866" y="1172691"/>
                </a:cubicBezTo>
                <a:cubicBezTo>
                  <a:pt x="106483" y="1160440"/>
                  <a:pt x="51776" y="1141453"/>
                  <a:pt x="-79" y="1116151"/>
                </a:cubicBezTo>
                <a:lnTo>
                  <a:pt x="-79" y="837534"/>
                </a:lnTo>
                <a:cubicBezTo>
                  <a:pt x="59119" y="868027"/>
                  <a:pt x="121424" y="892066"/>
                  <a:pt x="185758" y="909243"/>
                </a:cubicBezTo>
                <a:cubicBezTo>
                  <a:pt x="243461" y="925422"/>
                  <a:pt x="303013" y="934065"/>
                  <a:pt x="362934" y="934948"/>
                </a:cubicBezTo>
                <a:cubicBezTo>
                  <a:pt x="409341" y="934948"/>
                  <a:pt x="443342" y="926895"/>
                  <a:pt x="464927" y="910788"/>
                </a:cubicBezTo>
                <a:cubicBezTo>
                  <a:pt x="485457" y="896848"/>
                  <a:pt x="497637" y="873549"/>
                  <a:pt x="497361" y="848732"/>
                </a:cubicBezTo>
                <a:cubicBezTo>
                  <a:pt x="497648" y="833838"/>
                  <a:pt x="493081" y="819259"/>
                  <a:pt x="484343" y="807196"/>
                </a:cubicBezTo>
                <a:cubicBezTo>
                  <a:pt x="472677" y="792754"/>
                  <a:pt x="458473" y="780564"/>
                  <a:pt x="442421" y="771231"/>
                </a:cubicBezTo>
                <a:cubicBezTo>
                  <a:pt x="423153" y="759095"/>
                  <a:pt x="371870" y="734312"/>
                  <a:pt x="288577" y="696874"/>
                </a:cubicBezTo>
                <a:cubicBezTo>
                  <a:pt x="213189" y="662603"/>
                  <a:pt x="156649" y="629396"/>
                  <a:pt x="118958" y="597254"/>
                </a:cubicBezTo>
                <a:cubicBezTo>
                  <a:pt x="82847" y="567174"/>
                  <a:pt x="54157" y="529180"/>
                  <a:pt x="35114" y="486215"/>
                </a:cubicBezTo>
                <a:cubicBezTo>
                  <a:pt x="16727" y="444585"/>
                  <a:pt x="7643" y="395293"/>
                  <a:pt x="7864" y="338329"/>
                </a:cubicBezTo>
                <a:cubicBezTo>
                  <a:pt x="7864" y="231686"/>
                  <a:pt x="46605" y="148631"/>
                  <a:pt x="124088" y="89168"/>
                </a:cubicBezTo>
                <a:cubicBezTo>
                  <a:pt x="201572" y="29704"/>
                  <a:pt x="308066" y="-83"/>
                  <a:pt x="443579" y="-193"/>
                </a:cubicBezTo>
                <a:cubicBezTo>
                  <a:pt x="563278" y="-193"/>
                  <a:pt x="685333" y="27498"/>
                  <a:pt x="809737" y="82879"/>
                </a:cubicBezTo>
                <a:lnTo>
                  <a:pt x="714033" y="324097"/>
                </a:lnTo>
                <a:cubicBezTo>
                  <a:pt x="605956" y="274491"/>
                  <a:pt x="512641" y="249702"/>
                  <a:pt x="434092" y="249741"/>
                </a:cubicBezTo>
                <a:cubicBezTo>
                  <a:pt x="393642" y="249741"/>
                  <a:pt x="364109" y="256856"/>
                  <a:pt x="345503" y="271088"/>
                </a:cubicBezTo>
                <a:cubicBezTo>
                  <a:pt x="328205" y="283196"/>
                  <a:pt x="317907" y="302982"/>
                  <a:pt x="317923" y="324097"/>
                </a:cubicBezTo>
                <a:cubicBezTo>
                  <a:pt x="317923" y="346752"/>
                  <a:pt x="329656" y="366974"/>
                  <a:pt x="353116" y="384774"/>
                </a:cubicBezTo>
                <a:cubicBezTo>
                  <a:pt x="376576" y="402575"/>
                  <a:pt x="440231" y="435246"/>
                  <a:pt x="544082" y="482795"/>
                </a:cubicBezTo>
                <a:cubicBezTo>
                  <a:pt x="643703" y="527624"/>
                  <a:pt x="712891" y="575741"/>
                  <a:pt x="751653" y="627151"/>
                </a:cubicBezTo>
                <a:cubicBezTo>
                  <a:pt x="790414" y="678561"/>
                  <a:pt x="809776" y="743413"/>
                  <a:pt x="809737" y="821703"/>
                </a:cubicBez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1" name="Google Shape;281;p37"/>
          <p:cNvSpPr/>
          <p:nvPr/>
        </p:nvSpPr>
        <p:spPr>
          <a:xfrm>
            <a:off x="2441939" y="4261991"/>
            <a:ext cx="1002022" cy="879829"/>
          </a:xfrm>
          <a:custGeom>
            <a:rect b="b" l="l" r="r" t="t"/>
            <a:pathLst>
              <a:path extrusionOk="0" h="1173106" w="1336030">
                <a:moveTo>
                  <a:pt x="510950" y="1172910"/>
                </a:moveTo>
                <a:lnTo>
                  <a:pt x="271012" y="327781"/>
                </a:lnTo>
                <a:lnTo>
                  <a:pt x="263792" y="327781"/>
                </a:lnTo>
                <a:cubicBezTo>
                  <a:pt x="274985" y="471733"/>
                  <a:pt x="280582" y="583542"/>
                  <a:pt x="280582" y="663202"/>
                </a:cubicBezTo>
                <a:lnTo>
                  <a:pt x="280582" y="1172519"/>
                </a:lnTo>
                <a:lnTo>
                  <a:pt x="-213" y="1172519"/>
                </a:lnTo>
                <a:lnTo>
                  <a:pt x="-213" y="-196"/>
                </a:lnTo>
                <a:lnTo>
                  <a:pt x="421848" y="-196"/>
                </a:lnTo>
                <a:lnTo>
                  <a:pt x="666599" y="832676"/>
                </a:lnTo>
                <a:lnTo>
                  <a:pt x="673035" y="832676"/>
                </a:lnTo>
                <a:lnTo>
                  <a:pt x="912974" y="-196"/>
                </a:lnTo>
                <a:lnTo>
                  <a:pt x="1335818" y="-196"/>
                </a:lnTo>
                <a:lnTo>
                  <a:pt x="1335818" y="1172910"/>
                </a:lnTo>
                <a:lnTo>
                  <a:pt x="1044780" y="1172910"/>
                </a:lnTo>
                <a:lnTo>
                  <a:pt x="1044780" y="658557"/>
                </a:lnTo>
                <a:cubicBezTo>
                  <a:pt x="1044780" y="631804"/>
                  <a:pt x="1045172" y="602124"/>
                  <a:pt x="1045956" y="569511"/>
                </a:cubicBezTo>
                <a:cubicBezTo>
                  <a:pt x="1046739" y="536898"/>
                  <a:pt x="1050360" y="456918"/>
                  <a:pt x="1056814" y="329572"/>
                </a:cubicBezTo>
                <a:lnTo>
                  <a:pt x="1049593" y="329572"/>
                </a:lnTo>
                <a:lnTo>
                  <a:pt x="812846" y="1172910"/>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2" name="Google Shape;282;p37"/>
          <p:cNvSpPr/>
          <p:nvPr/>
        </p:nvSpPr>
        <p:spPr>
          <a:xfrm>
            <a:off x="4120157" y="4260067"/>
            <a:ext cx="904660" cy="892993"/>
          </a:xfrm>
          <a:custGeom>
            <a:rect b="b" l="l" r="r" t="t"/>
            <a:pathLst>
              <a:path extrusionOk="0" h="1190657" w="1206214">
                <a:moveTo>
                  <a:pt x="855055" y="1190462"/>
                </a:moveTo>
                <a:lnTo>
                  <a:pt x="796789" y="968261"/>
                </a:lnTo>
                <a:lnTo>
                  <a:pt x="411556" y="968261"/>
                </a:lnTo>
                <a:lnTo>
                  <a:pt x="351593" y="1190462"/>
                </a:lnTo>
                <a:lnTo>
                  <a:pt x="-434" y="1190462"/>
                </a:lnTo>
                <a:lnTo>
                  <a:pt x="386440" y="-195"/>
                </a:lnTo>
                <a:lnTo>
                  <a:pt x="813816" y="-195"/>
                </a:lnTo>
                <a:lnTo>
                  <a:pt x="1205780" y="1190462"/>
                </a:lnTo>
                <a:close/>
                <a:moveTo>
                  <a:pt x="730603" y="705499"/>
                </a:moveTo>
                <a:lnTo>
                  <a:pt x="679692" y="510846"/>
                </a:lnTo>
                <a:cubicBezTo>
                  <a:pt x="667812" y="467588"/>
                  <a:pt x="653348" y="411625"/>
                  <a:pt x="636304" y="342951"/>
                </a:cubicBezTo>
                <a:cubicBezTo>
                  <a:pt x="619259" y="274276"/>
                  <a:pt x="607946" y="225078"/>
                  <a:pt x="602362" y="195363"/>
                </a:cubicBezTo>
                <a:cubicBezTo>
                  <a:pt x="597497" y="222929"/>
                  <a:pt x="587920" y="268336"/>
                  <a:pt x="573625" y="331580"/>
                </a:cubicBezTo>
                <a:cubicBezTo>
                  <a:pt x="559331" y="394824"/>
                  <a:pt x="527561" y="519462"/>
                  <a:pt x="478307" y="705499"/>
                </a:cubicBez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3" name="Google Shape;283;p37"/>
          <p:cNvSpPr/>
          <p:nvPr/>
        </p:nvSpPr>
        <p:spPr>
          <a:xfrm>
            <a:off x="7518287" y="4258115"/>
            <a:ext cx="677131" cy="893407"/>
          </a:xfrm>
          <a:custGeom>
            <a:rect b="b" l="l" r="r" t="t"/>
            <a:pathLst>
              <a:path extrusionOk="0" h="1996440" w="1513141">
                <a:moveTo>
                  <a:pt x="1026362" y="1996244"/>
                </a:moveTo>
                <a:lnTo>
                  <a:pt x="486770" y="1996244"/>
                </a:lnTo>
                <a:lnTo>
                  <a:pt x="486770" y="440812"/>
                </a:lnTo>
                <a:lnTo>
                  <a:pt x="-624" y="440812"/>
                </a:lnTo>
                <a:lnTo>
                  <a:pt x="-624" y="-196"/>
                </a:lnTo>
                <a:lnTo>
                  <a:pt x="1512518" y="-196"/>
                </a:lnTo>
                <a:lnTo>
                  <a:pt x="1512518" y="440812"/>
                </a:lnTo>
                <a:lnTo>
                  <a:pt x="1026743" y="440812"/>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4" name="Google Shape;284;p37"/>
          <p:cNvSpPr/>
          <p:nvPr/>
        </p:nvSpPr>
        <p:spPr>
          <a:xfrm>
            <a:off x="5837868" y="4258115"/>
            <a:ext cx="765704" cy="893407"/>
          </a:xfrm>
          <a:custGeom>
            <a:rect b="b" l="l" r="r" t="t"/>
            <a:pathLst>
              <a:path extrusionOk="0" h="1996440" w="1711071">
                <a:moveTo>
                  <a:pt x="538777" y="1269772"/>
                </a:moveTo>
                <a:lnTo>
                  <a:pt x="538777" y="1996244"/>
                </a:lnTo>
                <a:lnTo>
                  <a:pt x="-624" y="1996244"/>
                </a:lnTo>
                <a:lnTo>
                  <a:pt x="-624" y="-196"/>
                </a:lnTo>
                <a:lnTo>
                  <a:pt x="653553" y="-196"/>
                </a:lnTo>
                <a:cubicBezTo>
                  <a:pt x="1196097" y="-196"/>
                  <a:pt x="1467369" y="196429"/>
                  <a:pt x="1467369" y="589687"/>
                </a:cubicBezTo>
                <a:cubicBezTo>
                  <a:pt x="1467369" y="820954"/>
                  <a:pt x="1354498" y="999834"/>
                  <a:pt x="1128756" y="1126326"/>
                </a:cubicBezTo>
                <a:lnTo>
                  <a:pt x="1710447" y="1996244"/>
                </a:lnTo>
                <a:lnTo>
                  <a:pt x="1098657" y="1996244"/>
                </a:lnTo>
                <a:lnTo>
                  <a:pt x="675366" y="1269772"/>
                </a:lnTo>
                <a:close/>
                <a:moveTo>
                  <a:pt x="538777" y="864198"/>
                </a:moveTo>
                <a:lnTo>
                  <a:pt x="640028" y="864198"/>
                </a:lnTo>
                <a:cubicBezTo>
                  <a:pt x="828499" y="864198"/>
                  <a:pt x="922730" y="780883"/>
                  <a:pt x="922730" y="614262"/>
                </a:cubicBezTo>
                <a:cubicBezTo>
                  <a:pt x="922730" y="476845"/>
                  <a:pt x="830337" y="408112"/>
                  <a:pt x="645553" y="408046"/>
                </a:cubicBezTo>
                <a:lnTo>
                  <a:pt x="538777" y="408046"/>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5" name="Google Shape;285;p37"/>
          <p:cNvSpPr txBox="1"/>
          <p:nvPr/>
        </p:nvSpPr>
        <p:spPr>
          <a:xfrm>
            <a:off x="591239" y="1660587"/>
            <a:ext cx="6866700" cy="721200"/>
          </a:xfrm>
          <a:prstGeom prst="rect">
            <a:avLst/>
          </a:prstGeom>
          <a:noFill/>
          <a:ln>
            <a:noFill/>
          </a:ln>
        </p:spPr>
        <p:txBody>
          <a:bodyPr anchorCtr="0" anchor="t" bIns="0" lIns="0" spcFirstLastPara="1" rIns="0" wrap="square" tIns="0">
            <a:noAutofit/>
          </a:bodyPr>
          <a:lstStyle/>
          <a:p>
            <a:pPr indent="-196850" lvl="0" marL="203200" marR="0" rtl="0" algn="l">
              <a:lnSpc>
                <a:spcPct val="100000"/>
              </a:lnSpc>
              <a:spcBef>
                <a:spcPts val="0"/>
              </a:spcBef>
              <a:spcAft>
                <a:spcPts val="0"/>
              </a:spcAft>
              <a:buClr>
                <a:srgbClr val="FF0000"/>
              </a:buClr>
              <a:buSzPts val="1500"/>
              <a:buChar char="•"/>
            </a:pPr>
            <a:r>
              <a:rPr b="1" i="0" lang="en" sz="1200" u="none" cap="none" strike="noStrike">
                <a:solidFill>
                  <a:srgbClr val="FF0000"/>
                </a:solidFill>
                <a:latin typeface="Montserrat"/>
                <a:ea typeface="Montserrat"/>
                <a:cs typeface="Montserrat"/>
                <a:sym typeface="Montserrat"/>
              </a:rPr>
              <a:t>Determine a reason to save.</a:t>
            </a:r>
            <a:endParaRPr b="1" sz="1100">
              <a:solidFill>
                <a:srgbClr val="FF0000"/>
              </a:solidFill>
            </a:endParaRPr>
          </a:p>
          <a:p>
            <a:pPr indent="-196850" lvl="0" marL="203200" marR="0" rtl="0" algn="l">
              <a:lnSpc>
                <a:spcPct val="100000"/>
              </a:lnSpc>
              <a:spcBef>
                <a:spcPts val="900"/>
              </a:spcBef>
              <a:spcAft>
                <a:spcPts val="900"/>
              </a:spcAft>
              <a:buClr>
                <a:srgbClr val="000000"/>
              </a:buClr>
              <a:buSzPts val="1500"/>
              <a:buFont typeface="Arial"/>
              <a:buChar char="•"/>
            </a:pPr>
            <a:r>
              <a:rPr b="0" i="0" lang="en" sz="1200" u="none" cap="none" strike="noStrike">
                <a:solidFill>
                  <a:srgbClr val="000000"/>
                </a:solidFill>
                <a:latin typeface="Montserrat"/>
                <a:ea typeface="Montserrat"/>
                <a:cs typeface="Montserrat"/>
                <a:sym typeface="Montserrat"/>
              </a:rPr>
              <a:t>Think about </a:t>
            </a:r>
            <a:r>
              <a:rPr b="1" i="0" lang="en" sz="1200" u="none" cap="none" strike="noStrike">
                <a:solidFill>
                  <a:srgbClr val="000000"/>
                </a:solidFill>
                <a:latin typeface="Montserrat"/>
                <a:ea typeface="Montserrat"/>
                <a:cs typeface="Montserrat"/>
                <a:sym typeface="Montserrat"/>
              </a:rPr>
              <a:t>short-term goals</a:t>
            </a:r>
            <a:r>
              <a:rPr b="1" lang="en" sz="1200">
                <a:latin typeface="Montserrat"/>
                <a:ea typeface="Montserrat"/>
                <a:cs typeface="Montserrat"/>
                <a:sym typeface="Montserrat"/>
              </a:rPr>
              <a:t> </a:t>
            </a:r>
            <a:r>
              <a:rPr b="1" i="0" lang="en" sz="1200" u="none" cap="none" strike="noStrike">
                <a:solidFill>
                  <a:srgbClr val="000000"/>
                </a:solidFill>
                <a:latin typeface="Montserrat"/>
                <a:ea typeface="Montserrat"/>
                <a:cs typeface="Montserrat"/>
                <a:sym typeface="Montserrat"/>
              </a:rPr>
              <a:t>and long-term objectives</a:t>
            </a:r>
            <a:r>
              <a:rPr b="0" i="0" lang="en" sz="1200" u="none" cap="none" strike="noStrike">
                <a:solidFill>
                  <a:srgbClr val="000000"/>
                </a:solidFill>
                <a:latin typeface="Montserrat"/>
                <a:ea typeface="Montserrat"/>
                <a:cs typeface="Montserrat"/>
                <a:sym typeface="Montserrat"/>
              </a:rPr>
              <a:t> (for important events and big expenses) using this SMART goals guideline:</a:t>
            </a:r>
            <a:endParaRPr sz="1100"/>
          </a:p>
        </p:txBody>
      </p:sp>
      <p:grpSp>
        <p:nvGrpSpPr>
          <p:cNvPr id="286" name="Google Shape;286;p37"/>
          <p:cNvGrpSpPr/>
          <p:nvPr/>
        </p:nvGrpSpPr>
        <p:grpSpPr>
          <a:xfrm>
            <a:off x="601112" y="514657"/>
            <a:ext cx="2606326" cy="514125"/>
            <a:chOff x="801479" y="686209"/>
            <a:chExt cx="2665500" cy="685500"/>
          </a:xfrm>
        </p:grpSpPr>
        <p:sp>
          <p:nvSpPr>
            <p:cNvPr id="287" name="Google Shape;287;p37">
              <a:hlinkClick/>
            </p:cNvPr>
            <p:cNvSpPr/>
            <p:nvPr/>
          </p:nvSpPr>
          <p:spPr>
            <a:xfrm>
              <a:off x="801479" y="686209"/>
              <a:ext cx="2665500" cy="685500"/>
            </a:xfrm>
            <a:prstGeom prst="roundRect">
              <a:avLst>
                <a:gd fmla="val 31259"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88" name="Google Shape;288;p37">
              <a:hlinkClick/>
            </p:cNvPr>
            <p:cNvSpPr/>
            <p:nvPr/>
          </p:nvSpPr>
          <p:spPr>
            <a:xfrm>
              <a:off x="850685" y="741525"/>
              <a:ext cx="2567100" cy="574800"/>
            </a:xfrm>
            <a:prstGeom prst="roundRect">
              <a:avLst>
                <a:gd fmla="val 282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89" name="Google Shape;289;p37"/>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SAVING</a:t>
              </a:r>
              <a:r>
                <a:rPr b="1" lang="en" sz="1500">
                  <a:solidFill>
                    <a:schemeClr val="lt1"/>
                  </a:solidFill>
                  <a:latin typeface="Montserrat"/>
                  <a:ea typeface="Montserrat"/>
                  <a:cs typeface="Montserrat"/>
                  <a:sym typeface="Montserrat"/>
                </a:rPr>
                <a:t>S</a:t>
              </a:r>
              <a:endParaRPr sz="1100"/>
            </a:p>
          </p:txBody>
        </p:sp>
      </p:grpSp>
      <p:sp>
        <p:nvSpPr>
          <p:cNvPr id="290" name="Google Shape;290;p37"/>
          <p:cNvSpPr txBox="1"/>
          <p:nvPr/>
        </p:nvSpPr>
        <p:spPr>
          <a:xfrm>
            <a:off x="601109" y="1362422"/>
            <a:ext cx="21057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latin typeface="Montserrat"/>
                <a:ea typeface="Montserrat"/>
                <a:cs typeface="Montserrat"/>
                <a:sym typeface="Montserrat"/>
              </a:rPr>
              <a:t>Set saving goals</a:t>
            </a:r>
            <a:endParaRPr sz="1100"/>
          </a:p>
        </p:txBody>
      </p:sp>
      <p:sp>
        <p:nvSpPr>
          <p:cNvPr id="291" name="Google Shape;291;p37"/>
          <p:cNvSpPr/>
          <p:nvPr/>
        </p:nvSpPr>
        <p:spPr>
          <a:xfrm>
            <a:off x="591239" y="2507724"/>
            <a:ext cx="1441800" cy="1620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92" name="Google Shape;292;p37"/>
          <p:cNvSpPr txBox="1"/>
          <p:nvPr/>
        </p:nvSpPr>
        <p:spPr>
          <a:xfrm>
            <a:off x="591238" y="2682815"/>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S</a:t>
            </a:r>
            <a:r>
              <a:rPr b="0" i="0" lang="en" sz="1500" u="sng" cap="none" strike="noStrike">
                <a:solidFill>
                  <a:srgbClr val="262626"/>
                </a:solidFill>
                <a:latin typeface="Montserrat"/>
                <a:ea typeface="Montserrat"/>
                <a:cs typeface="Montserrat"/>
                <a:sym typeface="Montserrat"/>
              </a:rPr>
              <a:t>pecific</a:t>
            </a:r>
            <a:endParaRPr b="0" i="0" sz="1500" u="none" cap="none" strike="noStrike">
              <a:solidFill>
                <a:srgbClr val="262626"/>
              </a:solidFill>
              <a:latin typeface="Montserrat"/>
              <a:ea typeface="Montserrat"/>
              <a:cs typeface="Montserrat"/>
              <a:sym typeface="Montserrat"/>
            </a:endParaRPr>
          </a:p>
        </p:txBody>
      </p:sp>
      <p:sp>
        <p:nvSpPr>
          <p:cNvPr id="293" name="Google Shape;293;p37"/>
          <p:cNvSpPr txBox="1"/>
          <p:nvPr/>
        </p:nvSpPr>
        <p:spPr>
          <a:xfrm>
            <a:off x="688208" y="3131921"/>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262626"/>
                </a:solidFill>
                <a:latin typeface="Montserrat"/>
                <a:ea typeface="Montserrat"/>
                <a:cs typeface="Montserrat"/>
                <a:sym typeface="Montserrat"/>
              </a:rPr>
              <a:t>Clear goal with specific outcomes</a:t>
            </a:r>
            <a:endParaRPr b="0" i="0" sz="1200" u="none" cap="none" strike="noStrike">
              <a:solidFill>
                <a:srgbClr val="000000"/>
              </a:solidFill>
              <a:latin typeface="Montserrat"/>
              <a:ea typeface="Montserrat"/>
              <a:cs typeface="Montserrat"/>
              <a:sym typeface="Montserrat"/>
            </a:endParaRPr>
          </a:p>
        </p:txBody>
      </p:sp>
      <p:sp>
        <p:nvSpPr>
          <p:cNvPr id="294" name="Google Shape;294;p37"/>
          <p:cNvSpPr/>
          <p:nvPr/>
        </p:nvSpPr>
        <p:spPr>
          <a:xfrm>
            <a:off x="2227393" y="2507724"/>
            <a:ext cx="1441800" cy="1620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95" name="Google Shape;295;p37"/>
          <p:cNvSpPr txBox="1"/>
          <p:nvPr/>
        </p:nvSpPr>
        <p:spPr>
          <a:xfrm>
            <a:off x="2227392" y="2682815"/>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M</a:t>
            </a:r>
            <a:r>
              <a:rPr b="0" i="0" lang="en" sz="1500" u="sng" cap="none" strike="noStrike">
                <a:solidFill>
                  <a:srgbClr val="262626"/>
                </a:solidFill>
                <a:latin typeface="Montserrat"/>
                <a:ea typeface="Montserrat"/>
                <a:cs typeface="Montserrat"/>
                <a:sym typeface="Montserrat"/>
              </a:rPr>
              <a:t>easurable</a:t>
            </a:r>
            <a:endParaRPr b="0" i="0" sz="1500" u="none" cap="none" strike="noStrike">
              <a:solidFill>
                <a:srgbClr val="262626"/>
              </a:solidFill>
              <a:latin typeface="Montserrat"/>
              <a:ea typeface="Montserrat"/>
              <a:cs typeface="Montserrat"/>
              <a:sym typeface="Montserrat"/>
            </a:endParaRPr>
          </a:p>
        </p:txBody>
      </p:sp>
      <p:sp>
        <p:nvSpPr>
          <p:cNvPr id="296" name="Google Shape;296;p37"/>
          <p:cNvSpPr txBox="1"/>
          <p:nvPr/>
        </p:nvSpPr>
        <p:spPr>
          <a:xfrm>
            <a:off x="2324362" y="3131921"/>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262626"/>
                </a:solidFill>
                <a:latin typeface="Montserrat"/>
                <a:ea typeface="Montserrat"/>
                <a:cs typeface="Montserrat"/>
                <a:sym typeface="Montserrat"/>
              </a:rPr>
              <a:t>Can measure your progress along the way</a:t>
            </a:r>
            <a:endParaRPr b="0" i="0" sz="1200" u="none" cap="none" strike="noStrike">
              <a:solidFill>
                <a:srgbClr val="000000"/>
              </a:solidFill>
              <a:latin typeface="Montserrat"/>
              <a:ea typeface="Montserrat"/>
              <a:cs typeface="Montserrat"/>
              <a:sym typeface="Montserrat"/>
            </a:endParaRPr>
          </a:p>
        </p:txBody>
      </p:sp>
      <p:sp>
        <p:nvSpPr>
          <p:cNvPr id="297" name="Google Shape;297;p37"/>
          <p:cNvSpPr/>
          <p:nvPr/>
        </p:nvSpPr>
        <p:spPr>
          <a:xfrm>
            <a:off x="3863546" y="2507724"/>
            <a:ext cx="1441800" cy="1620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98" name="Google Shape;298;p37"/>
          <p:cNvSpPr txBox="1"/>
          <p:nvPr/>
        </p:nvSpPr>
        <p:spPr>
          <a:xfrm>
            <a:off x="3863546" y="2682815"/>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A</a:t>
            </a:r>
            <a:r>
              <a:rPr b="0" i="0" lang="en" sz="1500" u="sng" cap="none" strike="noStrike">
                <a:solidFill>
                  <a:srgbClr val="262626"/>
                </a:solidFill>
                <a:latin typeface="Montserrat"/>
                <a:ea typeface="Montserrat"/>
                <a:cs typeface="Montserrat"/>
                <a:sym typeface="Montserrat"/>
              </a:rPr>
              <a:t>ttainable</a:t>
            </a:r>
            <a:endParaRPr b="0" i="0" sz="1500" u="none" cap="none" strike="noStrike">
              <a:solidFill>
                <a:srgbClr val="262626"/>
              </a:solidFill>
              <a:latin typeface="Montserrat"/>
              <a:ea typeface="Montserrat"/>
              <a:cs typeface="Montserrat"/>
              <a:sym typeface="Montserrat"/>
            </a:endParaRPr>
          </a:p>
        </p:txBody>
      </p:sp>
      <p:sp>
        <p:nvSpPr>
          <p:cNvPr id="299" name="Google Shape;299;p37"/>
          <p:cNvSpPr txBox="1"/>
          <p:nvPr/>
        </p:nvSpPr>
        <p:spPr>
          <a:xfrm>
            <a:off x="3960515" y="3131921"/>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262626"/>
                </a:solidFill>
                <a:latin typeface="Montserrat"/>
                <a:ea typeface="Montserrat"/>
                <a:cs typeface="Montserrat"/>
                <a:sym typeface="Montserrat"/>
              </a:rPr>
              <a:t>Ensure it is within your reach</a:t>
            </a:r>
            <a:endParaRPr b="0" i="0" sz="1200" u="none" cap="none" strike="noStrike">
              <a:solidFill>
                <a:srgbClr val="000000"/>
              </a:solidFill>
              <a:latin typeface="Montserrat"/>
              <a:ea typeface="Montserrat"/>
              <a:cs typeface="Montserrat"/>
              <a:sym typeface="Montserrat"/>
            </a:endParaRPr>
          </a:p>
        </p:txBody>
      </p:sp>
      <p:sp>
        <p:nvSpPr>
          <p:cNvPr id="300" name="Google Shape;300;p37"/>
          <p:cNvSpPr/>
          <p:nvPr/>
        </p:nvSpPr>
        <p:spPr>
          <a:xfrm>
            <a:off x="5499700" y="2507724"/>
            <a:ext cx="1441800" cy="1620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01" name="Google Shape;301;p37"/>
          <p:cNvSpPr txBox="1"/>
          <p:nvPr/>
        </p:nvSpPr>
        <p:spPr>
          <a:xfrm>
            <a:off x="5499699" y="2682815"/>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R</a:t>
            </a:r>
            <a:r>
              <a:rPr b="0" i="0" lang="en" sz="1500" u="sng" cap="none" strike="noStrike">
                <a:solidFill>
                  <a:srgbClr val="262626"/>
                </a:solidFill>
                <a:latin typeface="Montserrat"/>
                <a:ea typeface="Montserrat"/>
                <a:cs typeface="Montserrat"/>
                <a:sym typeface="Montserrat"/>
              </a:rPr>
              <a:t>elevant</a:t>
            </a:r>
            <a:endParaRPr b="0" i="0" sz="1500" u="none" cap="none" strike="noStrike">
              <a:solidFill>
                <a:srgbClr val="262626"/>
              </a:solidFill>
              <a:latin typeface="Montserrat"/>
              <a:ea typeface="Montserrat"/>
              <a:cs typeface="Montserrat"/>
              <a:sym typeface="Montserrat"/>
            </a:endParaRPr>
          </a:p>
        </p:txBody>
      </p:sp>
      <p:sp>
        <p:nvSpPr>
          <p:cNvPr id="302" name="Google Shape;302;p37"/>
          <p:cNvSpPr txBox="1"/>
          <p:nvPr/>
        </p:nvSpPr>
        <p:spPr>
          <a:xfrm>
            <a:off x="5596669" y="3131921"/>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262626"/>
                </a:solidFill>
                <a:latin typeface="Montserrat"/>
                <a:ea typeface="Montserrat"/>
                <a:cs typeface="Montserrat"/>
                <a:sym typeface="Montserrat"/>
              </a:rPr>
              <a:t>Set a goal only if you know it will be meaningful</a:t>
            </a:r>
            <a:endParaRPr b="0" i="0" sz="1200" u="none" cap="none" strike="noStrike">
              <a:solidFill>
                <a:srgbClr val="000000"/>
              </a:solidFill>
              <a:latin typeface="Montserrat"/>
              <a:ea typeface="Montserrat"/>
              <a:cs typeface="Montserrat"/>
              <a:sym typeface="Montserrat"/>
            </a:endParaRPr>
          </a:p>
        </p:txBody>
      </p:sp>
      <p:sp>
        <p:nvSpPr>
          <p:cNvPr id="303" name="Google Shape;303;p37"/>
          <p:cNvSpPr/>
          <p:nvPr/>
        </p:nvSpPr>
        <p:spPr>
          <a:xfrm>
            <a:off x="7135853" y="2507724"/>
            <a:ext cx="1441800" cy="1620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04" name="Google Shape;304;p37"/>
          <p:cNvSpPr txBox="1"/>
          <p:nvPr/>
        </p:nvSpPr>
        <p:spPr>
          <a:xfrm>
            <a:off x="7135852" y="2682815"/>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T</a:t>
            </a:r>
            <a:r>
              <a:rPr b="0" i="0" lang="en" sz="1500" u="sng" cap="none" strike="noStrike">
                <a:solidFill>
                  <a:srgbClr val="262626"/>
                </a:solidFill>
                <a:latin typeface="Montserrat"/>
                <a:ea typeface="Montserrat"/>
                <a:cs typeface="Montserrat"/>
                <a:sym typeface="Montserrat"/>
              </a:rPr>
              <a:t>ime-bound</a:t>
            </a:r>
            <a:endParaRPr b="0" i="0" sz="1500" u="none" cap="none" strike="noStrike">
              <a:solidFill>
                <a:srgbClr val="262626"/>
              </a:solidFill>
              <a:latin typeface="Montserrat"/>
              <a:ea typeface="Montserrat"/>
              <a:cs typeface="Montserrat"/>
              <a:sym typeface="Montserrat"/>
            </a:endParaRPr>
          </a:p>
        </p:txBody>
      </p:sp>
      <p:sp>
        <p:nvSpPr>
          <p:cNvPr id="305" name="Google Shape;305;p37"/>
          <p:cNvSpPr txBox="1"/>
          <p:nvPr/>
        </p:nvSpPr>
        <p:spPr>
          <a:xfrm>
            <a:off x="7232822" y="3131921"/>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262626"/>
                </a:solidFill>
                <a:latin typeface="Montserrat"/>
                <a:ea typeface="Montserrat"/>
                <a:cs typeface="Montserrat"/>
                <a:sym typeface="Montserrat"/>
              </a:rPr>
              <a:t>Set a time frame for your goal</a:t>
            </a:r>
            <a:endParaRPr b="0" i="0" sz="1200" u="none" cap="none" strike="noStrike">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