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290" r:id="rId64"/>
    <p:sldId id="291" r:id="rId6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Verdana Pro" charset="1" panose="020B0604030504040204"/>
      <p:regular r:id="rId10"/>
    </p:embeddedFont>
    <p:embeddedFont>
      <p:font typeface="Verdana Pro Bold" charset="1" panose="020B0804030504040204"/>
      <p:regular r:id="rId11"/>
    </p:embeddedFont>
    <p:embeddedFont>
      <p:font typeface="Verdana Pro Italics" charset="1" panose="020B06040305040B0204"/>
      <p:regular r:id="rId12"/>
    </p:embeddedFont>
    <p:embeddedFont>
      <p:font typeface="Verdana Pro Bold Italics" charset="1" panose="020B08040305040B0204"/>
      <p:regular r:id="rId13"/>
    </p:embeddedFont>
    <p:embeddedFont>
      <p:font typeface="Verdana Pro Light" charset="1" panose="020B0304030504040204"/>
      <p:regular r:id="rId14"/>
    </p:embeddedFont>
    <p:embeddedFont>
      <p:font typeface="Verdana Pro Light Italics" charset="1" panose="020B03040305040B0204"/>
      <p:regular r:id="rId15"/>
    </p:embeddedFont>
    <p:embeddedFont>
      <p:font typeface="Verdana Pro Heavy" charset="1" panose="020B0A04030504040204"/>
      <p:regular r:id="rId16"/>
    </p:embeddedFont>
    <p:embeddedFont>
      <p:font typeface="Verdana Pro Heavy Italics" charset="1" panose="020B0A040305040B0204"/>
      <p:regular r:id="rId17"/>
    </p:embeddedFont>
    <p:embeddedFont>
      <p:font typeface="Arial" charset="1" panose="020B0502020202020204"/>
      <p:regular r:id="rId18"/>
    </p:embeddedFont>
    <p:embeddedFont>
      <p:font typeface="Arial Bold" charset="1" panose="020B0802020202020204"/>
      <p:regular r:id="rId19"/>
    </p:embeddedFont>
    <p:embeddedFont>
      <p:font typeface="Arial Italics" charset="1" panose="020B0502020202090204"/>
      <p:regular r:id="rId20"/>
    </p:embeddedFont>
    <p:embeddedFont>
      <p:font typeface="Arial Bold Italics" charset="1" panose="020B0802020202090204"/>
      <p:regular r:id="rId21"/>
    </p:embeddedFont>
    <p:embeddedFont>
      <p:font typeface="Gotham" charset="1" panose="00000000000000000000"/>
      <p:regular r:id="rId22"/>
    </p:embeddedFont>
    <p:embeddedFont>
      <p:font typeface="Gotham Bold" charset="1" panose="00000000000000000000"/>
      <p:regular r:id="rId23"/>
    </p:embeddedFont>
    <p:embeddedFont>
      <p:font typeface="Gotham Italics" charset="1" panose="00000000000000000000"/>
      <p:regular r:id="rId24"/>
    </p:embeddedFont>
    <p:embeddedFont>
      <p:font typeface="Gotham Bold Italics" charset="1" panose="02000000000000000000"/>
      <p:regular r:id="rId25"/>
    </p:embeddedFont>
    <p:embeddedFont>
      <p:font typeface="Gotham Light" charset="1" panose="00000000000000000000"/>
      <p:regular r:id="rId26"/>
    </p:embeddedFont>
    <p:embeddedFont>
      <p:font typeface="Gotham Light Italics" charset="1" panose="00000000000000000000"/>
      <p:regular r:id="rId27"/>
    </p:embeddedFont>
    <p:embeddedFont>
      <p:font typeface="Gotham Heavy" charset="1" panose="02000900000000000000"/>
      <p:regular r:id="rId28"/>
    </p:embeddedFont>
    <p:embeddedFont>
      <p:font typeface="Gotham Heavy Italics" charset="1" panose="020009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38" Target="slides/slide9.xml" Type="http://schemas.openxmlformats.org/officeDocument/2006/relationships/slide"/><Relationship Id="rId39" Target="slides/slide10.xml" Type="http://schemas.openxmlformats.org/officeDocument/2006/relationships/slide"/><Relationship Id="rId4" Target="theme/theme1.xml" Type="http://schemas.openxmlformats.org/officeDocument/2006/relationships/theme"/><Relationship Id="rId40" Target="slides/slide11.xml" Type="http://schemas.openxmlformats.org/officeDocument/2006/relationships/slide"/><Relationship Id="rId41" Target="slides/slide12.xml" Type="http://schemas.openxmlformats.org/officeDocument/2006/relationships/slide"/><Relationship Id="rId42" Target="slides/slide13.xml" Type="http://schemas.openxmlformats.org/officeDocument/2006/relationships/slide"/><Relationship Id="rId43" Target="slides/slide14.xml" Type="http://schemas.openxmlformats.org/officeDocument/2006/relationships/slide"/><Relationship Id="rId44" Target="slides/slide15.xml" Type="http://schemas.openxmlformats.org/officeDocument/2006/relationships/slide"/><Relationship Id="rId45" Target="slides/slide16.xml" Type="http://schemas.openxmlformats.org/officeDocument/2006/relationships/slide"/><Relationship Id="rId46" Target="slides/slide17.xml" Type="http://schemas.openxmlformats.org/officeDocument/2006/relationships/slide"/><Relationship Id="rId47" Target="slides/slide18.xml" Type="http://schemas.openxmlformats.org/officeDocument/2006/relationships/slide"/><Relationship Id="rId48" Target="slides/slide19.xml" Type="http://schemas.openxmlformats.org/officeDocument/2006/relationships/slide"/><Relationship Id="rId49" Target="slides/slide20.xml" Type="http://schemas.openxmlformats.org/officeDocument/2006/relationships/slide"/><Relationship Id="rId5" Target="tableStyles.xml" Type="http://schemas.openxmlformats.org/officeDocument/2006/relationships/tableStyles"/><Relationship Id="rId50" Target="slides/slide21.xml" Type="http://schemas.openxmlformats.org/officeDocument/2006/relationships/slide"/><Relationship Id="rId51" Target="slides/slide22.xml" Type="http://schemas.openxmlformats.org/officeDocument/2006/relationships/slide"/><Relationship Id="rId52" Target="slides/slide23.xml" Type="http://schemas.openxmlformats.org/officeDocument/2006/relationships/slide"/><Relationship Id="rId53" Target="slides/slide24.xml" Type="http://schemas.openxmlformats.org/officeDocument/2006/relationships/slide"/><Relationship Id="rId54" Target="slides/slide25.xml" Type="http://schemas.openxmlformats.org/officeDocument/2006/relationships/slide"/><Relationship Id="rId55" Target="slides/slide26.xml" Type="http://schemas.openxmlformats.org/officeDocument/2006/relationships/slide"/><Relationship Id="rId56" Target="slides/slide27.xml" Type="http://schemas.openxmlformats.org/officeDocument/2006/relationships/slide"/><Relationship Id="rId57" Target="slides/slide28.xml" Type="http://schemas.openxmlformats.org/officeDocument/2006/relationships/slide"/><Relationship Id="rId58" Target="slides/slide29.xml" Type="http://schemas.openxmlformats.org/officeDocument/2006/relationships/slide"/><Relationship Id="rId59" Target="slides/slide30.xml" Type="http://schemas.openxmlformats.org/officeDocument/2006/relationships/slide"/><Relationship Id="rId6" Target="fonts/font6.fntdata" Type="http://schemas.openxmlformats.org/officeDocument/2006/relationships/font"/><Relationship Id="rId60" Target="slides/slide31.xml" Type="http://schemas.openxmlformats.org/officeDocument/2006/relationships/slide"/><Relationship Id="rId61" Target="slides/slide32.xml" Type="http://schemas.openxmlformats.org/officeDocument/2006/relationships/slide"/><Relationship Id="rId62" Target="slides/slide33.xml" Type="http://schemas.openxmlformats.org/officeDocument/2006/relationships/slide"/><Relationship Id="rId63" Target="slides/slide34.xml" Type="http://schemas.openxmlformats.org/officeDocument/2006/relationships/slide"/><Relationship Id="rId64" Target="slides/slide35.xml" Type="http://schemas.openxmlformats.org/officeDocument/2006/relationships/slide"/><Relationship Id="rId65" Target="slides/slide36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66460"/>
          </a:xfrm>
          <a:custGeom>
            <a:avLst/>
            <a:gdLst/>
            <a:ahLst/>
            <a:cxnLst/>
            <a:rect r="r" b="b" t="t" l="l"/>
            <a:pathLst>
              <a:path h="10366460" w="18288000">
                <a:moveTo>
                  <a:pt x="0" y="0"/>
                </a:moveTo>
                <a:lnTo>
                  <a:pt x="18288000" y="0"/>
                </a:lnTo>
                <a:lnTo>
                  <a:pt x="18288000" y="10366460"/>
                </a:lnTo>
                <a:lnTo>
                  <a:pt x="0" y="10366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10078" y="126672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7" y="0"/>
                </a:lnTo>
                <a:lnTo>
                  <a:pt x="6261447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802663"/>
            <a:ext cx="10320932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Customer Segment / Segmen Pelanggan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6094" y="1659305"/>
            <a:ext cx="734983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CONTOH NASI KATOK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848101"/>
            <a:ext cx="16578499" cy="6438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Pelajar Universiti atau Kolej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: Pelajar yang tinggal di asrama atau kawasan perumahan berdekatan yang mencari makanan yang murah dan sedap.</a:t>
            </a: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Pelanggan yang Menyukai Makanan Tempatan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: Individu yang menggemari makanan tempatan dan sering mencari pilihan makanan tradisional seperti nasi katok.</a:t>
            </a: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Pelanggan yang Meminati Makanan Ringan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: Individu yang mencari pilihan makanan ringan dan mudah dijangkau untuk makanan tengahari atau lewat malam.</a:t>
            </a: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Pelanggan yang Menyukai Makanan Pantas dan Praktikal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: Individu yang tidak mempunyai banyak masa untuk memasak atau mahu makanan yang mudah diambil dengan harga yang berpatutan.</a:t>
            </a:r>
          </a:p>
          <a:p>
            <a:pPr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001533"/>
            <a:ext cx="11898220" cy="630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Merupakan nilai yang dijanjikan oleh perniagaan kepada pelanggan jika mereka membeli produk.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Berfungsi sebagai pengisytiharan niat, di dalam perniagaan dan pasaran.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Pernyataan pemasaran tentang keperluan bagi pengguna untuk membeli produk atau menggunakan perkhidmatan.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Mudah difahami, meyakinkan, dan menunjukkan hasil khusus untuk pelanggan yang membayar.</a:t>
            </a:r>
          </a:p>
          <a:p>
            <a:pPr>
              <a:lnSpc>
                <a:spcPts val="462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503954" y="4502954"/>
            <a:ext cx="5784046" cy="5784046"/>
          </a:xfrm>
          <a:custGeom>
            <a:avLst/>
            <a:gdLst/>
            <a:ahLst/>
            <a:cxnLst/>
            <a:rect r="r" b="b" t="t" l="l"/>
            <a:pathLst>
              <a:path h="5784046" w="5784046">
                <a:moveTo>
                  <a:pt x="0" y="0"/>
                </a:moveTo>
                <a:lnTo>
                  <a:pt x="5784046" y="0"/>
                </a:lnTo>
                <a:lnTo>
                  <a:pt x="5784046" y="5784046"/>
                </a:lnTo>
                <a:lnTo>
                  <a:pt x="0" y="5784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85825"/>
            <a:ext cx="10320932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2. Value Propositions/ Cadangan Nilai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10078" y="126672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7" y="0"/>
                </a:lnTo>
                <a:lnTo>
                  <a:pt x="6261447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802663"/>
            <a:ext cx="10320932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2. Value Propositions/ Cadangan Nilai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6094" y="1659305"/>
            <a:ext cx="734983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CONTOH NASI KATOK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848101"/>
            <a:ext cx="16578499" cy="579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Kesesuaian dan Kesenangan: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Menawarkan makanan yang segera dan sedap kepada pelanggan yang mencari hidangan tempatan yang pantas dan memuaskan.</a:t>
            </a: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Kualiti dan Keaslian: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Menjamin rasa yang autentik dan kualiti bahan-bahan yang digunakan dalam penyediaan nasi katok, memastikan pengalaman makanan yang memuaskan setiap kali.</a:t>
            </a: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Kepelbagaian Menu: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Menyediakan pilihan pelbagai lauk dan sambal untuk memenuhi citarasa pelanggan yang berbeza, memberi mereka fleksibiliti untuk menyesuaikan hidangan mengikut keinginan mereka.</a:t>
            </a:r>
          </a:p>
          <a:p>
            <a:pPr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001533"/>
            <a:ext cx="16370842" cy="700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Didorong oleh pengambilalihan pelanggan, pengekalan pelanggan, dan meningkatkan jualan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Pelbagai bentuk hubungan pelanggan termasuk:</a:t>
            </a:r>
          </a:p>
          <a:p>
            <a:pPr marL="2137415" indent="-534354" lvl="3">
              <a:lnSpc>
                <a:spcPts val="5610"/>
              </a:lnSpc>
              <a:buFont typeface="Arial"/>
              <a:buChar char="￭"/>
            </a:pPr>
            <a:r>
              <a:rPr lang="en-US" sz="3300">
                <a:solidFill>
                  <a:srgbClr val="000000"/>
                </a:solidFill>
                <a:latin typeface="Arial Bold"/>
              </a:rPr>
              <a:t>Bantuan peribadi</a:t>
            </a:r>
          </a:p>
          <a:p>
            <a:pPr marL="2137415" indent="-534354" lvl="3">
              <a:lnSpc>
                <a:spcPts val="5610"/>
              </a:lnSpc>
              <a:buFont typeface="Arial"/>
              <a:buChar char="￭"/>
            </a:pPr>
            <a:r>
              <a:rPr lang="en-US" sz="3300">
                <a:solidFill>
                  <a:srgbClr val="000000"/>
                </a:solidFill>
                <a:latin typeface="Arial Bold"/>
              </a:rPr>
              <a:t>Bantuan peribadi yang berdedikasi</a:t>
            </a:r>
          </a:p>
          <a:p>
            <a:pPr marL="2137415" indent="-534354" lvl="3">
              <a:lnSpc>
                <a:spcPts val="5610"/>
              </a:lnSpc>
              <a:buFont typeface="Arial"/>
              <a:buChar char="￭"/>
            </a:pPr>
            <a:r>
              <a:rPr lang="en-US" sz="3300">
                <a:solidFill>
                  <a:srgbClr val="000000"/>
                </a:solidFill>
                <a:latin typeface="Arial Bold"/>
              </a:rPr>
              <a:t>Layan diri</a:t>
            </a:r>
          </a:p>
          <a:p>
            <a:pPr marL="2137415" indent="-534354" lvl="3">
              <a:lnSpc>
                <a:spcPts val="5610"/>
              </a:lnSpc>
              <a:buFont typeface="Arial"/>
              <a:buChar char="￭"/>
            </a:pPr>
            <a:r>
              <a:rPr lang="en-US" sz="3300">
                <a:solidFill>
                  <a:srgbClr val="000000"/>
                </a:solidFill>
                <a:latin typeface="Arial Bold"/>
              </a:rPr>
              <a:t>Perkhidmatan automatik</a:t>
            </a:r>
          </a:p>
          <a:p>
            <a:pPr marL="2137415" indent="-534354" lvl="3">
              <a:lnSpc>
                <a:spcPts val="5610"/>
              </a:lnSpc>
              <a:buFont typeface="Arial"/>
              <a:buChar char="￭"/>
            </a:pPr>
            <a:r>
              <a:rPr lang="en-US" sz="3300">
                <a:solidFill>
                  <a:srgbClr val="000000"/>
                </a:solidFill>
                <a:latin typeface="Arial Bold"/>
              </a:rPr>
              <a:t>Masyarakat</a:t>
            </a:r>
          </a:p>
          <a:p>
            <a:pPr marL="2137415" indent="-534354" lvl="3">
              <a:lnSpc>
                <a:spcPts val="5610"/>
              </a:lnSpc>
              <a:buFont typeface="Arial"/>
              <a:buChar char="￭"/>
            </a:pPr>
            <a:r>
              <a:rPr lang="en-US" sz="3300">
                <a:solidFill>
                  <a:srgbClr val="000000"/>
                </a:solidFill>
                <a:latin typeface="Arial Bold"/>
              </a:rPr>
              <a:t>Penciptaan bersama</a:t>
            </a:r>
          </a:p>
          <a:p>
            <a:pPr>
              <a:lnSpc>
                <a:spcPts val="462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360266" y="3889818"/>
            <a:ext cx="6816195" cy="6729443"/>
          </a:xfrm>
          <a:custGeom>
            <a:avLst/>
            <a:gdLst/>
            <a:ahLst/>
            <a:cxnLst/>
            <a:rect r="r" b="b" t="t" l="l"/>
            <a:pathLst>
              <a:path h="6729443" w="6816195">
                <a:moveTo>
                  <a:pt x="0" y="0"/>
                </a:moveTo>
                <a:lnTo>
                  <a:pt x="6816194" y="0"/>
                </a:lnTo>
                <a:lnTo>
                  <a:pt x="6816194" y="6729443"/>
                </a:lnTo>
                <a:lnTo>
                  <a:pt x="0" y="6729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85825"/>
            <a:ext cx="11566877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3. Customer Relationships/ Hubungan Pelanggan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10078" y="126672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7" y="0"/>
                </a:lnTo>
                <a:lnTo>
                  <a:pt x="6261447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802663"/>
            <a:ext cx="11678693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3. Customer Relationships/ Hubungan Pelanggan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6094" y="1659305"/>
            <a:ext cx="734983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CONTOH NASI KATOK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848101"/>
            <a:ext cx="16578499" cy="6438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Transaksi Berkala: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Bagi pelanggan yang sering berada di kawasan tersebut, mereka mungkin menjadi pelanggan tetap yang melakukan transaksi berkala untuk membeli nasi katok dari penjual yang sama.</a:t>
            </a: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Hubungan Interaktif: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Penjual dan pelanggan mungkin mempunyai hubungan interaktif yang santai, di mana mereka berbual ringkas semasa proses pesanan atau semasa penyerahan makanan.</a:t>
            </a: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Kepuasan Pelanggan: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Penjual mungkin berusaha untuk memastikan bahawa pelanggan berpuas hati dengan makanan dan perkhidmatan yang diberikan, menjadikan kepuasan pelanggan sebagai keutamaan.</a:t>
            </a:r>
          </a:p>
          <a:p>
            <a:pPr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001533"/>
            <a:ext cx="13926873" cy="630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Saluran berkesan mengedarkan cadangan nilai dengan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cepat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cekap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dan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kos efektif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Pilihan saluran termasuk: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  - Saluran sendiri (B2C).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  - Saluran rakan kongsi (B2B).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  - Gabungan kedua-duanya.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Saluran fizikal contohnya kedai atau pasaran tempatan.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Saluran maya contohnya laman web e-dagang.</a:t>
            </a:r>
          </a:p>
          <a:p>
            <a:pPr>
              <a:lnSpc>
                <a:spcPts val="462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271880" y="4373739"/>
            <a:ext cx="5845846" cy="5670471"/>
          </a:xfrm>
          <a:custGeom>
            <a:avLst/>
            <a:gdLst/>
            <a:ahLst/>
            <a:cxnLst/>
            <a:rect r="r" b="b" t="t" l="l"/>
            <a:pathLst>
              <a:path h="5670471" w="5845846">
                <a:moveTo>
                  <a:pt x="0" y="0"/>
                </a:moveTo>
                <a:lnTo>
                  <a:pt x="5845847" y="0"/>
                </a:lnTo>
                <a:lnTo>
                  <a:pt x="5845847" y="5670471"/>
                </a:lnTo>
                <a:lnTo>
                  <a:pt x="0" y="5670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85825"/>
            <a:ext cx="11566877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4. Channels/ Saluran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10078" y="126672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7" y="0"/>
                </a:lnTo>
                <a:lnTo>
                  <a:pt x="6261447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802663"/>
            <a:ext cx="11678693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4. Channels/ Saluran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6094" y="1659305"/>
            <a:ext cx="734983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CONTOH NASI KATOK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848101"/>
            <a:ext cx="16578499" cy="4495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Laman Web Penyedia Makanan: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Terdapat laman web yang mungkin menyediakan maklumat tentang tempat-tempat yang menyajikan nasi katok di Brunei. </a:t>
            </a:r>
          </a:p>
          <a:p>
            <a:pPr>
              <a:lnSpc>
                <a:spcPts val="5100"/>
              </a:lnSpc>
            </a:pP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Sosial Media: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Anda juga boleh mencari di platform media sosial seperti Instagram, Facebook, atau Twitter untuk mencari gerai atau peniaga makanan tempatan yang menyediakan nasi katok. </a:t>
            </a:r>
          </a:p>
          <a:p>
            <a:pPr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46762" y="3288586"/>
            <a:ext cx="7141238" cy="6998414"/>
          </a:xfrm>
          <a:custGeom>
            <a:avLst/>
            <a:gdLst/>
            <a:ahLst/>
            <a:cxnLst/>
            <a:rect r="r" b="b" t="t" l="l"/>
            <a:pathLst>
              <a:path h="6998414" w="7141238">
                <a:moveTo>
                  <a:pt x="0" y="0"/>
                </a:moveTo>
                <a:lnTo>
                  <a:pt x="7141238" y="0"/>
                </a:lnTo>
                <a:lnTo>
                  <a:pt x="7141238" y="6998414"/>
                </a:lnTo>
                <a:lnTo>
                  <a:pt x="0" y="6998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001533"/>
            <a:ext cx="9629962" cy="5596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Sumber yang diperlukan untuk nilai pelanggan:</a:t>
            </a:r>
          </a:p>
          <a:p>
            <a:pPr>
              <a:lnSpc>
                <a:spcPts val="5610"/>
              </a:lnSpc>
            </a:pPr>
          </a:p>
          <a:p>
            <a:pPr marL="1424943" indent="-474981" lvl="2">
              <a:lnSpc>
                <a:spcPts val="561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 Dianggap sebagai aset penting untuk mengekalkan dan menyokong perniagaan.</a:t>
            </a:r>
          </a:p>
          <a:p>
            <a:pPr>
              <a:lnSpc>
                <a:spcPts val="5610"/>
              </a:lnSpc>
            </a:pPr>
          </a:p>
          <a:p>
            <a:pPr marL="1424943" indent="-474981" lvl="2">
              <a:lnSpc>
                <a:spcPts val="561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 Boleh melibatkan manusia, kewangan, fizikal, dan sumber intelek.</a:t>
            </a:r>
          </a:p>
          <a:p>
            <a:pPr>
              <a:lnSpc>
                <a:spcPts val="462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85825"/>
            <a:ext cx="11566877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5. Key Resources/ Sumber Utama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10078" y="126672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7" y="0"/>
                </a:lnTo>
                <a:lnTo>
                  <a:pt x="6261447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802663"/>
            <a:ext cx="11678693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5. Key Resources/ Sumber Utama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6094" y="1659305"/>
            <a:ext cx="734983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CONTOH NASI KATOK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848101"/>
            <a:ext cx="16578499" cy="579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Bahan-bahan dan Bekalan Makanan: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Ini termasuk bahan-bahan utama yang diperlukan untuk menyediakan nasi katok, seperti beras, ayam, minyak masak, rempah, dan pelengkap. Memastikan bekalan yang stabil dan berkualiti untuk bahan-bahan ini adalah penting.</a:t>
            </a:r>
          </a:p>
          <a:p>
            <a:pPr>
              <a:lnSpc>
                <a:spcPts val="5100"/>
              </a:lnSpc>
            </a:pP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Peralatan Memasak: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Peralatan yang diperlukan untuk memasak dan menyediakan nasi katok, seperti dapur, periuk, kuali, peralatan dapur, dan bekas penyimpanan makanan. </a:t>
            </a:r>
          </a:p>
          <a:p>
            <a:pPr>
              <a:lnSpc>
                <a:spcPts val="5100"/>
              </a:lnSpc>
            </a:pP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Lokasi: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Lokasi strategik adalah penting untuk keterlihatan dan aksesibiliti kepada pelanggan. </a:t>
            </a:r>
          </a:p>
          <a:p>
            <a:pPr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09423" y="3708772"/>
            <a:ext cx="6701539" cy="7054252"/>
          </a:xfrm>
          <a:custGeom>
            <a:avLst/>
            <a:gdLst/>
            <a:ahLst/>
            <a:cxnLst/>
            <a:rect r="r" b="b" t="t" l="l"/>
            <a:pathLst>
              <a:path h="7054252" w="6701539">
                <a:moveTo>
                  <a:pt x="0" y="0"/>
                </a:moveTo>
                <a:lnTo>
                  <a:pt x="6701539" y="0"/>
                </a:lnTo>
                <a:lnTo>
                  <a:pt x="6701539" y="7054252"/>
                </a:lnTo>
                <a:lnTo>
                  <a:pt x="0" y="705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096783"/>
            <a:ext cx="9901514" cy="121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Aktiviti yang paling penting dalam melaksanakan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Cadangan Nilai perniagaan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85825"/>
            <a:ext cx="11566877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6. Key Activities / Aktiviti Utama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022762" y="5143500"/>
            <a:ext cx="5055319" cy="4846787"/>
          </a:xfrm>
          <a:custGeom>
            <a:avLst/>
            <a:gdLst/>
            <a:ahLst/>
            <a:cxnLst/>
            <a:rect r="r" b="b" t="t" l="l"/>
            <a:pathLst>
              <a:path h="4846787" w="5055319">
                <a:moveTo>
                  <a:pt x="0" y="0"/>
                </a:moveTo>
                <a:lnTo>
                  <a:pt x="5055319" y="0"/>
                </a:lnTo>
                <a:lnTo>
                  <a:pt x="5055319" y="4846787"/>
                </a:lnTo>
                <a:lnTo>
                  <a:pt x="0" y="4846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629359"/>
            <a:ext cx="12638343" cy="1838182"/>
            <a:chOff x="0" y="0"/>
            <a:chExt cx="16851123" cy="245091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6851123" cy="2450910"/>
              <a:chOff x="0" y="0"/>
              <a:chExt cx="3328617" cy="48413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328617" cy="484130"/>
              </a:xfrm>
              <a:custGeom>
                <a:avLst/>
                <a:gdLst/>
                <a:ahLst/>
                <a:cxnLst/>
                <a:rect r="r" b="b" t="t" l="l"/>
                <a:pathLst>
                  <a:path h="484130" w="3328617">
                    <a:moveTo>
                      <a:pt x="31241" y="0"/>
                    </a:moveTo>
                    <a:lnTo>
                      <a:pt x="3297376" y="0"/>
                    </a:lnTo>
                    <a:cubicBezTo>
                      <a:pt x="3305661" y="0"/>
                      <a:pt x="3313608" y="3291"/>
                      <a:pt x="3319467" y="9150"/>
                    </a:cubicBezTo>
                    <a:cubicBezTo>
                      <a:pt x="3325325" y="15009"/>
                      <a:pt x="3328617" y="22956"/>
                      <a:pt x="3328617" y="31241"/>
                    </a:cubicBezTo>
                    <a:lnTo>
                      <a:pt x="3328617" y="452889"/>
                    </a:lnTo>
                    <a:cubicBezTo>
                      <a:pt x="3328617" y="461175"/>
                      <a:pt x="3325325" y="469121"/>
                      <a:pt x="3319467" y="474980"/>
                    </a:cubicBezTo>
                    <a:cubicBezTo>
                      <a:pt x="3313608" y="480839"/>
                      <a:pt x="3305661" y="484130"/>
                      <a:pt x="3297376" y="484130"/>
                    </a:cubicBezTo>
                    <a:lnTo>
                      <a:pt x="31241" y="484130"/>
                    </a:lnTo>
                    <a:cubicBezTo>
                      <a:pt x="22956" y="484130"/>
                      <a:pt x="15009" y="480839"/>
                      <a:pt x="9150" y="474980"/>
                    </a:cubicBezTo>
                    <a:cubicBezTo>
                      <a:pt x="3291" y="469121"/>
                      <a:pt x="0" y="461175"/>
                      <a:pt x="0" y="452889"/>
                    </a:cubicBezTo>
                    <a:lnTo>
                      <a:pt x="0" y="31241"/>
                    </a:lnTo>
                    <a:cubicBezTo>
                      <a:pt x="0" y="22956"/>
                      <a:pt x="3291" y="15009"/>
                      <a:pt x="9150" y="9150"/>
                    </a:cubicBezTo>
                    <a:cubicBezTo>
                      <a:pt x="15009" y="3291"/>
                      <a:pt x="22956" y="0"/>
                      <a:pt x="31241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76200"/>
                <a:ext cx="3328617" cy="5603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>
                  <a:lnSpc>
                    <a:spcPts val="559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730001" y="286713"/>
              <a:ext cx="15391122" cy="1810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Verdana Pro Bold"/>
                </a:rPr>
                <a:t>MENGAPA PERLU MEMPERTIMBANGKAN</a:t>
              </a:r>
            </a:p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Verdana Pro Bold"/>
                </a:rPr>
                <a:t>PERNIAGAAN?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3254671"/>
            <a:ext cx="11658615" cy="4697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3" indent="-356237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Memainkan peranan dalam pertumbuhan ekonomi tempatan</a:t>
            </a:r>
          </a:p>
          <a:p>
            <a:pPr marL="712473" indent="-356237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Peluang untuk mendapatkan pendapatan yang stabil</a:t>
            </a:r>
          </a:p>
          <a:p>
            <a:pPr marL="712473" indent="-356237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K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ekal Aktif dan Terlibat</a:t>
            </a:r>
          </a:p>
          <a:p>
            <a:pPr marL="712473" indent="-356237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Memberikan produk atau perkhidmatan yang bermanfaat kepada masyarakat</a:t>
            </a:r>
          </a:p>
          <a:p>
            <a:pPr algn="l" marL="712473" indent="-356237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Teruskan Minat atau Hobi Anda</a:t>
            </a:r>
          </a:p>
          <a:p>
            <a:pPr>
              <a:lnSpc>
                <a:spcPts val="4620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10078" y="126672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7" y="0"/>
                </a:lnTo>
                <a:lnTo>
                  <a:pt x="6261447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802663"/>
            <a:ext cx="11678693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6. Key Activities / Aktiviti Utama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6094" y="1659305"/>
            <a:ext cx="734983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CONTOH NASI KATOK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780834"/>
            <a:ext cx="16578499" cy="6928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2935" indent="-291467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 Bold"/>
              </a:rPr>
              <a:t>Persediaan dan Pemprosesan Makanan: </a:t>
            </a:r>
            <a:r>
              <a:rPr lang="en-US" sz="2700">
                <a:solidFill>
                  <a:srgbClr val="000000"/>
                </a:solidFill>
                <a:latin typeface="Arial"/>
              </a:rPr>
              <a:t>Aktiviti utama termasuk persiapan dan pemprosesan hidangan nasi katok, termasuk memasak nasi dan ayam, serta menyediakan pelbagai jenis rempah dan kuah.</a:t>
            </a:r>
          </a:p>
          <a:p>
            <a:pPr marL="582935" indent="-291467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 Bold"/>
              </a:rPr>
              <a:t>Pengurusan Stok dan Inventori: </a:t>
            </a:r>
            <a:r>
              <a:rPr lang="en-US" sz="2700">
                <a:solidFill>
                  <a:srgbClr val="000000"/>
                </a:solidFill>
                <a:latin typeface="Arial"/>
              </a:rPr>
              <a:t>Aktiviti yang berkaitan dengan menguruskan stok bahan mentah dan bahan mentah, serta mengawal inventori untuk memastikan kecukupan bekalan makanan pada setiap masa.</a:t>
            </a:r>
          </a:p>
          <a:p>
            <a:pPr marL="582935" indent="-291467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 Bold"/>
              </a:rPr>
              <a:t>Perkhidmatan Pelanggan: </a:t>
            </a:r>
            <a:r>
              <a:rPr lang="en-US" sz="2700">
                <a:solidFill>
                  <a:srgbClr val="000000"/>
                </a:solidFill>
                <a:latin typeface="Arial"/>
              </a:rPr>
              <a:t>Memberikan perkhidmatan pelanggan yang berkualiti tinggi, termasuk melayani pesanan dengan cepat dan menjaga kebersihan premis perniagaan.</a:t>
            </a:r>
          </a:p>
          <a:p>
            <a:pPr marL="582935" indent="-291467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 Bold"/>
              </a:rPr>
              <a:t>Pemasaran dan Promosi: </a:t>
            </a:r>
            <a:r>
              <a:rPr lang="en-US" sz="2700">
                <a:solidFill>
                  <a:srgbClr val="000000"/>
                </a:solidFill>
                <a:latin typeface="Arial"/>
              </a:rPr>
              <a:t>Aktiviti untuk mempromosikan perniagaan nasi katok, termasuk strategi pemasaran seperti pengiklanan dalam talian, promosi di media sosial, dan kerjasama dengan komuniti tempatan.</a:t>
            </a:r>
          </a:p>
          <a:p>
            <a:pPr>
              <a:lnSpc>
                <a:spcPts val="3780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096783"/>
            <a:ext cx="9901514" cy="5859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Optimumkan Operasi dan Kurangkan Risiko:</a:t>
            </a:r>
          </a:p>
          <a:p>
            <a:pPr>
              <a:lnSpc>
                <a:spcPts val="4620"/>
              </a:lnSpc>
            </a:pP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Memupuk hubungan pembeli-pembekal untuk memberi tumpuan kepada aktiviti teras.</a:t>
            </a:r>
          </a:p>
          <a:p>
            <a:pPr>
              <a:lnSpc>
                <a:spcPts val="4620"/>
              </a:lnSpc>
            </a:pPr>
          </a:p>
          <a:p>
            <a:pPr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Perikatan Perni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ga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Pelen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g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kap:</a:t>
            </a:r>
          </a:p>
          <a:p>
            <a:pPr>
              <a:lnSpc>
                <a:spcPts val="4620"/>
              </a:lnSpc>
            </a:pP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Usaha sama atau pakat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an 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str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teg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i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k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d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en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g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n pesain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g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tau buk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pesaing.</a:t>
            </a:r>
          </a:p>
          <a:p>
            <a:pPr>
              <a:lnSpc>
                <a:spcPts val="462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342544" y="3279207"/>
            <a:ext cx="5916756" cy="6431256"/>
          </a:xfrm>
          <a:custGeom>
            <a:avLst/>
            <a:gdLst/>
            <a:ahLst/>
            <a:cxnLst/>
            <a:rect r="r" b="b" t="t" l="l"/>
            <a:pathLst>
              <a:path h="6431256" w="5916756">
                <a:moveTo>
                  <a:pt x="0" y="0"/>
                </a:moveTo>
                <a:lnTo>
                  <a:pt x="5916756" y="0"/>
                </a:lnTo>
                <a:lnTo>
                  <a:pt x="5916756" y="6431256"/>
                </a:lnTo>
                <a:lnTo>
                  <a:pt x="0" y="6431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85825"/>
            <a:ext cx="11566877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7. Key Partnership/ Perkongsian Utama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10078" y="126672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7" y="0"/>
                </a:lnTo>
                <a:lnTo>
                  <a:pt x="6261447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802663"/>
            <a:ext cx="11678693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7. Key Partnership/ Perkongsian Utama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6094" y="1659305"/>
            <a:ext cx="734983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CONTOH NASI KATOK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752259"/>
            <a:ext cx="16578499" cy="7086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Pembangunan Menu: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Mencipta menu yang merangkumi variasi nasi katok, mungkin menawarkan jenis ayam yang berbeza atau hidangan sampingan tambahan. </a:t>
            </a:r>
          </a:p>
          <a:p>
            <a:pPr>
              <a:lnSpc>
                <a:spcPts val="5100"/>
              </a:lnSpc>
            </a:pP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Perkhidmatan Pelanggan: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 Menyediakan perkhidmatan pelanggan yang cemerlang, termasuk mengambil pesanan dengan cekap, menangani pertanyaan atau aduan pelanggan, dan memastikan pengalaman makanan yang menyenangkan.</a:t>
            </a:r>
          </a:p>
          <a:p>
            <a:pPr>
              <a:lnSpc>
                <a:spcPts val="5100"/>
              </a:lnSpc>
            </a:pPr>
          </a:p>
          <a:p>
            <a:pPr marL="647703" indent="-323852" lvl="1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Pengurusan Inventori: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 Menguruskan tahap inventori untuk memastikan bahan-bahan disimpan dengan sewajarnya untuk memenuhi permintaan tanpa pembaziran yang berlebihan.</a:t>
            </a:r>
          </a:p>
          <a:p>
            <a:pPr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30214" y="3969741"/>
            <a:ext cx="7288564" cy="6614372"/>
          </a:xfrm>
          <a:custGeom>
            <a:avLst/>
            <a:gdLst/>
            <a:ahLst/>
            <a:cxnLst/>
            <a:rect r="r" b="b" t="t" l="l"/>
            <a:pathLst>
              <a:path h="6614372" w="7288564">
                <a:moveTo>
                  <a:pt x="0" y="0"/>
                </a:moveTo>
                <a:lnTo>
                  <a:pt x="7288563" y="0"/>
                </a:lnTo>
                <a:lnTo>
                  <a:pt x="7288563" y="6614372"/>
                </a:lnTo>
                <a:lnTo>
                  <a:pt x="0" y="6614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096783"/>
            <a:ext cx="9901514" cy="818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Cara Perniagaan Menjana Pendapatan dari Setiap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Segmen Pelanggan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lnSpc>
                <a:spcPts val="4620"/>
              </a:lnSpc>
            </a:pP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Membuat penawaran khusus dan strategi pemasaran untuk setiap segmen pelanggan.</a:t>
            </a:r>
          </a:p>
          <a:p>
            <a:pPr>
              <a:lnSpc>
                <a:spcPts val="4620"/>
              </a:lnSpc>
            </a:pPr>
          </a:p>
          <a:p>
            <a:pPr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Beberapa Cara Menjana Aliran Hasil:</a:t>
            </a:r>
          </a:p>
          <a:p>
            <a:pPr>
              <a:lnSpc>
                <a:spcPts val="4620"/>
              </a:lnSpc>
            </a:pP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Jualan Aset: </a:t>
            </a: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Yuran Penggunaan</a:t>
            </a: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Yuran Langganan/Subscription</a:t>
            </a: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Pinjaman/Pajakan/Pemulangan</a:t>
            </a: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Pengiklanan</a:t>
            </a:r>
          </a:p>
          <a:p>
            <a:pPr>
              <a:lnSpc>
                <a:spcPts val="462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85825"/>
            <a:ext cx="11566877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8. Revenue streams / Aliran Hasil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10078" y="126672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7" y="0"/>
                </a:lnTo>
                <a:lnTo>
                  <a:pt x="6261447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802663"/>
            <a:ext cx="11678693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8. Revenue streams / Aliran Hasil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6094" y="1659305"/>
            <a:ext cx="734983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CONTOH NASI KATOK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837984"/>
            <a:ext cx="16578499" cy="484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Item Makanan Tambahan: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Menawarkan item makanan tambahan atau hidangan sampingan bersama nasi katok boleh mencipta aliran pendapatan tambahan. 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Semi-Bold"/>
              </a:rPr>
              <a:t>Kerjasama dan Kolaborasi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: Berkolaborasi dengan perniagaan atau jenama lain untuk menawarkan promosi bersama atau tawaran khas boleh membantu mencipta aliran pendapatan tambahan.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Jualan Nasi Katok: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 Aliran pendapatan utama datang dari penjualan nasi katok, yang biasanya termasuk hidangan nasi, ayam goreng, dan sambal. 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96581" y="4221810"/>
            <a:ext cx="8832320" cy="5934215"/>
          </a:xfrm>
          <a:custGeom>
            <a:avLst/>
            <a:gdLst/>
            <a:ahLst/>
            <a:cxnLst/>
            <a:rect r="r" b="b" t="t" l="l"/>
            <a:pathLst>
              <a:path h="5934215" w="8832320">
                <a:moveTo>
                  <a:pt x="0" y="0"/>
                </a:moveTo>
                <a:lnTo>
                  <a:pt x="8832320" y="0"/>
                </a:lnTo>
                <a:lnTo>
                  <a:pt x="8832320" y="5934215"/>
                </a:lnTo>
                <a:lnTo>
                  <a:pt x="0" y="5934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096783"/>
            <a:ext cx="9901514" cy="411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Ciri-ciri struktur kos:</a:t>
            </a:r>
          </a:p>
          <a:p>
            <a:pPr>
              <a:lnSpc>
                <a:spcPts val="4620"/>
              </a:lnSpc>
            </a:pP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Kos tetap</a:t>
            </a: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Kos berubah-ubah</a:t>
            </a: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Ekonomi skala</a:t>
            </a:r>
          </a:p>
          <a:p>
            <a:pPr marL="1424943" indent="-474981" lvl="2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Arial"/>
              </a:rPr>
              <a:t>Ekonomi skop</a:t>
            </a:r>
          </a:p>
          <a:p>
            <a:pPr>
              <a:lnSpc>
                <a:spcPts val="462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85825"/>
            <a:ext cx="11566877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9. Cost Structure / Struktur Kos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10078" y="126672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7" y="0"/>
                </a:lnTo>
                <a:lnTo>
                  <a:pt x="6261447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802663"/>
            <a:ext cx="11678693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9. Cost Structure / Struktur Kos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6094" y="1659305"/>
            <a:ext cx="734983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CONTOH NASI KATOK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837984"/>
            <a:ext cx="16578499" cy="591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Kos Bahan Mentah: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Kos untuk mendapatkan bahan mentah seperti beras, ayam, minyak masak, rempah, dan pelengkap lain yang digunakan dalam penyediaan nasi katok.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Kos Tenaga Buruh: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Gaji untuk pekerja yang terlibat dalam penyediaan makanan, termasuk jurumasak, pembantu dapur, dan kakitangan lain yang membantu dalam operasi harian.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Kos Sewa atau Pembelian Lokasi: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Kos untuk menyewa atau membeli lokasi fizikal untuk perniagaan, sama ada gerai makanan, restoran, atau ruang komersial lain.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Kos Utiliti: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Kos untuk utiliti seperti elektrik, air, dan gas untuk operasi dapur dan kemudahan lain.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7325" y="256360"/>
            <a:ext cx="16141975" cy="9774280"/>
          </a:xfrm>
          <a:custGeom>
            <a:avLst/>
            <a:gdLst/>
            <a:ahLst/>
            <a:cxnLst/>
            <a:rect r="r" b="b" t="t" l="l"/>
            <a:pathLst>
              <a:path h="9774280" w="16141975">
                <a:moveTo>
                  <a:pt x="0" y="0"/>
                </a:moveTo>
                <a:lnTo>
                  <a:pt x="16141975" y="0"/>
                </a:lnTo>
                <a:lnTo>
                  <a:pt x="16141975" y="9774280"/>
                </a:lnTo>
                <a:lnTo>
                  <a:pt x="0" y="9774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22" t="-12695" r="-3421" b="-1206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047225" y="1394015"/>
            <a:ext cx="2793240" cy="4549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Pelajar Universiti atau Kolej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Pelanggan yang Menyukai Makanan Tempatan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Pelanggan yang Meminati Makanan Ringan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Pelanggan yang Menyukai Makanan Pantas dan Praktikal</a:t>
            </a:r>
          </a:p>
          <a:p>
            <a:pPr>
              <a:lnSpc>
                <a:spcPts val="252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7737633" y="1202332"/>
            <a:ext cx="2537661" cy="2263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Kesesuaian dan Kesenangan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Kualiti dan Keaslian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Kepelbagaian Menu</a:t>
            </a:r>
          </a:p>
          <a:p>
            <a:pPr>
              <a:lnSpc>
                <a:spcPts val="252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900416" y="1394015"/>
            <a:ext cx="2713371" cy="150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Transaksi Berkala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Hubungan Interaktif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Kepuasan Pelanggan</a:t>
            </a:r>
          </a:p>
          <a:p>
            <a:pPr>
              <a:lnSpc>
                <a:spcPts val="252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900416" y="4652640"/>
            <a:ext cx="2873108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Laman Web Penyedia Makanan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Sosial Media</a:t>
            </a:r>
          </a:p>
          <a:p>
            <a:pPr>
              <a:lnSpc>
                <a:spcPts val="420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4401289" y="4652640"/>
            <a:ext cx="3032844" cy="150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Bahan-bahan dan Bekalan Makanan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Peralatan Memasak</a:t>
            </a:r>
          </a:p>
          <a:p>
            <a:pPr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Lokasi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401289" y="1086358"/>
            <a:ext cx="3232743" cy="2644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Persediaan dan Pemprosesan Makanan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Pengurusan Stok dan Inventori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Perkhidmatan Pelanggan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Pemasaran dan Promosi</a:t>
            </a:r>
          </a:p>
          <a:p>
            <a:pPr>
              <a:lnSpc>
                <a:spcPts val="252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539857" y="1086358"/>
            <a:ext cx="2553635" cy="2644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Pembangunan Menu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Perkhidmatan Pelanggan</a:t>
            </a:r>
          </a:p>
          <a:p>
            <a:pPr marL="388620" indent="-194310" lvl="1">
              <a:lnSpc>
                <a:spcPts val="306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Pengurusan Inventori</a:t>
            </a:r>
          </a:p>
          <a:p>
            <a:pPr>
              <a:lnSpc>
                <a:spcPts val="252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9542655" y="7767206"/>
            <a:ext cx="3847500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Item Makanan Tambahan</a:t>
            </a:r>
          </a:p>
          <a:p>
            <a:pPr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Semi-Bold"/>
              </a:rPr>
              <a:t>Kerjasama dan Kolaborasi</a:t>
            </a:r>
          </a:p>
          <a:p>
            <a:pPr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Jualan Nasi Katok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39857" y="7767206"/>
            <a:ext cx="5764338" cy="128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Kos Bahan Mentah</a:t>
            </a:r>
          </a:p>
          <a:p>
            <a:pPr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Kos Tenaga Buruh</a:t>
            </a:r>
          </a:p>
          <a:p>
            <a:pPr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Kos Sewa atau Pembelian Lokasi</a:t>
            </a:r>
          </a:p>
          <a:p>
            <a:pPr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8D57F6"/>
                </a:solidFill>
                <a:latin typeface="Arial Bold"/>
              </a:rPr>
              <a:t>Kos Utiliti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29359"/>
            <a:ext cx="10050611" cy="1134381"/>
            <a:chOff x="0" y="0"/>
            <a:chExt cx="13400815" cy="151250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400815" cy="1512508"/>
              <a:chOff x="0" y="0"/>
              <a:chExt cx="2647075" cy="298767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647075" cy="298767"/>
              </a:xfrm>
              <a:custGeom>
                <a:avLst/>
                <a:gdLst/>
                <a:ahLst/>
                <a:cxnLst/>
                <a:rect r="r" b="b" t="t" l="l"/>
                <a:pathLst>
                  <a:path h="298767" w="2647075">
                    <a:moveTo>
                      <a:pt x="39285" y="0"/>
                    </a:moveTo>
                    <a:lnTo>
                      <a:pt x="2607790" y="0"/>
                    </a:lnTo>
                    <a:cubicBezTo>
                      <a:pt x="2618209" y="0"/>
                      <a:pt x="2628201" y="4139"/>
                      <a:pt x="2635568" y="11506"/>
                    </a:cubicBezTo>
                    <a:cubicBezTo>
                      <a:pt x="2642936" y="18874"/>
                      <a:pt x="2647075" y="28866"/>
                      <a:pt x="2647075" y="39285"/>
                    </a:cubicBezTo>
                    <a:lnTo>
                      <a:pt x="2647075" y="259482"/>
                    </a:lnTo>
                    <a:cubicBezTo>
                      <a:pt x="2647075" y="281179"/>
                      <a:pt x="2629486" y="298767"/>
                      <a:pt x="2607790" y="298767"/>
                    </a:cubicBezTo>
                    <a:lnTo>
                      <a:pt x="39285" y="298767"/>
                    </a:lnTo>
                    <a:cubicBezTo>
                      <a:pt x="28866" y="298767"/>
                      <a:pt x="18874" y="294628"/>
                      <a:pt x="11506" y="287261"/>
                    </a:cubicBezTo>
                    <a:cubicBezTo>
                      <a:pt x="4139" y="279893"/>
                      <a:pt x="0" y="269901"/>
                      <a:pt x="0" y="259482"/>
                    </a:cubicBezTo>
                    <a:lnTo>
                      <a:pt x="0" y="39285"/>
                    </a:lnTo>
                    <a:cubicBezTo>
                      <a:pt x="0" y="28866"/>
                      <a:pt x="4139" y="18874"/>
                      <a:pt x="11506" y="11506"/>
                    </a:cubicBezTo>
                    <a:cubicBezTo>
                      <a:pt x="18874" y="4139"/>
                      <a:pt x="28866" y="0"/>
                      <a:pt x="39285" y="0"/>
                    </a:cubicBezTo>
                    <a:close/>
                  </a:path>
                </a:pathLst>
              </a:custGeom>
              <a:solidFill>
                <a:srgbClr val="97BCE2"/>
              </a:solidFill>
              <a:ln w="57150" cap="rnd">
                <a:solidFill>
                  <a:srgbClr val="747588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76200"/>
                <a:ext cx="2647075" cy="3749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>
                  <a:lnSpc>
                    <a:spcPts val="559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625321" y="287412"/>
              <a:ext cx="12239752" cy="871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Verdana Pro Bold"/>
                </a:rPr>
                <a:t>APAKAH OPERASI PERNIAGAAN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001533"/>
            <a:ext cx="12521192" cy="706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Operasi perniagaan merujuk kepada aktiviti-aktiviti yang dilakukan oleh sebuah perniagaan untuk menjalankan kegiatan harian dan mencapai objektifnya:</a:t>
            </a:r>
          </a:p>
          <a:p>
            <a:pPr>
              <a:lnSpc>
                <a:spcPts val="5610"/>
              </a:lnSpc>
            </a:pP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Segala-galanya yang berlaku dalam perniagaan untuk mengembangkan nilai firma dan meningkatkan keuntungan</a:t>
            </a:r>
          </a:p>
          <a:p>
            <a:pPr>
              <a:lnSpc>
                <a:spcPts val="5610"/>
              </a:lnSpc>
            </a:pP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Definisi khusus operasi akan bergantung kepada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industri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jenis perniagaan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saiz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peringkat perniagaan anda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keadaan pasaran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atau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ekonomi semasa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dan sebagainya.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170188" y="3718651"/>
            <a:ext cx="5978408" cy="6326358"/>
          </a:xfrm>
          <a:custGeom>
            <a:avLst/>
            <a:gdLst/>
            <a:ahLst/>
            <a:cxnLst/>
            <a:rect r="r" b="b" t="t" l="l"/>
            <a:pathLst>
              <a:path h="6326358" w="5978408">
                <a:moveTo>
                  <a:pt x="0" y="0"/>
                </a:moveTo>
                <a:lnTo>
                  <a:pt x="5978408" y="0"/>
                </a:lnTo>
                <a:lnTo>
                  <a:pt x="5978408" y="6326358"/>
                </a:lnTo>
                <a:lnTo>
                  <a:pt x="0" y="6326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10078" y="126672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7" y="0"/>
                </a:lnTo>
                <a:lnTo>
                  <a:pt x="6261447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96094" y="1659305"/>
            <a:ext cx="1011398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CONTOH OPERASI NASI KATOK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837984"/>
            <a:ext cx="16578499" cy="591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Pembersihan dan Penyelenggaraan: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Menyelenggara kebersihan dapur, premis perniagaan, dan peralatan memasak untuk memastikan kepatuhan kepada standard kesihatan dan kebersihan.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Pemasaran dan Promosi: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Menguruskan aktiviti pemasaran dan promosi seperti mengiklankan di media sosial, mencetak risalah, dan mengadakan promosi jualan untuk menarik lebih banyak pelanggan.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Pengurusan Staf: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Merekrut, melatih, dan menguruskan prestasi pekerja untuk memastikan operasi berjalan lancar dan berkualiti.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Pengawalseliaan Kualiti: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Memastikan kualiti makanan yang dihidangkan memenuhi standard yang ditetapkan dan mengambil tindakan yang sewajarnya jika ada aduan pelanggan atau isu berkaitan dengan kualiti.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29359"/>
            <a:ext cx="8453246" cy="1134381"/>
            <a:chOff x="0" y="0"/>
            <a:chExt cx="11270995" cy="151250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1270995" cy="1512508"/>
              <a:chOff x="0" y="0"/>
              <a:chExt cx="2226369" cy="298767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226369" cy="298767"/>
              </a:xfrm>
              <a:custGeom>
                <a:avLst/>
                <a:gdLst/>
                <a:ahLst/>
                <a:cxnLst/>
                <a:rect r="r" b="b" t="t" l="l"/>
                <a:pathLst>
                  <a:path h="298767" w="2226369">
                    <a:moveTo>
                      <a:pt x="46708" y="0"/>
                    </a:moveTo>
                    <a:lnTo>
                      <a:pt x="2179661" y="0"/>
                    </a:lnTo>
                    <a:cubicBezTo>
                      <a:pt x="2205457" y="0"/>
                      <a:pt x="2226369" y="20912"/>
                      <a:pt x="2226369" y="46708"/>
                    </a:cubicBezTo>
                    <a:lnTo>
                      <a:pt x="2226369" y="252059"/>
                    </a:lnTo>
                    <a:cubicBezTo>
                      <a:pt x="2226369" y="264446"/>
                      <a:pt x="2221448" y="276327"/>
                      <a:pt x="2212689" y="285086"/>
                    </a:cubicBezTo>
                    <a:cubicBezTo>
                      <a:pt x="2203929" y="293846"/>
                      <a:pt x="2192049" y="298767"/>
                      <a:pt x="2179661" y="298767"/>
                    </a:cubicBezTo>
                    <a:lnTo>
                      <a:pt x="46708" y="298767"/>
                    </a:lnTo>
                    <a:cubicBezTo>
                      <a:pt x="34321" y="298767"/>
                      <a:pt x="22440" y="293846"/>
                      <a:pt x="13681" y="285086"/>
                    </a:cubicBezTo>
                    <a:cubicBezTo>
                      <a:pt x="4921" y="276327"/>
                      <a:pt x="0" y="264446"/>
                      <a:pt x="0" y="252059"/>
                    </a:cubicBezTo>
                    <a:lnTo>
                      <a:pt x="0" y="46708"/>
                    </a:lnTo>
                    <a:cubicBezTo>
                      <a:pt x="0" y="34321"/>
                      <a:pt x="4921" y="22440"/>
                      <a:pt x="13681" y="13681"/>
                    </a:cubicBezTo>
                    <a:cubicBezTo>
                      <a:pt x="22440" y="4921"/>
                      <a:pt x="34321" y="0"/>
                      <a:pt x="46708" y="0"/>
                    </a:cubicBezTo>
                    <a:close/>
                  </a:path>
                </a:pathLst>
              </a:custGeom>
              <a:solidFill>
                <a:srgbClr val="79C259"/>
              </a:solidFill>
              <a:ln w="57150" cap="rnd">
                <a:solidFill>
                  <a:srgbClr val="747588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76200"/>
                <a:ext cx="2226369" cy="3749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>
                  <a:lnSpc>
                    <a:spcPts val="559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525938" y="287412"/>
              <a:ext cx="10294462" cy="871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Verdana Pro Bold"/>
                </a:rPr>
                <a:t>MEMULAKAN PERNIAGAAN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849590"/>
            <a:ext cx="15779817" cy="3482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 Pemilik perniagaan kecil melalui proses yang sama, dari merancang perniagaan hingga mendaftar dengan organisasi kerajaan.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 Proses ini melibatkan langkah-langkah praktikal dan undang-undang untuk memastikan kejayaan dan sahnya operasi perniagaan.</a:t>
            </a:r>
          </a:p>
          <a:p>
            <a:pPr>
              <a:lnSpc>
                <a:spcPts val="4620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914038" y="6551640"/>
            <a:ext cx="3772967" cy="983910"/>
            <a:chOff x="0" y="0"/>
            <a:chExt cx="993703" cy="2591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93703" cy="259137"/>
            </a:xfrm>
            <a:custGeom>
              <a:avLst/>
              <a:gdLst/>
              <a:ahLst/>
              <a:cxnLst/>
              <a:rect r="r" b="b" t="t" l="l"/>
              <a:pathLst>
                <a:path h="259137" w="993703">
                  <a:moveTo>
                    <a:pt x="104649" y="0"/>
                  </a:moveTo>
                  <a:lnTo>
                    <a:pt x="889054" y="0"/>
                  </a:lnTo>
                  <a:cubicBezTo>
                    <a:pt x="916809" y="0"/>
                    <a:pt x="943427" y="11026"/>
                    <a:pt x="963052" y="30651"/>
                  </a:cubicBezTo>
                  <a:cubicBezTo>
                    <a:pt x="982678" y="50277"/>
                    <a:pt x="993703" y="76894"/>
                    <a:pt x="993703" y="104649"/>
                  </a:cubicBezTo>
                  <a:lnTo>
                    <a:pt x="993703" y="154488"/>
                  </a:lnTo>
                  <a:cubicBezTo>
                    <a:pt x="993703" y="182242"/>
                    <a:pt x="982678" y="208860"/>
                    <a:pt x="963052" y="228486"/>
                  </a:cubicBezTo>
                  <a:cubicBezTo>
                    <a:pt x="943427" y="248111"/>
                    <a:pt x="916809" y="259137"/>
                    <a:pt x="889054" y="259137"/>
                  </a:cubicBezTo>
                  <a:lnTo>
                    <a:pt x="104649" y="259137"/>
                  </a:lnTo>
                  <a:cubicBezTo>
                    <a:pt x="76894" y="259137"/>
                    <a:pt x="50277" y="248111"/>
                    <a:pt x="30651" y="228486"/>
                  </a:cubicBezTo>
                  <a:cubicBezTo>
                    <a:pt x="11026" y="208860"/>
                    <a:pt x="0" y="182242"/>
                    <a:pt x="0" y="154488"/>
                  </a:cubicBezTo>
                  <a:lnTo>
                    <a:pt x="0" y="104649"/>
                  </a:lnTo>
                  <a:cubicBezTo>
                    <a:pt x="0" y="76894"/>
                    <a:pt x="11026" y="50277"/>
                    <a:pt x="30651" y="30651"/>
                  </a:cubicBezTo>
                  <a:cubicBezTo>
                    <a:pt x="50277" y="11026"/>
                    <a:pt x="76894" y="0"/>
                    <a:pt x="104649" y="0"/>
                  </a:cubicBezTo>
                  <a:close/>
                </a:path>
              </a:pathLst>
            </a:custGeom>
            <a:solidFill>
              <a:srgbClr val="D1917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993703" cy="3543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Arial Bold"/>
                </a:rPr>
                <a:t>MEMILIKI IDEA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140661" y="6551640"/>
            <a:ext cx="3772967" cy="1047750"/>
            <a:chOff x="0" y="0"/>
            <a:chExt cx="993703" cy="27595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93703" cy="275951"/>
            </a:xfrm>
            <a:custGeom>
              <a:avLst/>
              <a:gdLst/>
              <a:ahLst/>
              <a:cxnLst/>
              <a:rect r="r" b="b" t="t" l="l"/>
              <a:pathLst>
                <a:path h="275951" w="993703">
                  <a:moveTo>
                    <a:pt x="104649" y="0"/>
                  </a:moveTo>
                  <a:lnTo>
                    <a:pt x="889054" y="0"/>
                  </a:lnTo>
                  <a:cubicBezTo>
                    <a:pt x="916809" y="0"/>
                    <a:pt x="943427" y="11026"/>
                    <a:pt x="963052" y="30651"/>
                  </a:cubicBezTo>
                  <a:cubicBezTo>
                    <a:pt x="982678" y="50277"/>
                    <a:pt x="993703" y="76894"/>
                    <a:pt x="993703" y="104649"/>
                  </a:cubicBezTo>
                  <a:lnTo>
                    <a:pt x="993703" y="171301"/>
                  </a:lnTo>
                  <a:cubicBezTo>
                    <a:pt x="993703" y="229098"/>
                    <a:pt x="946850" y="275951"/>
                    <a:pt x="889054" y="275951"/>
                  </a:cubicBezTo>
                  <a:lnTo>
                    <a:pt x="104649" y="275951"/>
                  </a:lnTo>
                  <a:cubicBezTo>
                    <a:pt x="76894" y="275951"/>
                    <a:pt x="50277" y="264925"/>
                    <a:pt x="30651" y="245300"/>
                  </a:cubicBezTo>
                  <a:cubicBezTo>
                    <a:pt x="11026" y="225674"/>
                    <a:pt x="0" y="199056"/>
                    <a:pt x="0" y="171301"/>
                  </a:cubicBezTo>
                  <a:lnTo>
                    <a:pt x="0" y="104649"/>
                  </a:lnTo>
                  <a:cubicBezTo>
                    <a:pt x="0" y="76894"/>
                    <a:pt x="11026" y="50277"/>
                    <a:pt x="30651" y="30651"/>
                  </a:cubicBezTo>
                  <a:cubicBezTo>
                    <a:pt x="50277" y="11026"/>
                    <a:pt x="76894" y="0"/>
                    <a:pt x="104649" y="0"/>
                  </a:cubicBezTo>
                  <a:close/>
                </a:path>
              </a:pathLst>
            </a:custGeom>
            <a:solidFill>
              <a:srgbClr val="D1917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0"/>
              <a:ext cx="993703" cy="371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FFFFFF"/>
                  </a:solidFill>
                  <a:latin typeface="Arial Bold"/>
                </a:rPr>
                <a:t>TETAPKAN JANGKAAN KELUAR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370828" y="6551640"/>
            <a:ext cx="3772967" cy="983910"/>
            <a:chOff x="0" y="0"/>
            <a:chExt cx="993703" cy="25913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93703" cy="259137"/>
            </a:xfrm>
            <a:custGeom>
              <a:avLst/>
              <a:gdLst/>
              <a:ahLst/>
              <a:cxnLst/>
              <a:rect r="r" b="b" t="t" l="l"/>
              <a:pathLst>
                <a:path h="259137" w="993703">
                  <a:moveTo>
                    <a:pt x="104649" y="0"/>
                  </a:moveTo>
                  <a:lnTo>
                    <a:pt x="889054" y="0"/>
                  </a:lnTo>
                  <a:cubicBezTo>
                    <a:pt x="916809" y="0"/>
                    <a:pt x="943427" y="11026"/>
                    <a:pt x="963052" y="30651"/>
                  </a:cubicBezTo>
                  <a:cubicBezTo>
                    <a:pt x="982678" y="50277"/>
                    <a:pt x="993703" y="76894"/>
                    <a:pt x="993703" y="104649"/>
                  </a:cubicBezTo>
                  <a:lnTo>
                    <a:pt x="993703" y="154488"/>
                  </a:lnTo>
                  <a:cubicBezTo>
                    <a:pt x="993703" y="182242"/>
                    <a:pt x="982678" y="208860"/>
                    <a:pt x="963052" y="228486"/>
                  </a:cubicBezTo>
                  <a:cubicBezTo>
                    <a:pt x="943427" y="248111"/>
                    <a:pt x="916809" y="259137"/>
                    <a:pt x="889054" y="259137"/>
                  </a:cubicBezTo>
                  <a:lnTo>
                    <a:pt x="104649" y="259137"/>
                  </a:lnTo>
                  <a:cubicBezTo>
                    <a:pt x="76894" y="259137"/>
                    <a:pt x="50277" y="248111"/>
                    <a:pt x="30651" y="228486"/>
                  </a:cubicBezTo>
                  <a:cubicBezTo>
                    <a:pt x="11026" y="208860"/>
                    <a:pt x="0" y="182242"/>
                    <a:pt x="0" y="154488"/>
                  </a:cubicBezTo>
                  <a:lnTo>
                    <a:pt x="0" y="104649"/>
                  </a:lnTo>
                  <a:cubicBezTo>
                    <a:pt x="0" y="76894"/>
                    <a:pt x="11026" y="50277"/>
                    <a:pt x="30651" y="30651"/>
                  </a:cubicBezTo>
                  <a:cubicBezTo>
                    <a:pt x="50277" y="11026"/>
                    <a:pt x="76894" y="0"/>
                    <a:pt x="104649" y="0"/>
                  </a:cubicBezTo>
                  <a:close/>
                </a:path>
              </a:pathLst>
            </a:custGeom>
            <a:solidFill>
              <a:srgbClr val="D1917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0"/>
              <a:ext cx="993703" cy="3543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Arial Bold"/>
                </a:rPr>
                <a:t>MENILAI PASARAN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600995" y="6551640"/>
            <a:ext cx="3772967" cy="983910"/>
            <a:chOff x="0" y="0"/>
            <a:chExt cx="993703" cy="25913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93703" cy="259137"/>
            </a:xfrm>
            <a:custGeom>
              <a:avLst/>
              <a:gdLst/>
              <a:ahLst/>
              <a:cxnLst/>
              <a:rect r="r" b="b" t="t" l="l"/>
              <a:pathLst>
                <a:path h="259137" w="993703">
                  <a:moveTo>
                    <a:pt x="104649" y="0"/>
                  </a:moveTo>
                  <a:lnTo>
                    <a:pt x="889054" y="0"/>
                  </a:lnTo>
                  <a:cubicBezTo>
                    <a:pt x="916809" y="0"/>
                    <a:pt x="943427" y="11026"/>
                    <a:pt x="963052" y="30651"/>
                  </a:cubicBezTo>
                  <a:cubicBezTo>
                    <a:pt x="982678" y="50277"/>
                    <a:pt x="993703" y="76894"/>
                    <a:pt x="993703" y="104649"/>
                  </a:cubicBezTo>
                  <a:lnTo>
                    <a:pt x="993703" y="154488"/>
                  </a:lnTo>
                  <a:cubicBezTo>
                    <a:pt x="993703" y="182242"/>
                    <a:pt x="982678" y="208860"/>
                    <a:pt x="963052" y="228486"/>
                  </a:cubicBezTo>
                  <a:cubicBezTo>
                    <a:pt x="943427" y="248111"/>
                    <a:pt x="916809" y="259137"/>
                    <a:pt x="889054" y="259137"/>
                  </a:cubicBezTo>
                  <a:lnTo>
                    <a:pt x="104649" y="259137"/>
                  </a:lnTo>
                  <a:cubicBezTo>
                    <a:pt x="76894" y="259137"/>
                    <a:pt x="50277" y="248111"/>
                    <a:pt x="30651" y="228486"/>
                  </a:cubicBezTo>
                  <a:cubicBezTo>
                    <a:pt x="11026" y="208860"/>
                    <a:pt x="0" y="182242"/>
                    <a:pt x="0" y="154488"/>
                  </a:cubicBezTo>
                  <a:lnTo>
                    <a:pt x="0" y="104649"/>
                  </a:lnTo>
                  <a:cubicBezTo>
                    <a:pt x="0" y="76894"/>
                    <a:pt x="11026" y="50277"/>
                    <a:pt x="30651" y="30651"/>
                  </a:cubicBezTo>
                  <a:cubicBezTo>
                    <a:pt x="50277" y="11026"/>
                    <a:pt x="76894" y="0"/>
                    <a:pt x="104649" y="0"/>
                  </a:cubicBezTo>
                  <a:close/>
                </a:path>
              </a:pathLst>
            </a:custGeom>
            <a:solidFill>
              <a:srgbClr val="D1917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0"/>
              <a:ext cx="993703" cy="3543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FFFFFF"/>
                  </a:solidFill>
                  <a:latin typeface="Arial Bold"/>
                </a:rPr>
                <a:t>MEMBUAT PELAN PERNIAGAAN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14038" y="8210550"/>
            <a:ext cx="3772967" cy="1047750"/>
            <a:chOff x="0" y="0"/>
            <a:chExt cx="993703" cy="27595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93703" cy="275951"/>
            </a:xfrm>
            <a:custGeom>
              <a:avLst/>
              <a:gdLst/>
              <a:ahLst/>
              <a:cxnLst/>
              <a:rect r="r" b="b" t="t" l="l"/>
              <a:pathLst>
                <a:path h="275951" w="993703">
                  <a:moveTo>
                    <a:pt x="104649" y="0"/>
                  </a:moveTo>
                  <a:lnTo>
                    <a:pt x="889054" y="0"/>
                  </a:lnTo>
                  <a:cubicBezTo>
                    <a:pt x="916809" y="0"/>
                    <a:pt x="943427" y="11026"/>
                    <a:pt x="963052" y="30651"/>
                  </a:cubicBezTo>
                  <a:cubicBezTo>
                    <a:pt x="982678" y="50277"/>
                    <a:pt x="993703" y="76894"/>
                    <a:pt x="993703" y="104649"/>
                  </a:cubicBezTo>
                  <a:lnTo>
                    <a:pt x="993703" y="171301"/>
                  </a:lnTo>
                  <a:cubicBezTo>
                    <a:pt x="993703" y="199056"/>
                    <a:pt x="982678" y="225674"/>
                    <a:pt x="963052" y="245300"/>
                  </a:cubicBezTo>
                  <a:cubicBezTo>
                    <a:pt x="943427" y="264925"/>
                    <a:pt x="916809" y="275951"/>
                    <a:pt x="889054" y="275951"/>
                  </a:cubicBezTo>
                  <a:lnTo>
                    <a:pt x="104649" y="275951"/>
                  </a:lnTo>
                  <a:cubicBezTo>
                    <a:pt x="76894" y="275951"/>
                    <a:pt x="50277" y="264925"/>
                    <a:pt x="30651" y="245300"/>
                  </a:cubicBezTo>
                  <a:cubicBezTo>
                    <a:pt x="11026" y="225674"/>
                    <a:pt x="0" y="199056"/>
                    <a:pt x="0" y="171301"/>
                  </a:cubicBezTo>
                  <a:lnTo>
                    <a:pt x="0" y="104649"/>
                  </a:lnTo>
                  <a:cubicBezTo>
                    <a:pt x="0" y="76894"/>
                    <a:pt x="11026" y="50277"/>
                    <a:pt x="30651" y="30651"/>
                  </a:cubicBezTo>
                  <a:cubicBezTo>
                    <a:pt x="50277" y="11026"/>
                    <a:pt x="76894" y="0"/>
                    <a:pt x="104649" y="0"/>
                  </a:cubicBezTo>
                  <a:close/>
                </a:path>
              </a:pathLst>
            </a:custGeom>
            <a:solidFill>
              <a:srgbClr val="D19178"/>
            </a:solidFill>
            <a:ln cap="rnd">
              <a:noFill/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0"/>
              <a:ext cx="993703" cy="371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Arial Bold"/>
                </a:rPr>
                <a:t>MENDAPATKAN DUIT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145641" y="8210550"/>
            <a:ext cx="3772967" cy="1047750"/>
            <a:chOff x="0" y="0"/>
            <a:chExt cx="993703" cy="27595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93703" cy="275951"/>
            </a:xfrm>
            <a:custGeom>
              <a:avLst/>
              <a:gdLst/>
              <a:ahLst/>
              <a:cxnLst/>
              <a:rect r="r" b="b" t="t" l="l"/>
              <a:pathLst>
                <a:path h="275951" w="993703">
                  <a:moveTo>
                    <a:pt x="104649" y="0"/>
                  </a:moveTo>
                  <a:lnTo>
                    <a:pt x="889054" y="0"/>
                  </a:lnTo>
                  <a:cubicBezTo>
                    <a:pt x="916809" y="0"/>
                    <a:pt x="943427" y="11026"/>
                    <a:pt x="963052" y="30651"/>
                  </a:cubicBezTo>
                  <a:cubicBezTo>
                    <a:pt x="982678" y="50277"/>
                    <a:pt x="993703" y="76894"/>
                    <a:pt x="993703" y="104649"/>
                  </a:cubicBezTo>
                  <a:lnTo>
                    <a:pt x="993703" y="171301"/>
                  </a:lnTo>
                  <a:cubicBezTo>
                    <a:pt x="993703" y="199056"/>
                    <a:pt x="982678" y="225674"/>
                    <a:pt x="963052" y="245300"/>
                  </a:cubicBezTo>
                  <a:cubicBezTo>
                    <a:pt x="943427" y="264925"/>
                    <a:pt x="916809" y="275951"/>
                    <a:pt x="889054" y="275951"/>
                  </a:cubicBezTo>
                  <a:lnTo>
                    <a:pt x="104649" y="275951"/>
                  </a:lnTo>
                  <a:cubicBezTo>
                    <a:pt x="76894" y="275951"/>
                    <a:pt x="50277" y="264925"/>
                    <a:pt x="30651" y="245300"/>
                  </a:cubicBezTo>
                  <a:cubicBezTo>
                    <a:pt x="11026" y="225674"/>
                    <a:pt x="0" y="199056"/>
                    <a:pt x="0" y="171301"/>
                  </a:cubicBezTo>
                  <a:lnTo>
                    <a:pt x="0" y="104649"/>
                  </a:lnTo>
                  <a:cubicBezTo>
                    <a:pt x="0" y="76894"/>
                    <a:pt x="11026" y="50277"/>
                    <a:pt x="30651" y="30651"/>
                  </a:cubicBezTo>
                  <a:cubicBezTo>
                    <a:pt x="50277" y="11026"/>
                    <a:pt x="76894" y="0"/>
                    <a:pt x="104649" y="0"/>
                  </a:cubicBezTo>
                  <a:close/>
                </a:path>
              </a:pathLst>
            </a:custGeom>
            <a:solidFill>
              <a:srgbClr val="D19178"/>
            </a:solidFill>
            <a:ln cap="rnd">
              <a:noFill/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0"/>
              <a:ext cx="993703" cy="371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Arial Bold"/>
                </a:rPr>
                <a:t>PENGAMBILAN PEKERJA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370828" y="8210550"/>
            <a:ext cx="3772967" cy="1047750"/>
            <a:chOff x="0" y="0"/>
            <a:chExt cx="993703" cy="27595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93703" cy="275951"/>
            </a:xfrm>
            <a:custGeom>
              <a:avLst/>
              <a:gdLst/>
              <a:ahLst/>
              <a:cxnLst/>
              <a:rect r="r" b="b" t="t" l="l"/>
              <a:pathLst>
                <a:path h="275951" w="993703">
                  <a:moveTo>
                    <a:pt x="104649" y="0"/>
                  </a:moveTo>
                  <a:lnTo>
                    <a:pt x="889054" y="0"/>
                  </a:lnTo>
                  <a:cubicBezTo>
                    <a:pt x="916809" y="0"/>
                    <a:pt x="943427" y="11026"/>
                    <a:pt x="963052" y="30651"/>
                  </a:cubicBezTo>
                  <a:cubicBezTo>
                    <a:pt x="982678" y="50277"/>
                    <a:pt x="993703" y="76894"/>
                    <a:pt x="993703" y="104649"/>
                  </a:cubicBezTo>
                  <a:lnTo>
                    <a:pt x="993703" y="171301"/>
                  </a:lnTo>
                  <a:cubicBezTo>
                    <a:pt x="993703" y="199056"/>
                    <a:pt x="982678" y="225674"/>
                    <a:pt x="963052" y="245300"/>
                  </a:cubicBezTo>
                  <a:cubicBezTo>
                    <a:pt x="943427" y="264925"/>
                    <a:pt x="916809" y="275951"/>
                    <a:pt x="889054" y="275951"/>
                  </a:cubicBezTo>
                  <a:lnTo>
                    <a:pt x="104649" y="275951"/>
                  </a:lnTo>
                  <a:cubicBezTo>
                    <a:pt x="76894" y="275951"/>
                    <a:pt x="50277" y="264925"/>
                    <a:pt x="30651" y="245300"/>
                  </a:cubicBezTo>
                  <a:cubicBezTo>
                    <a:pt x="11026" y="225674"/>
                    <a:pt x="0" y="199056"/>
                    <a:pt x="0" y="171301"/>
                  </a:cubicBezTo>
                  <a:lnTo>
                    <a:pt x="0" y="104649"/>
                  </a:lnTo>
                  <a:cubicBezTo>
                    <a:pt x="0" y="76894"/>
                    <a:pt x="11026" y="50277"/>
                    <a:pt x="30651" y="30651"/>
                  </a:cubicBezTo>
                  <a:cubicBezTo>
                    <a:pt x="50277" y="11026"/>
                    <a:pt x="76894" y="0"/>
                    <a:pt x="104649" y="0"/>
                  </a:cubicBezTo>
                  <a:close/>
                </a:path>
              </a:pathLst>
            </a:custGeom>
            <a:solidFill>
              <a:srgbClr val="D19178"/>
            </a:solidFill>
            <a:ln cap="rnd">
              <a:noFill/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0"/>
              <a:ext cx="993703" cy="371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Arial Bold"/>
                </a:rPr>
                <a:t>PEMBANGUNAN PRODUK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3600995" y="8210550"/>
            <a:ext cx="3772967" cy="1047750"/>
            <a:chOff x="0" y="0"/>
            <a:chExt cx="993703" cy="27595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93703" cy="275951"/>
            </a:xfrm>
            <a:custGeom>
              <a:avLst/>
              <a:gdLst/>
              <a:ahLst/>
              <a:cxnLst/>
              <a:rect r="r" b="b" t="t" l="l"/>
              <a:pathLst>
                <a:path h="275951" w="993703">
                  <a:moveTo>
                    <a:pt x="104649" y="0"/>
                  </a:moveTo>
                  <a:lnTo>
                    <a:pt x="889054" y="0"/>
                  </a:lnTo>
                  <a:cubicBezTo>
                    <a:pt x="916809" y="0"/>
                    <a:pt x="943427" y="11026"/>
                    <a:pt x="963052" y="30651"/>
                  </a:cubicBezTo>
                  <a:cubicBezTo>
                    <a:pt x="982678" y="50277"/>
                    <a:pt x="993703" y="76894"/>
                    <a:pt x="993703" y="104649"/>
                  </a:cubicBezTo>
                  <a:lnTo>
                    <a:pt x="993703" y="171301"/>
                  </a:lnTo>
                  <a:cubicBezTo>
                    <a:pt x="993703" y="199056"/>
                    <a:pt x="982678" y="225674"/>
                    <a:pt x="963052" y="245300"/>
                  </a:cubicBezTo>
                  <a:cubicBezTo>
                    <a:pt x="943427" y="264925"/>
                    <a:pt x="916809" y="275951"/>
                    <a:pt x="889054" y="275951"/>
                  </a:cubicBezTo>
                  <a:lnTo>
                    <a:pt x="104649" y="275951"/>
                  </a:lnTo>
                  <a:cubicBezTo>
                    <a:pt x="76894" y="275951"/>
                    <a:pt x="50277" y="264925"/>
                    <a:pt x="30651" y="245300"/>
                  </a:cubicBezTo>
                  <a:cubicBezTo>
                    <a:pt x="11026" y="225674"/>
                    <a:pt x="0" y="199056"/>
                    <a:pt x="0" y="171301"/>
                  </a:cubicBezTo>
                  <a:lnTo>
                    <a:pt x="0" y="104649"/>
                  </a:lnTo>
                  <a:cubicBezTo>
                    <a:pt x="0" y="76894"/>
                    <a:pt x="11026" y="50277"/>
                    <a:pt x="30651" y="30651"/>
                  </a:cubicBezTo>
                  <a:cubicBezTo>
                    <a:pt x="50277" y="11026"/>
                    <a:pt x="76894" y="0"/>
                    <a:pt x="104649" y="0"/>
                  </a:cubicBezTo>
                  <a:close/>
                </a:path>
              </a:pathLst>
            </a:custGeom>
            <a:solidFill>
              <a:srgbClr val="D19178"/>
            </a:solidFill>
            <a:ln cap="rnd">
              <a:noFill/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104775"/>
              <a:ext cx="993703" cy="3807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FFFFFF"/>
                  </a:solidFill>
                  <a:latin typeface="Arial Bold"/>
                </a:rPr>
                <a:t>MENDAFTAR PERNIAGAAN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369136" y="6657832"/>
            <a:ext cx="771525" cy="771525"/>
            <a:chOff x="0" y="0"/>
            <a:chExt cx="203200" cy="2032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03200" cy="203200"/>
            </a:xfrm>
            <a:custGeom>
              <a:avLst/>
              <a:gdLst/>
              <a:ahLst/>
              <a:cxnLst/>
              <a:rect r="r" b="b" t="t" l="l"/>
              <a:pathLst>
                <a:path h="203200" w="203200">
                  <a:moveTo>
                    <a:pt x="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78"/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0"/>
              <a:ext cx="88900" cy="298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599303" y="6657832"/>
            <a:ext cx="771525" cy="771525"/>
            <a:chOff x="0" y="0"/>
            <a:chExt cx="203200" cy="2032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03200" cy="203200"/>
            </a:xfrm>
            <a:custGeom>
              <a:avLst/>
              <a:gdLst/>
              <a:ahLst/>
              <a:cxnLst/>
              <a:rect r="r" b="b" t="t" l="l"/>
              <a:pathLst>
                <a:path h="203200" w="203200">
                  <a:moveTo>
                    <a:pt x="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78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0"/>
              <a:ext cx="88900" cy="298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2829470" y="6657832"/>
            <a:ext cx="771525" cy="771525"/>
            <a:chOff x="0" y="0"/>
            <a:chExt cx="203200" cy="2032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03200" cy="203200"/>
            </a:xfrm>
            <a:custGeom>
              <a:avLst/>
              <a:gdLst/>
              <a:ahLst/>
              <a:cxnLst/>
              <a:rect r="r" b="b" t="t" l="l"/>
              <a:pathLst>
                <a:path h="203200" w="203200">
                  <a:moveTo>
                    <a:pt x="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78"/>
            </a:solidFill>
            <a:ln cap="sq">
              <a:noFill/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0"/>
              <a:ext cx="88900" cy="298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5400000">
            <a:off x="15101716" y="7429357"/>
            <a:ext cx="771525" cy="771525"/>
            <a:chOff x="0" y="0"/>
            <a:chExt cx="203200" cy="2032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03200" cy="203200"/>
            </a:xfrm>
            <a:custGeom>
              <a:avLst/>
              <a:gdLst/>
              <a:ahLst/>
              <a:cxnLst/>
              <a:rect r="r" b="b" t="t" l="l"/>
              <a:pathLst>
                <a:path h="203200" w="203200">
                  <a:moveTo>
                    <a:pt x="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78"/>
            </a:solidFill>
            <a:ln cap="sq">
              <a:noFill/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0"/>
              <a:ext cx="88900" cy="298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-10800000">
            <a:off x="13143795" y="8348662"/>
            <a:ext cx="771525" cy="771525"/>
            <a:chOff x="0" y="0"/>
            <a:chExt cx="203200" cy="2032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203200" cy="203200"/>
            </a:xfrm>
            <a:custGeom>
              <a:avLst/>
              <a:gdLst/>
              <a:ahLst/>
              <a:cxnLst/>
              <a:rect r="r" b="b" t="t" l="l"/>
              <a:pathLst>
                <a:path h="203200" w="203200">
                  <a:moveTo>
                    <a:pt x="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78"/>
            </a:solid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0"/>
              <a:ext cx="88900" cy="298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-10800000">
            <a:off x="8918608" y="8348662"/>
            <a:ext cx="771525" cy="771525"/>
            <a:chOff x="0" y="0"/>
            <a:chExt cx="203200" cy="2032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03200" cy="203200"/>
            </a:xfrm>
            <a:custGeom>
              <a:avLst/>
              <a:gdLst/>
              <a:ahLst/>
              <a:cxnLst/>
              <a:rect r="r" b="b" t="t" l="l"/>
              <a:pathLst>
                <a:path h="203200" w="203200">
                  <a:moveTo>
                    <a:pt x="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78"/>
            </a:solidFill>
            <a:ln cap="sq">
              <a:noFill/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0"/>
              <a:ext cx="88900" cy="298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-10800000">
            <a:off x="4687005" y="8348662"/>
            <a:ext cx="771525" cy="771525"/>
            <a:chOff x="0" y="0"/>
            <a:chExt cx="203200" cy="2032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203200" cy="203200"/>
            </a:xfrm>
            <a:custGeom>
              <a:avLst/>
              <a:gdLst/>
              <a:ahLst/>
              <a:cxnLst/>
              <a:rect r="r" b="b" t="t" l="l"/>
              <a:pathLst>
                <a:path h="203200" w="203200">
                  <a:moveTo>
                    <a:pt x="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178"/>
            </a:solidFill>
            <a:ln cap="sq">
              <a:noFill/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0"/>
              <a:ext cx="88900" cy="298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53" id="53"/>
          <p:cNvSpPr txBox="true"/>
          <p:nvPr/>
        </p:nvSpPr>
        <p:spPr>
          <a:xfrm rot="0">
            <a:off x="1254092" y="2012977"/>
            <a:ext cx="10320932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rial Bold"/>
              </a:rPr>
              <a:t>KEPENTINGAN MERANCANG DENGAN TELITI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29359"/>
            <a:ext cx="12590422" cy="1200285"/>
            <a:chOff x="0" y="0"/>
            <a:chExt cx="3315996" cy="316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15996" cy="316124"/>
            </a:xfrm>
            <a:custGeom>
              <a:avLst/>
              <a:gdLst/>
              <a:ahLst/>
              <a:cxnLst/>
              <a:rect r="r" b="b" t="t" l="l"/>
              <a:pathLst>
                <a:path h="316124" w="3315996">
                  <a:moveTo>
                    <a:pt x="31360" y="0"/>
                  </a:moveTo>
                  <a:lnTo>
                    <a:pt x="3284636" y="0"/>
                  </a:lnTo>
                  <a:cubicBezTo>
                    <a:pt x="3301955" y="0"/>
                    <a:pt x="3315996" y="14040"/>
                    <a:pt x="3315996" y="31360"/>
                  </a:cubicBezTo>
                  <a:lnTo>
                    <a:pt x="3315996" y="284764"/>
                  </a:lnTo>
                  <a:cubicBezTo>
                    <a:pt x="3315996" y="293082"/>
                    <a:pt x="3312692" y="301058"/>
                    <a:pt x="3306811" y="306939"/>
                  </a:cubicBezTo>
                  <a:cubicBezTo>
                    <a:pt x="3300929" y="312820"/>
                    <a:pt x="3292953" y="316124"/>
                    <a:pt x="3284636" y="316124"/>
                  </a:cubicBezTo>
                  <a:lnTo>
                    <a:pt x="31360" y="316124"/>
                  </a:lnTo>
                  <a:cubicBezTo>
                    <a:pt x="14040" y="316124"/>
                    <a:pt x="0" y="302084"/>
                    <a:pt x="0" y="284764"/>
                  </a:cubicBezTo>
                  <a:lnTo>
                    <a:pt x="0" y="31360"/>
                  </a:lnTo>
                  <a:cubicBezTo>
                    <a:pt x="0" y="14040"/>
                    <a:pt x="14040" y="0"/>
                    <a:pt x="31360" y="0"/>
                  </a:cubicBezTo>
                  <a:close/>
                </a:path>
              </a:pathLst>
            </a:custGeom>
            <a:solidFill>
              <a:srgbClr val="4DE8E8"/>
            </a:solidFill>
            <a:ln w="57150" cap="rnd">
              <a:solidFill>
                <a:srgbClr val="747588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3315996" cy="3923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559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647512" y="828249"/>
            <a:ext cx="16169646" cy="137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Verdana Pro Bold"/>
              </a:rPr>
              <a:t>MASALAH OPERASI DALAM PERNIAGAAN</a:t>
            </a:r>
          </a:p>
          <a:p>
            <a:pPr>
              <a:lnSpc>
                <a:spcPts val="55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800215"/>
            <a:ext cx="16338895" cy="706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Walaupun setiap keadaan perniagaan adalah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berbeza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salah urus aliran tunai adalah punca utama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kegagalan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dan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kebankrapan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ts val="5610"/>
              </a:lnSpc>
            </a:pPr>
          </a:p>
          <a:p>
            <a:pPr>
              <a:lnSpc>
                <a:spcPts val="561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Ap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 yang boleh anda lakukan:</a:t>
            </a:r>
          </a:p>
          <a:p>
            <a:pPr>
              <a:lnSpc>
                <a:spcPts val="5610"/>
              </a:lnSpc>
            </a:pP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Pelan dan belanjawan sebanyak mungkin.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Ca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ri peluang untuk memperbaiki kos, seperti yang berkaitan dengan overhead.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Melara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ska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n tawa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ran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anda.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S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ebagai contoh, anda bol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eh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menaw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rka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pe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nahan 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prab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yar,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pe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l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n pembayaran berterusan, atau k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on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tr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ak penyelenggaraan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kepada pelanggan.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96293" y="2021242"/>
            <a:ext cx="8436042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rial Bold"/>
              </a:rPr>
              <a:t>ALIRAN TUNAI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10078" y="126672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7" y="0"/>
                </a:lnTo>
                <a:lnTo>
                  <a:pt x="6261447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96094" y="1659305"/>
            <a:ext cx="10113984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CONTOH MASALAH OPERASI ALIRAN TUNAI NASI KATOK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205378"/>
            <a:ext cx="16578499" cy="538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Ketidakstabilan Pendapatan Harian: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Aliran tunai harian dalam perniagaan nasi katok mungkin bervariasi bergantung kepada faktor-faktor seperti cuaca, musim, atau perubahan dalam permintaan pelanggan. 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Semi-Bold"/>
              </a:rPr>
              <a:t>Pengurusan Stok yang Tidak Efisien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: Pengurusan stok yang tidak cekap boleh menyebabkan terikatnya modal dalam inventori yang berlebihan atau kekurangan stok, yang boleh mempengaruhi aliran tunai.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Kos Operasi yang Tinggi: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Kos operasi seperti gaji staf, pembelian bahan mentah, dan kos utiliti boleh memberatkan aliran tunai jika tidak diuruskan dengan cermat.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359975" y="-64537"/>
            <a:ext cx="6261447" cy="3835137"/>
          </a:xfrm>
          <a:custGeom>
            <a:avLst/>
            <a:gdLst/>
            <a:ahLst/>
            <a:cxnLst/>
            <a:rect r="r" b="b" t="t" l="l"/>
            <a:pathLst>
              <a:path h="3835137" w="6261447">
                <a:moveTo>
                  <a:pt x="0" y="0"/>
                </a:moveTo>
                <a:lnTo>
                  <a:pt x="6261448" y="0"/>
                </a:lnTo>
                <a:lnTo>
                  <a:pt x="6261448" y="3835137"/>
                </a:lnTo>
                <a:lnTo>
                  <a:pt x="0" y="3835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96094" y="1659305"/>
            <a:ext cx="1011398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8D57F6"/>
                </a:solidFill>
                <a:latin typeface="Arial Bold"/>
              </a:rPr>
              <a:t>PENYELESAIAN: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646775"/>
            <a:ext cx="16578499" cy="538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Penjadualan Pembelian Bahan Mentah: 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Merancang dengan teliti pembelian bahan mentah untuk mengelakkan pembelian berlebihan yang boleh menyebabkan pembaziran atau kekurangan stok yang boleh mengganggu aliran tunai. 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Pengurusan Stok yang Efisien: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 Menggunakan sistem pengurusan stok yang cekap untuk memantau dan mengurus stok bahan mentah dengan lebih efisien. 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Perundingan dengan Pakar Kewangan: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 Mendapatkan nasihat dari pakar kewangan atau penasihat perniagaan boleh membantu perniagaan dalam merancang strategi kewangan yang lebih baik dan mengatasi masalah aliran tunai yang mungkin timbul.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48091" y="1866612"/>
            <a:ext cx="8461896" cy="7985914"/>
          </a:xfrm>
          <a:custGeom>
            <a:avLst/>
            <a:gdLst/>
            <a:ahLst/>
            <a:cxnLst/>
            <a:rect r="r" b="b" t="t" l="l"/>
            <a:pathLst>
              <a:path h="7985914" w="8461896">
                <a:moveTo>
                  <a:pt x="0" y="0"/>
                </a:moveTo>
                <a:lnTo>
                  <a:pt x="8461896" y="0"/>
                </a:lnTo>
                <a:lnTo>
                  <a:pt x="8461896" y="7985914"/>
                </a:lnTo>
                <a:lnTo>
                  <a:pt x="0" y="798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04875"/>
            <a:ext cx="7233914" cy="858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Jualan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 dan </a:t>
            </a:r>
            <a:r>
              <a:rPr lang="en-US" sz="3000">
                <a:solidFill>
                  <a:srgbClr val="000000"/>
                </a:solidFill>
                <a:latin typeface="Arial Bold"/>
              </a:rPr>
              <a:t>Pemasaran</a:t>
            </a:r>
            <a:r>
              <a:rPr lang="en-US" sz="3000">
                <a:solidFill>
                  <a:srgbClr val="000000"/>
                </a:solidFill>
                <a:latin typeface="Arial"/>
              </a:rPr>
              <a:t> adalah bahagian penting dari mana-mana perniagaan untuk menjana pendapatan.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rial"/>
              </a:rPr>
              <a:t>Perniagaan tidak boleh berjaya tanpa menarik pelanggan dan jualan.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Pemasaran adalah tentang mendapatkan orang yang berminat dalam produk dan perkhidmatan perniagaan anda.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Jualan adalah khusus mengenai penjualan produk dan perkhidmatan tersebut.</a:t>
            </a:r>
          </a:p>
          <a:p>
            <a:pPr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4501" y="629359"/>
            <a:ext cx="17094991" cy="1200285"/>
            <a:chOff x="0" y="0"/>
            <a:chExt cx="4502384" cy="316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2384" cy="316124"/>
            </a:xfrm>
            <a:custGeom>
              <a:avLst/>
              <a:gdLst/>
              <a:ahLst/>
              <a:cxnLst/>
              <a:rect r="r" b="b" t="t" l="l"/>
              <a:pathLst>
                <a:path h="316124" w="4502384">
                  <a:moveTo>
                    <a:pt x="23097" y="0"/>
                  </a:moveTo>
                  <a:lnTo>
                    <a:pt x="4479288" y="0"/>
                  </a:lnTo>
                  <a:cubicBezTo>
                    <a:pt x="4492044" y="0"/>
                    <a:pt x="4502384" y="10341"/>
                    <a:pt x="4502384" y="23097"/>
                  </a:cubicBezTo>
                  <a:lnTo>
                    <a:pt x="4502384" y="293028"/>
                  </a:lnTo>
                  <a:cubicBezTo>
                    <a:pt x="4502384" y="305784"/>
                    <a:pt x="4492044" y="316124"/>
                    <a:pt x="4479288" y="316124"/>
                  </a:cubicBezTo>
                  <a:lnTo>
                    <a:pt x="23097" y="316124"/>
                  </a:lnTo>
                  <a:cubicBezTo>
                    <a:pt x="16971" y="316124"/>
                    <a:pt x="11096" y="313691"/>
                    <a:pt x="6765" y="309360"/>
                  </a:cubicBezTo>
                  <a:cubicBezTo>
                    <a:pt x="2433" y="305028"/>
                    <a:pt x="0" y="299153"/>
                    <a:pt x="0" y="293028"/>
                  </a:cubicBezTo>
                  <a:lnTo>
                    <a:pt x="0" y="23097"/>
                  </a:lnTo>
                  <a:cubicBezTo>
                    <a:pt x="0" y="10341"/>
                    <a:pt x="10341" y="0"/>
                    <a:pt x="23097" y="0"/>
                  </a:cubicBezTo>
                  <a:close/>
                </a:path>
              </a:pathLst>
            </a:custGeom>
            <a:solidFill>
              <a:srgbClr val="FF9E96"/>
            </a:solidFill>
            <a:ln w="57150" cap="rnd">
              <a:solidFill>
                <a:srgbClr val="747588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4502384" cy="3923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55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24501" y="2326507"/>
            <a:ext cx="16638998" cy="3586498"/>
          </a:xfrm>
          <a:custGeom>
            <a:avLst/>
            <a:gdLst/>
            <a:ahLst/>
            <a:cxnLst/>
            <a:rect r="r" b="b" t="t" l="l"/>
            <a:pathLst>
              <a:path h="3586498" w="16638998">
                <a:moveTo>
                  <a:pt x="0" y="0"/>
                </a:moveTo>
                <a:lnTo>
                  <a:pt x="16638998" y="0"/>
                </a:lnTo>
                <a:lnTo>
                  <a:pt x="16638998" y="3586498"/>
                </a:lnTo>
                <a:lnTo>
                  <a:pt x="0" y="3586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43313" y="828249"/>
            <a:ext cx="17287801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Verdana Pro Bold"/>
              </a:rPr>
              <a:t>GOOGLE WORKSPACE SEBAGAI SISTEM YANG BERKESAN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798705"/>
            <a:ext cx="15751700" cy="4603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15401" indent="-307701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00000"/>
                </a:solidFill>
                <a:latin typeface="Arial"/>
              </a:rPr>
              <a:t>Akses Mudah</a:t>
            </a:r>
          </a:p>
          <a:p>
            <a:pPr marL="615401" indent="-307701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00000"/>
                </a:solidFill>
                <a:latin typeface="Arial"/>
              </a:rPr>
              <a:t>Simpanan Terusan</a:t>
            </a:r>
          </a:p>
          <a:p>
            <a:pPr marL="615401" indent="-307701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00000"/>
                </a:solidFill>
                <a:latin typeface="Arial"/>
              </a:rPr>
              <a:t>Berkongsi Dokumen</a:t>
            </a:r>
          </a:p>
          <a:p>
            <a:pPr marL="615401" indent="-307701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00000"/>
                </a:solidFill>
                <a:latin typeface="Arial"/>
              </a:rPr>
              <a:t>Kolaborasi Sama Masa</a:t>
            </a:r>
          </a:p>
          <a:p>
            <a:pPr marL="615401" indent="-307701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00000"/>
                </a:solidFill>
                <a:latin typeface="Arial"/>
              </a:rPr>
              <a:t>Penyuntingan Revisi</a:t>
            </a:r>
          </a:p>
          <a:p>
            <a:pPr marL="615401" indent="-307701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00000"/>
                </a:solidFill>
                <a:latin typeface="Arial"/>
              </a:rPr>
              <a:t>Pelbagai Alat</a:t>
            </a:r>
          </a:p>
          <a:p>
            <a:pPr marL="615401" indent="-307701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00000"/>
                </a:solidFill>
                <a:latin typeface="Arial"/>
              </a:rPr>
              <a:t>Pengurusan Versi</a:t>
            </a:r>
          </a:p>
          <a:p>
            <a:pPr marL="615401" indent="-307701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00000"/>
                </a:solidFill>
                <a:latin typeface="Arial"/>
              </a:rPr>
              <a:t>Kebolehcapaian Serta-Merta</a:t>
            </a:r>
          </a:p>
          <a:p>
            <a:pPr>
              <a:lnSpc>
                <a:spcPts val="3990"/>
              </a:lnSpc>
            </a:pP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0826" y="1451379"/>
            <a:ext cx="5692345" cy="7602464"/>
          </a:xfrm>
          <a:custGeom>
            <a:avLst/>
            <a:gdLst/>
            <a:ahLst/>
            <a:cxnLst/>
            <a:rect r="r" b="b" t="t" l="l"/>
            <a:pathLst>
              <a:path h="7602464" w="5692345">
                <a:moveTo>
                  <a:pt x="0" y="0"/>
                </a:moveTo>
                <a:lnTo>
                  <a:pt x="5692345" y="0"/>
                </a:lnTo>
                <a:lnTo>
                  <a:pt x="5692345" y="7602464"/>
                </a:lnTo>
                <a:lnTo>
                  <a:pt x="0" y="7602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31293" y="4673174"/>
            <a:ext cx="8883304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rial Bold"/>
              </a:rPr>
              <a:t>ABISKITA ADA SOALAN?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24497" y="1622139"/>
            <a:ext cx="10897830" cy="7042723"/>
          </a:xfrm>
          <a:custGeom>
            <a:avLst/>
            <a:gdLst/>
            <a:ahLst/>
            <a:cxnLst/>
            <a:rect r="r" b="b" t="t" l="l"/>
            <a:pathLst>
              <a:path h="7042723" w="10897830">
                <a:moveTo>
                  <a:pt x="0" y="0"/>
                </a:moveTo>
                <a:lnTo>
                  <a:pt x="10897831" y="0"/>
                </a:lnTo>
                <a:lnTo>
                  <a:pt x="10897831" y="7042722"/>
                </a:lnTo>
                <a:lnTo>
                  <a:pt x="0" y="70427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82130" y="6376672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650112"/>
            <a:ext cx="7633255" cy="7711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Banyak perniagaan bermula dari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inspirasi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 Bold"/>
              </a:rPr>
              <a:t>Tidak perlu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mencipta produk baru untuk berjaya.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Membina perniagaan berdasarkan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keperluan pelanggan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adalah jalan yang lebih mudah.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Lakukan apa yang anda suka, untuk mempunyai semangat permulaan yang kuat.</a:t>
            </a:r>
          </a:p>
          <a:p>
            <a:pPr>
              <a:lnSpc>
                <a:spcPts val="462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271741" y="5872862"/>
            <a:ext cx="3443784" cy="4783034"/>
          </a:xfrm>
          <a:custGeom>
            <a:avLst/>
            <a:gdLst/>
            <a:ahLst/>
            <a:cxnLst/>
            <a:rect r="r" b="b" t="t" l="l"/>
            <a:pathLst>
              <a:path h="4783034" w="3443784">
                <a:moveTo>
                  <a:pt x="0" y="0"/>
                </a:moveTo>
                <a:lnTo>
                  <a:pt x="3443784" y="0"/>
                </a:lnTo>
                <a:lnTo>
                  <a:pt x="3443784" y="4783034"/>
                </a:lnTo>
                <a:lnTo>
                  <a:pt x="0" y="4783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412026" y="852990"/>
            <a:ext cx="5975064" cy="8270651"/>
            <a:chOff x="0" y="0"/>
            <a:chExt cx="1573679" cy="21782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73679" cy="2178278"/>
            </a:xfrm>
            <a:custGeom>
              <a:avLst/>
              <a:gdLst/>
              <a:ahLst/>
              <a:cxnLst/>
              <a:rect r="r" b="b" t="t" l="l"/>
              <a:pathLst>
                <a:path h="2178278" w="1573679">
                  <a:moveTo>
                    <a:pt x="66081" y="0"/>
                  </a:moveTo>
                  <a:lnTo>
                    <a:pt x="1507598" y="0"/>
                  </a:lnTo>
                  <a:cubicBezTo>
                    <a:pt x="1525124" y="0"/>
                    <a:pt x="1541932" y="6962"/>
                    <a:pt x="1554325" y="19355"/>
                  </a:cubicBezTo>
                  <a:cubicBezTo>
                    <a:pt x="1566717" y="31747"/>
                    <a:pt x="1573679" y="48555"/>
                    <a:pt x="1573679" y="66081"/>
                  </a:cubicBezTo>
                  <a:lnTo>
                    <a:pt x="1573679" y="2112198"/>
                  </a:lnTo>
                  <a:cubicBezTo>
                    <a:pt x="1573679" y="2129723"/>
                    <a:pt x="1566717" y="2146531"/>
                    <a:pt x="1554325" y="2158924"/>
                  </a:cubicBezTo>
                  <a:cubicBezTo>
                    <a:pt x="1541932" y="2171316"/>
                    <a:pt x="1525124" y="2178278"/>
                    <a:pt x="1507598" y="2178278"/>
                  </a:cubicBezTo>
                  <a:lnTo>
                    <a:pt x="66081" y="2178278"/>
                  </a:lnTo>
                  <a:cubicBezTo>
                    <a:pt x="48555" y="2178278"/>
                    <a:pt x="31747" y="2171316"/>
                    <a:pt x="19355" y="2158924"/>
                  </a:cubicBezTo>
                  <a:cubicBezTo>
                    <a:pt x="6962" y="2146531"/>
                    <a:pt x="0" y="2129723"/>
                    <a:pt x="0" y="2112198"/>
                  </a:cubicBezTo>
                  <a:lnTo>
                    <a:pt x="0" y="66081"/>
                  </a:lnTo>
                  <a:cubicBezTo>
                    <a:pt x="0" y="48555"/>
                    <a:pt x="6962" y="31747"/>
                    <a:pt x="19355" y="19355"/>
                  </a:cubicBezTo>
                  <a:cubicBezTo>
                    <a:pt x="31747" y="6962"/>
                    <a:pt x="48555" y="0"/>
                    <a:pt x="66081" y="0"/>
                  </a:cubicBezTo>
                  <a:close/>
                </a:path>
              </a:pathLst>
            </a:custGeom>
            <a:solidFill>
              <a:srgbClr val="EFEC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0"/>
              <a:ext cx="1573679" cy="2273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254092" y="885825"/>
            <a:ext cx="8436042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rial Bold"/>
              </a:rPr>
              <a:t>MEMILIKI IDEA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412026" y="1716787"/>
            <a:ext cx="5582175" cy="792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58" indent="-259079" lvl="1">
              <a:lnSpc>
                <a:spcPts val="40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Arial"/>
              </a:rPr>
              <a:t>Siapakah yang membantu produk atau perkhidmatan kami?</a:t>
            </a:r>
          </a:p>
          <a:p>
            <a:pPr marL="518158" indent="-259079" lvl="1">
              <a:lnSpc>
                <a:spcPts val="40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Arial"/>
              </a:rPr>
              <a:t>Apa masalah yang saya selesaikan?</a:t>
            </a:r>
          </a:p>
          <a:p>
            <a:pPr marL="518158" indent="-259079" lvl="1">
              <a:lnSpc>
                <a:spcPts val="40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Arial"/>
              </a:rPr>
              <a:t>Berapa yang akan dibayar oleh orang lain untuk produk atau perkhidmatan ini?</a:t>
            </a:r>
          </a:p>
          <a:p>
            <a:pPr marL="518158" indent="-259079" lvl="1">
              <a:lnSpc>
                <a:spcPts val="40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Arial"/>
              </a:rPr>
              <a:t>Adakah perniagaan lain pernah mencuba idea ini sebelum ini?</a:t>
            </a:r>
          </a:p>
          <a:p>
            <a:pPr marL="518158" indent="-259079" lvl="1">
              <a:lnSpc>
                <a:spcPts val="40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Arial"/>
              </a:rPr>
              <a:t>Adakah mereka berjaya? Apa yang boleh kita belajar daripada kesilapan?</a:t>
            </a:r>
          </a:p>
          <a:p>
            <a:pPr marL="518158" indent="-259079" lvl="1">
              <a:lnSpc>
                <a:spcPts val="407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Arial"/>
              </a:rPr>
              <a:t>Bagaimanakah saya boleh membezakan diri saya daripada pertandingan ini?</a:t>
            </a:r>
          </a:p>
          <a:p>
            <a:pPr>
              <a:lnSpc>
                <a:spcPts val="545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1837285" y="885825"/>
            <a:ext cx="8436042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rial Bold"/>
              </a:rPr>
              <a:t>TANYA DIRI ANDA...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659637"/>
            <a:ext cx="9821645" cy="7496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2" indent="-345441" lvl="1">
              <a:lnSpc>
                <a:spcPts val="54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</a:rPr>
              <a:t>Pelan tindakan untuk perniagaan anda.</a:t>
            </a:r>
          </a:p>
          <a:p>
            <a:pPr marL="690882" indent="-345441" lvl="1">
              <a:lnSpc>
                <a:spcPts val="54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</a:rPr>
              <a:t>Gambaran </a:t>
            </a:r>
            <a:r>
              <a:rPr lang="en-US" sz="3200">
                <a:solidFill>
                  <a:srgbClr val="000000"/>
                </a:solidFill>
                <a:latin typeface="Arial Bold"/>
              </a:rPr>
              <a:t>keseluruhan perniagaan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>
                <a:solidFill>
                  <a:srgbClr val="000000"/>
                </a:solidFill>
                <a:latin typeface="Arial Bold"/>
              </a:rPr>
              <a:t>produk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 atau </a:t>
            </a:r>
            <a:r>
              <a:rPr lang="en-US" sz="3200">
                <a:solidFill>
                  <a:srgbClr val="000000"/>
                </a:solidFill>
                <a:latin typeface="Arial Bold"/>
              </a:rPr>
              <a:t>perkhidmatan yang ditawarkan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, dan r</a:t>
            </a:r>
            <a:r>
              <a:rPr lang="en-US" sz="3200">
                <a:solidFill>
                  <a:srgbClr val="000000"/>
                </a:solidFill>
                <a:latin typeface="Arial Bold"/>
              </a:rPr>
              <a:t>ancangan untuk tahun akan datang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690882" indent="-345441" lvl="1">
              <a:lnSpc>
                <a:spcPts val="54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 Bold"/>
              </a:rPr>
              <a:t>Penerangan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 mengenai matlamat perniagaan.</a:t>
            </a:r>
          </a:p>
          <a:p>
            <a:pPr marL="690882" indent="-345441" lvl="1">
              <a:lnSpc>
                <a:spcPts val="54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</a:rPr>
              <a:t>Cara </a:t>
            </a:r>
            <a:r>
              <a:rPr lang="en-US" sz="3200">
                <a:solidFill>
                  <a:srgbClr val="000000"/>
                </a:solidFill>
                <a:latin typeface="Arial Bold"/>
              </a:rPr>
              <a:t>melancarkan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 atau </a:t>
            </a:r>
            <a:r>
              <a:rPr lang="en-US" sz="3200">
                <a:solidFill>
                  <a:srgbClr val="000000"/>
                </a:solidFill>
                <a:latin typeface="Arial Bold"/>
              </a:rPr>
              <a:t>menjalankan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 perniagaan.</a:t>
            </a:r>
          </a:p>
          <a:p>
            <a:pPr marL="690882" indent="-345441" lvl="1">
              <a:lnSpc>
                <a:spcPts val="54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</a:rPr>
              <a:t>Cara </a:t>
            </a:r>
            <a:r>
              <a:rPr lang="en-US" sz="3200">
                <a:solidFill>
                  <a:srgbClr val="000000"/>
                </a:solidFill>
                <a:latin typeface="Arial Bold"/>
              </a:rPr>
              <a:t>menjana wang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 dan jumlah yang dijangka dibuat.</a:t>
            </a:r>
          </a:p>
          <a:p>
            <a:pPr marL="690882" indent="-345441" lvl="1">
              <a:lnSpc>
                <a:spcPts val="54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 Bold"/>
              </a:rPr>
              <a:t>Belanjawan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 untuk pembangunan.</a:t>
            </a:r>
          </a:p>
          <a:p>
            <a:pPr>
              <a:lnSpc>
                <a:spcPts val="448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959787" y="2938269"/>
            <a:ext cx="7328213" cy="7209130"/>
          </a:xfrm>
          <a:custGeom>
            <a:avLst/>
            <a:gdLst/>
            <a:ahLst/>
            <a:cxnLst/>
            <a:rect r="r" b="b" t="t" l="l"/>
            <a:pathLst>
              <a:path h="7209130" w="7328213">
                <a:moveTo>
                  <a:pt x="0" y="0"/>
                </a:moveTo>
                <a:lnTo>
                  <a:pt x="7328213" y="0"/>
                </a:lnTo>
                <a:lnTo>
                  <a:pt x="7328213" y="7209130"/>
                </a:lnTo>
                <a:lnTo>
                  <a:pt x="0" y="7209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54092" y="885825"/>
            <a:ext cx="8436042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rial Bold"/>
              </a:rPr>
              <a:t>MEMBUAT PELAN PERNIAGAAN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2877" y="4900677"/>
            <a:ext cx="16650540" cy="2264195"/>
          </a:xfrm>
          <a:custGeom>
            <a:avLst/>
            <a:gdLst/>
            <a:ahLst/>
            <a:cxnLst/>
            <a:rect r="r" b="b" t="t" l="l"/>
            <a:pathLst>
              <a:path h="2264195" w="16650540">
                <a:moveTo>
                  <a:pt x="0" y="0"/>
                </a:moveTo>
                <a:lnTo>
                  <a:pt x="16650541" y="0"/>
                </a:lnTo>
                <a:lnTo>
                  <a:pt x="16650541" y="2264195"/>
                </a:lnTo>
                <a:lnTo>
                  <a:pt x="0" y="22641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54092" y="885825"/>
            <a:ext cx="8436042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rial Bold"/>
              </a:rPr>
              <a:t>MENDAFTAR PERNIAGAAN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650112"/>
            <a:ext cx="16578499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Proses mewujudkan dan mendaftarkan perniagaan anda secara sah.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Dalam sesetengah kes, langkah ini mungkin berlaku sebelum menjana wang</a:t>
            </a:r>
          </a:p>
          <a:p>
            <a:pPr>
              <a:lnSpc>
                <a:spcPts val="462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254092" y="3903727"/>
            <a:ext cx="8436042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rial Bold"/>
              </a:rPr>
              <a:t>PROSES PENDAFTARAN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84523" y="7154351"/>
            <a:ext cx="16578499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Apabila anda telah melakukannya. Anda secara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rasmi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pemilik perniagaan.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84523" y="7846501"/>
            <a:ext cx="16578499" cy="46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ial Bold"/>
              </a:rPr>
              <a:t>NOTA: </a:t>
            </a:r>
            <a:r>
              <a:rPr lang="en-US" sz="2499">
                <a:solidFill>
                  <a:srgbClr val="002286"/>
                </a:solidFill>
                <a:latin typeface="Arial Bold"/>
              </a:rPr>
              <a:t>http://</a:t>
            </a:r>
            <a:r>
              <a:rPr lang="en-US" sz="2499" u="sng">
                <a:solidFill>
                  <a:srgbClr val="002286"/>
                </a:solidFill>
                <a:latin typeface="Arial Bold"/>
              </a:rPr>
              <a:t>www.roc.gov.bn</a:t>
            </a:r>
            <a:r>
              <a:rPr lang="en-US" sz="2499">
                <a:solidFill>
                  <a:srgbClr val="000000"/>
                </a:solidFill>
                <a:latin typeface="Arial Bold"/>
              </a:rPr>
              <a:t> (Brunei)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29359"/>
            <a:ext cx="8453246" cy="1134381"/>
            <a:chOff x="0" y="0"/>
            <a:chExt cx="11270995" cy="151250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1270995" cy="1512508"/>
              <a:chOff x="0" y="0"/>
              <a:chExt cx="2226369" cy="298767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226369" cy="298767"/>
              </a:xfrm>
              <a:custGeom>
                <a:avLst/>
                <a:gdLst/>
                <a:ahLst/>
                <a:cxnLst/>
                <a:rect r="r" b="b" t="t" l="l"/>
                <a:pathLst>
                  <a:path h="298767" w="2226369">
                    <a:moveTo>
                      <a:pt x="46708" y="0"/>
                    </a:moveTo>
                    <a:lnTo>
                      <a:pt x="2179661" y="0"/>
                    </a:lnTo>
                    <a:cubicBezTo>
                      <a:pt x="2205457" y="0"/>
                      <a:pt x="2226369" y="20912"/>
                      <a:pt x="2226369" y="46708"/>
                    </a:cubicBezTo>
                    <a:lnTo>
                      <a:pt x="2226369" y="252059"/>
                    </a:lnTo>
                    <a:cubicBezTo>
                      <a:pt x="2226369" y="264446"/>
                      <a:pt x="2221448" y="276327"/>
                      <a:pt x="2212689" y="285086"/>
                    </a:cubicBezTo>
                    <a:cubicBezTo>
                      <a:pt x="2203929" y="293846"/>
                      <a:pt x="2192049" y="298767"/>
                      <a:pt x="2179661" y="298767"/>
                    </a:cubicBezTo>
                    <a:lnTo>
                      <a:pt x="46708" y="298767"/>
                    </a:lnTo>
                    <a:cubicBezTo>
                      <a:pt x="34321" y="298767"/>
                      <a:pt x="22440" y="293846"/>
                      <a:pt x="13681" y="285086"/>
                    </a:cubicBezTo>
                    <a:cubicBezTo>
                      <a:pt x="4921" y="276327"/>
                      <a:pt x="0" y="264446"/>
                      <a:pt x="0" y="252059"/>
                    </a:cubicBezTo>
                    <a:lnTo>
                      <a:pt x="0" y="46708"/>
                    </a:lnTo>
                    <a:cubicBezTo>
                      <a:pt x="0" y="34321"/>
                      <a:pt x="4921" y="22440"/>
                      <a:pt x="13681" y="13681"/>
                    </a:cubicBezTo>
                    <a:cubicBezTo>
                      <a:pt x="22440" y="4921"/>
                      <a:pt x="34321" y="0"/>
                      <a:pt x="46708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57150" cap="rnd">
                <a:solidFill>
                  <a:srgbClr val="747588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76200"/>
                <a:ext cx="2226369" cy="3749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>
                  <a:lnSpc>
                    <a:spcPts val="559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525938" y="287412"/>
              <a:ext cx="10294462" cy="871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Verdana Pro Bold"/>
                </a:rPr>
                <a:t>MODEL KANVAS BISNES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001533"/>
            <a:ext cx="11898220" cy="7711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Rancangan perniagaan untuk keuntungan: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Kenal pasti produk atau perkhidmatan yang dijual.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Kenal pasti sasaran pasaran.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Kenal pasti perbelanjaan yang dijangkakan.</a:t>
            </a:r>
          </a:p>
          <a:p>
            <a:pPr>
              <a:lnSpc>
                <a:spcPts val="561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Perniagaan baru dan pembangunan: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Menarik pelaburan.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Merekrut bakat.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Memotivasi pengurusan dan kakitangan.</a:t>
            </a:r>
          </a:p>
          <a:p>
            <a:pPr>
              <a:lnSpc>
                <a:spcPts val="561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Penting untuk sentiasa mengemaskini rancangan perniagaan: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Menjangka trend dan cabaran masa depan.</a:t>
            </a:r>
          </a:p>
          <a:p>
            <a:pPr>
              <a:lnSpc>
                <a:spcPts val="462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103058" y="3275330"/>
            <a:ext cx="7282744" cy="7296010"/>
          </a:xfrm>
          <a:custGeom>
            <a:avLst/>
            <a:gdLst/>
            <a:ahLst/>
            <a:cxnLst/>
            <a:rect r="r" b="b" t="t" l="l"/>
            <a:pathLst>
              <a:path h="7296010" w="7282744">
                <a:moveTo>
                  <a:pt x="0" y="0"/>
                </a:moveTo>
                <a:lnTo>
                  <a:pt x="7282744" y="0"/>
                </a:lnTo>
                <a:lnTo>
                  <a:pt x="7282744" y="7296010"/>
                </a:lnTo>
                <a:lnTo>
                  <a:pt x="0" y="7296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50223" y="2228850"/>
            <a:ext cx="9987554" cy="6966648"/>
          </a:xfrm>
          <a:custGeom>
            <a:avLst/>
            <a:gdLst/>
            <a:ahLst/>
            <a:cxnLst/>
            <a:rect r="r" b="b" t="t" l="l"/>
            <a:pathLst>
              <a:path h="6966648" w="9987554">
                <a:moveTo>
                  <a:pt x="0" y="0"/>
                </a:moveTo>
                <a:lnTo>
                  <a:pt x="9987554" y="0"/>
                </a:lnTo>
                <a:lnTo>
                  <a:pt x="9987554" y="6966648"/>
                </a:lnTo>
                <a:lnTo>
                  <a:pt x="0" y="696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97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00100"/>
            <a:ext cx="16230600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0"/>
              </a:lnSpc>
            </a:pPr>
            <a:r>
              <a:rPr lang="en-US" sz="3300">
                <a:solidFill>
                  <a:srgbClr val="000000"/>
                </a:solidFill>
                <a:latin typeface="Arial Bold"/>
              </a:rPr>
              <a:t>Model Kanvas Bisnes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ialah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alat (templat) yang mudah 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namun strategik untuk membangunkan pelan perniagaan baharu dan mendokumentasikan yang sedia ada.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214639"/>
            <a:ext cx="16230600" cy="546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2500">
                <a:solidFill>
                  <a:srgbClr val="000000"/>
                </a:solidFill>
                <a:latin typeface="Arial Bold"/>
              </a:rPr>
              <a:t>09 blok binaan</a:t>
            </a:r>
            <a:r>
              <a:rPr lang="en-US" sz="2500">
                <a:solidFill>
                  <a:srgbClr val="000000"/>
                </a:solidFill>
                <a:latin typeface="Arial"/>
              </a:rPr>
              <a:t> dalam templat </a:t>
            </a:r>
            <a:r>
              <a:rPr lang="en-US" sz="2500">
                <a:solidFill>
                  <a:srgbClr val="000000"/>
                </a:solidFill>
                <a:latin typeface="Arial Bold"/>
              </a:rPr>
              <a:t>Model Kanvas Bisnes</a:t>
            </a:r>
            <a:r>
              <a:rPr lang="en-US" sz="2500">
                <a:solidFill>
                  <a:srgbClr val="000000"/>
                </a:solidFill>
                <a:latin typeface="Arial"/>
              </a:rPr>
              <a:t> seperti yang ditunjukkan dalam rajah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001533"/>
            <a:ext cx="11898220" cy="489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Kumpulan sasaran adalah individu dengan ciri-ciri yang dikongsi, dikenal pasti sebagai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bakal pelanggan produk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Segmen ini boleh dikategorikan mengikut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umur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lokasi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pendapatan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dan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gaya hidup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712472" indent="-356236" lvl="1">
              <a:lnSpc>
                <a:spcPts val="561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Banyak demografi lain turut dipertimbangkan, termasuk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tahap kehidupan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hobi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minat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, dan </a:t>
            </a:r>
            <a:r>
              <a:rPr lang="en-US" sz="3300">
                <a:solidFill>
                  <a:srgbClr val="000000"/>
                </a:solidFill>
                <a:latin typeface="Arial Bold"/>
              </a:rPr>
              <a:t>kerjaya</a:t>
            </a:r>
            <a:r>
              <a:rPr lang="en-US" sz="3300">
                <a:solidFill>
                  <a:srgbClr val="000000"/>
                </a:solidFill>
                <a:latin typeface="Arial"/>
              </a:rPr>
              <a:t> pelanggan.</a:t>
            </a:r>
          </a:p>
          <a:p>
            <a:pPr>
              <a:lnSpc>
                <a:spcPts val="462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150551" y="2606891"/>
            <a:ext cx="4037647" cy="4114800"/>
          </a:xfrm>
          <a:custGeom>
            <a:avLst/>
            <a:gdLst/>
            <a:ahLst/>
            <a:cxnLst/>
            <a:rect r="r" b="b" t="t" l="l"/>
            <a:pathLst>
              <a:path h="4114800" w="4037647">
                <a:moveTo>
                  <a:pt x="0" y="0"/>
                </a:moveTo>
                <a:lnTo>
                  <a:pt x="4037648" y="0"/>
                </a:lnTo>
                <a:lnTo>
                  <a:pt x="40376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50551" y="4989864"/>
            <a:ext cx="5001164" cy="5149204"/>
          </a:xfrm>
          <a:custGeom>
            <a:avLst/>
            <a:gdLst/>
            <a:ahLst/>
            <a:cxnLst/>
            <a:rect r="r" b="b" t="t" l="l"/>
            <a:pathLst>
              <a:path h="5149204" w="5001164">
                <a:moveTo>
                  <a:pt x="0" y="0"/>
                </a:moveTo>
                <a:lnTo>
                  <a:pt x="5001164" y="0"/>
                </a:lnTo>
                <a:lnTo>
                  <a:pt x="5001164" y="5149203"/>
                </a:lnTo>
                <a:lnTo>
                  <a:pt x="0" y="5149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85825"/>
            <a:ext cx="10320932" cy="67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8D57F6"/>
                </a:solidFill>
                <a:latin typeface="Arial Bold"/>
              </a:rPr>
              <a:t>Customer Segment / Segmen Pelanggan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DAF-ujqLqnE</dc:identifier>
  <dcterms:modified xsi:type="dcterms:W3CDTF">2011-08-01T06:04:30Z</dcterms:modified>
  <cp:revision>1</cp:revision>
  <dc:title>Perancangan Perniagaan dan kewangan_Malay 1.0</dc:title>
</cp:coreProperties>
</file>