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embeddedFontLst>
    <p:embeddedFont>
      <p:font typeface="Roboto"/>
      <p:regular r:id="rId36"/>
      <p:bold r:id="rId37"/>
      <p:italic r:id="rId38"/>
      <p:boldItalic r:id="rId39"/>
    </p:embeddedFont>
    <p:embeddedFont>
      <p:font typeface="Montserrat"/>
      <p:regular r:id="rId40"/>
      <p:bold r:id="rId41"/>
      <p:italic r:id="rId42"/>
      <p:boldItalic r:id="rId43"/>
    </p:embeddedFont>
    <p:embeddedFont>
      <p:font typeface="Montserrat Black"/>
      <p:bold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482">
          <p15:clr>
            <a:srgbClr val="A4A3A4"/>
          </p15:clr>
        </p15:guide>
        <p15:guide id="4" pos="551">
          <p15:clr>
            <a:srgbClr val="A4A3A4"/>
          </p15:clr>
        </p15:guide>
      </p15:sldGuideLst>
    </p:ext>
    <p:ext uri="GoogleSlidesCustomDataVersion2">
      <go:slidesCustomData xmlns:go="http://customooxmlschemas.google.com/" r:id="rId46" roundtripDataSignature="AMtx7mibjtc+CGyHtz3a6IzTQ5uOM1Ln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482" orient="horz"/>
        <p:guide pos="55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5.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7.xml"/><Relationship Id="rId44" Type="http://schemas.openxmlformats.org/officeDocument/2006/relationships/font" Target="fonts/MontserratBlack-bold.fntdata"/><Relationship Id="rId21" Type="http://schemas.openxmlformats.org/officeDocument/2006/relationships/slide" Target="slides/slide16.xml"/><Relationship Id="rId43" Type="http://schemas.openxmlformats.org/officeDocument/2006/relationships/font" Target="fonts/Montserrat-boldItalic.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MontserratBlack-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86" name="Google Shape;18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94" name="Google Shape;19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03" name="Google Shape;20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29" name="Google Shape;22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39" name="Google Shape;23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47" name="Google Shape;24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56" name="Google Shape;25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63" name="Google Shape;263;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05" name="Google Shape;1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71" name="Google Shape;2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80" name="Google Shape;2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89" name="Google Shape;289;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298" name="Google Shape;2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08" name="Google Shape;308;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15" name="Google Shape;31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23" name="Google Shape;323;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31" name="Google Shape;33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39" name="Google Shape;33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47" name="Google Shape;3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14" name="Google Shape;11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355" name="Google Shape;355;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24" name="Google Shape;12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35" name="Google Shape;13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44" name="Google Shape;14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57" name="Google Shape;157;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latin typeface="Montserrat"/>
              <a:ea typeface="Montserrat"/>
              <a:cs typeface="Montserrat"/>
              <a:sym typeface="Montserrat"/>
            </a:endParaRPr>
          </a:p>
        </p:txBody>
      </p:sp>
      <p:sp>
        <p:nvSpPr>
          <p:cNvPr id="177" name="Google Shape;17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Cover Slide">
  <p:cSld name="Google Cover Slide">
    <p:bg>
      <p:bgPr>
        <a:solidFill>
          <a:srgbClr val="FFFFFF"/>
        </a:solidFill>
      </p:bgPr>
    </p:bg>
    <p:spTree>
      <p:nvGrpSpPr>
        <p:cNvPr id="11" name="Shape 11"/>
        <p:cNvGrpSpPr/>
        <p:nvPr/>
      </p:nvGrpSpPr>
      <p:grpSpPr>
        <a:xfrm>
          <a:off x="0" y="0"/>
          <a:ext cx="0" cy="0"/>
          <a:chOff x="0" y="0"/>
          <a:chExt cx="0" cy="0"/>
        </a:xfrm>
      </p:grpSpPr>
      <p:sp>
        <p:nvSpPr>
          <p:cNvPr id="12" name="Google Shape;12;p46"/>
          <p:cNvSpPr txBox="1"/>
          <p:nvPr>
            <p:ph idx="12" type="sldNum"/>
          </p:nvPr>
        </p:nvSpPr>
        <p:spPr>
          <a:xfrm>
            <a:off x="11409045" y="6333135"/>
            <a:ext cx="731600" cy="5248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grpSp>
        <p:nvGrpSpPr>
          <p:cNvPr id="13" name="Google Shape;13;p46"/>
          <p:cNvGrpSpPr/>
          <p:nvPr/>
        </p:nvGrpSpPr>
        <p:grpSpPr>
          <a:xfrm>
            <a:off x="696775" y="426067"/>
            <a:ext cx="2624328" cy="361500"/>
            <a:chOff x="522575" y="1097292"/>
            <a:chExt cx="2624328" cy="361500"/>
          </a:xfrm>
        </p:grpSpPr>
        <p:pic>
          <p:nvPicPr>
            <p:cNvPr id="14" name="Google Shape;14;p46"/>
            <p:cNvPicPr preferRelativeResize="0"/>
            <p:nvPr/>
          </p:nvPicPr>
          <p:blipFill rotWithShape="1">
            <a:blip r:embed="rId2">
              <a:alphaModFix/>
            </a:blip>
            <a:srcRect b="0" l="0" r="-4481" t="0"/>
            <a:stretch/>
          </p:blipFill>
          <p:spPr>
            <a:xfrm>
              <a:off x="522575" y="1118022"/>
              <a:ext cx="1040600" cy="320040"/>
            </a:xfrm>
            <a:prstGeom prst="rect">
              <a:avLst/>
            </a:prstGeom>
            <a:noFill/>
            <a:ln>
              <a:noFill/>
            </a:ln>
          </p:spPr>
        </p:pic>
        <p:pic>
          <p:nvPicPr>
            <p:cNvPr id="15" name="Google Shape;15;p46"/>
            <p:cNvPicPr preferRelativeResize="0"/>
            <p:nvPr/>
          </p:nvPicPr>
          <p:blipFill rotWithShape="1">
            <a:blip r:embed="rId3">
              <a:alphaModFix/>
            </a:blip>
            <a:srcRect b="0" l="0" r="0" t="0"/>
            <a:stretch/>
          </p:blipFill>
          <p:spPr>
            <a:xfrm>
              <a:off x="1979276" y="1168375"/>
              <a:ext cx="1167627" cy="219334"/>
            </a:xfrm>
            <a:prstGeom prst="rect">
              <a:avLst/>
            </a:prstGeom>
            <a:noFill/>
            <a:ln>
              <a:noFill/>
            </a:ln>
          </p:spPr>
        </p:pic>
        <p:cxnSp>
          <p:nvCxnSpPr>
            <p:cNvPr id="16" name="Google Shape;16;p46"/>
            <p:cNvCxnSpPr/>
            <p:nvPr/>
          </p:nvCxnSpPr>
          <p:spPr>
            <a:xfrm>
              <a:off x="1771226" y="1097292"/>
              <a:ext cx="0" cy="361500"/>
            </a:xfrm>
            <a:prstGeom prst="straightConnector1">
              <a:avLst/>
            </a:prstGeom>
            <a:noFill/>
            <a:ln cap="flat" cmpd="sng" w="9525">
              <a:solidFill>
                <a:srgbClr val="5F6368"/>
              </a:solidFill>
              <a:prstDash val="solid"/>
              <a:round/>
              <a:headEnd len="sm" w="sm" type="none"/>
              <a:tailEnd len="sm" w="sm" type="none"/>
            </a:ln>
          </p:spPr>
        </p:cxnSp>
      </p:grpSp>
      <p:cxnSp>
        <p:nvCxnSpPr>
          <p:cNvPr id="17" name="Google Shape;17;p46"/>
          <p:cNvCxnSpPr/>
          <p:nvPr/>
        </p:nvCxnSpPr>
        <p:spPr>
          <a:xfrm>
            <a:off x="8311931" y="6506333"/>
            <a:ext cx="0" cy="168400"/>
          </a:xfrm>
          <a:prstGeom prst="straightConnector1">
            <a:avLst/>
          </a:prstGeom>
          <a:noFill/>
          <a:ln cap="flat" cmpd="sng" w="9525">
            <a:solidFill>
              <a:srgbClr val="999999"/>
            </a:solidFill>
            <a:prstDash val="solid"/>
            <a:round/>
            <a:headEnd len="sm" w="sm" type="none"/>
            <a:tailEnd len="sm" w="sm" type="none"/>
          </a:ln>
        </p:spPr>
      </p:cxnSp>
      <p:pic>
        <p:nvPicPr>
          <p:cNvPr id="18" name="Google Shape;18;p46"/>
          <p:cNvPicPr preferRelativeResize="0"/>
          <p:nvPr/>
        </p:nvPicPr>
        <p:blipFill rotWithShape="1">
          <a:blip r:embed="rId4">
            <a:alphaModFix/>
          </a:blip>
          <a:srcRect b="0" l="405" r="415" t="0"/>
          <a:stretch/>
        </p:blipFill>
        <p:spPr>
          <a:xfrm>
            <a:off x="7616043" y="6534127"/>
            <a:ext cx="649159" cy="122813"/>
          </a:xfrm>
          <a:prstGeom prst="rect">
            <a:avLst/>
          </a:prstGeom>
          <a:noFill/>
          <a:ln>
            <a:noFill/>
          </a:ln>
        </p:spPr>
      </p:pic>
      <p:pic>
        <p:nvPicPr>
          <p:cNvPr id="19" name="Google Shape;19;p46"/>
          <p:cNvPicPr preferRelativeResize="0"/>
          <p:nvPr/>
        </p:nvPicPr>
        <p:blipFill rotWithShape="1">
          <a:blip r:embed="rId5">
            <a:alphaModFix/>
          </a:blip>
          <a:srcRect b="0" l="0" r="0" t="0"/>
          <a:stretch/>
        </p:blipFill>
        <p:spPr>
          <a:xfrm>
            <a:off x="10575834" y="6503005"/>
            <a:ext cx="731601" cy="152665"/>
          </a:xfrm>
          <a:prstGeom prst="rect">
            <a:avLst/>
          </a:prstGeom>
          <a:noFill/>
          <a:ln>
            <a:noFill/>
          </a:ln>
        </p:spPr>
      </p:pic>
      <p:pic>
        <p:nvPicPr>
          <p:cNvPr id="20" name="Google Shape;20;p46"/>
          <p:cNvPicPr preferRelativeResize="0"/>
          <p:nvPr/>
        </p:nvPicPr>
        <p:blipFill rotWithShape="1">
          <a:blip r:embed="rId6">
            <a:alphaModFix/>
          </a:blip>
          <a:srcRect b="0" l="51589" r="0" t="0"/>
          <a:stretch/>
        </p:blipFill>
        <p:spPr>
          <a:xfrm>
            <a:off x="8325401" y="6249749"/>
            <a:ext cx="1319868" cy="681571"/>
          </a:xfrm>
          <a:prstGeom prst="rect">
            <a:avLst/>
          </a:prstGeom>
          <a:noFill/>
          <a:ln>
            <a:noFill/>
          </a:ln>
        </p:spPr>
      </p:pic>
      <p:cxnSp>
        <p:nvCxnSpPr>
          <p:cNvPr id="21" name="Google Shape;21;p46"/>
          <p:cNvCxnSpPr/>
          <p:nvPr/>
        </p:nvCxnSpPr>
        <p:spPr>
          <a:xfrm>
            <a:off x="9658731" y="6495133"/>
            <a:ext cx="0" cy="168400"/>
          </a:xfrm>
          <a:prstGeom prst="straightConnector1">
            <a:avLst/>
          </a:prstGeom>
          <a:noFill/>
          <a:ln cap="flat" cmpd="sng" w="9525">
            <a:solidFill>
              <a:srgbClr val="999999"/>
            </a:solidFill>
            <a:prstDash val="solid"/>
            <a:round/>
            <a:headEnd len="sm" w="sm" type="none"/>
            <a:tailEnd len="sm" w="sm" type="none"/>
          </a:ln>
        </p:spPr>
      </p:cxnSp>
      <p:sp>
        <p:nvSpPr>
          <p:cNvPr id="22" name="Google Shape;22;p46"/>
          <p:cNvSpPr txBox="1"/>
          <p:nvPr/>
        </p:nvSpPr>
        <p:spPr>
          <a:xfrm>
            <a:off x="9579700" y="6394734"/>
            <a:ext cx="1128000" cy="369291"/>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800"/>
              <a:buFont typeface="Arial"/>
              <a:buNone/>
            </a:pPr>
            <a:r>
              <a:rPr b="0" i="0" lang="en-MY" sz="800" u="none" cap="none" strike="noStrike">
                <a:solidFill>
                  <a:srgbClr val="000000"/>
                </a:solidFill>
                <a:latin typeface="Arial"/>
                <a:ea typeface="Arial"/>
                <a:cs typeface="Arial"/>
                <a:sym typeface="Arial"/>
              </a:rPr>
              <a:t>with support from</a:t>
            </a:r>
            <a:endParaRPr b="0" i="0" sz="800" u="none" cap="none" strike="noStrike">
              <a:solidFill>
                <a:srgbClr val="000000"/>
              </a:solidFill>
              <a:latin typeface="Arial"/>
              <a:ea typeface="Arial"/>
              <a:cs typeface="Arial"/>
              <a:sym typeface="Arial"/>
            </a:endParaRPr>
          </a:p>
        </p:txBody>
      </p:sp>
      <p:pic>
        <p:nvPicPr>
          <p:cNvPr id="23" name="Google Shape;23;p46"/>
          <p:cNvPicPr preferRelativeResize="0"/>
          <p:nvPr/>
        </p:nvPicPr>
        <p:blipFill rotWithShape="1">
          <a:blip r:embed="rId7">
            <a:alphaModFix/>
          </a:blip>
          <a:srcRect b="0" l="0" r="0" t="0"/>
          <a:stretch/>
        </p:blipFill>
        <p:spPr>
          <a:xfrm>
            <a:off x="11480767" y="6460867"/>
            <a:ext cx="236933" cy="236933"/>
          </a:xfrm>
          <a:prstGeom prst="rect">
            <a:avLst/>
          </a:prstGeom>
          <a:noFill/>
          <a:ln>
            <a:noFill/>
          </a:ln>
        </p:spPr>
      </p:pic>
      <p:cxnSp>
        <p:nvCxnSpPr>
          <p:cNvPr id="24" name="Google Shape;24;p46"/>
          <p:cNvCxnSpPr/>
          <p:nvPr/>
        </p:nvCxnSpPr>
        <p:spPr>
          <a:xfrm>
            <a:off x="11394097" y="6495133"/>
            <a:ext cx="0" cy="168400"/>
          </a:xfrm>
          <a:prstGeom prst="straightConnector1">
            <a:avLst/>
          </a:prstGeom>
          <a:noFill/>
          <a:ln cap="flat" cmpd="sng" w="9525">
            <a:solidFill>
              <a:srgbClr val="999999"/>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latin typeface="Montserrat"/>
                <a:ea typeface="Montserrat"/>
                <a:cs typeface="Montserrat"/>
                <a:sym typeface="Montserrat"/>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atin typeface="Montserrat"/>
                <a:ea typeface="Montserrat"/>
                <a:cs typeface="Montserrat"/>
                <a:sym typeface="Montserra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atin typeface="Montserrat"/>
                <a:ea typeface="Montserrat"/>
                <a:cs typeface="Montserrat"/>
                <a:sym typeface="Montserrat"/>
              </a:defRPr>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p:nvPr>
            <p:ph idx="2" type="pic"/>
          </p:nvPr>
        </p:nvSpPr>
        <p:spPr>
          <a:xfrm>
            <a:off x="5183188" y="987425"/>
            <a:ext cx="6172200" cy="4873625"/>
          </a:xfrm>
          <a:prstGeom prst="rect">
            <a:avLst/>
          </a:prstGeom>
          <a:noFill/>
          <a:ln>
            <a:noFill/>
          </a:ln>
        </p:spPr>
      </p:sp>
      <p:sp>
        <p:nvSpPr>
          <p:cNvPr id="72" name="Google Shape;72;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MY"/>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hyperlink" Target="https://www.onlinedoctranslator.com/id/?utm_source=onlinedoctranslator&amp;utm_medium=pptx&amp;utm_campaign=attribution" TargetMode="External"/><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hbr.org/2011/05/think-customers-hate-waiting-not-so-fa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salesforce.com/eu/blog/2020/01/state-of-the-connected-customers-repor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bigcommerce.com/blog/omni-channel-retai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inc.com/amanda-pressner-kreuser/wtf-are-chatbots-6-things-you-need-to-know-right-now.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www.inc.com/firas-kittaneh/2-things-you-need-learn-from-your-top-competitors.html" TargetMode="External"/><Relationship Id="rId4" Type="http://schemas.openxmlformats.org/officeDocument/2006/relationships/image" Target="../media/image33.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inc.com/firas-kittaneh/2-things-you-need-learn-from-your-top-competitors.html" TargetMode="External"/><Relationship Id="rId4" Type="http://schemas.openxmlformats.org/officeDocument/2006/relationships/image" Target="../media/image33.png"/><Relationship Id="rId5"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helpcrunch.com/blog/customer-relatio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32"/>
          <p:cNvPicPr preferRelativeResize="0"/>
          <p:nvPr/>
        </p:nvPicPr>
        <p:blipFill rotWithShape="1">
          <a:blip r:embed="rId3">
            <a:alphaModFix/>
          </a:blip>
          <a:srcRect b="23089" l="7663" r="21444" t="5992"/>
          <a:stretch/>
        </p:blipFill>
        <p:spPr>
          <a:xfrm>
            <a:off x="1" y="1"/>
            <a:ext cx="12192004" cy="6860879"/>
          </a:xfrm>
          <a:prstGeom prst="rect">
            <a:avLst/>
          </a:prstGeom>
          <a:noFill/>
          <a:ln>
            <a:noFill/>
          </a:ln>
        </p:spPr>
      </p:pic>
      <p:sp>
        <p:nvSpPr>
          <p:cNvPr id="93" name="Google Shape;93;p32"/>
          <p:cNvSpPr/>
          <p:nvPr/>
        </p:nvSpPr>
        <p:spPr>
          <a:xfrm>
            <a:off x="-21200" y="-10667"/>
            <a:ext cx="12192000" cy="6866000"/>
          </a:xfrm>
          <a:prstGeom prst="rect">
            <a:avLst/>
          </a:prstGeom>
          <a:solidFill>
            <a:srgbClr val="000000">
              <a:alpha val="4352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94" name="Google Shape;94;p32"/>
          <p:cNvSpPr/>
          <p:nvPr/>
        </p:nvSpPr>
        <p:spPr>
          <a:xfrm>
            <a:off x="443700" y="5172508"/>
            <a:ext cx="11080400" cy="1234000"/>
          </a:xfrm>
          <a:prstGeom prst="rect">
            <a:avLst/>
          </a:prstGeom>
          <a:noFill/>
          <a:ln>
            <a:noFill/>
          </a:ln>
        </p:spPr>
        <p:txBody>
          <a:bodyPr anchorCtr="0" anchor="t" bIns="25400" lIns="25400" spcFirstLastPara="1" rIns="25400" wrap="square" tIns="25400">
            <a:noAutofit/>
          </a:bodyPr>
          <a:lstStyle/>
          <a:p>
            <a:pPr indent="0" lvl="0" marL="0" marR="0" rtl="0" algn="l">
              <a:lnSpc>
                <a:spcPct val="100000"/>
              </a:lnSpc>
              <a:spcBef>
                <a:spcPts val="0"/>
              </a:spcBef>
              <a:spcAft>
                <a:spcPts val="0"/>
              </a:spcAft>
              <a:buNone/>
            </a:pPr>
            <a:r>
              <a:rPr b="1" i="0" lang="en-MY" sz="2400" u="none" cap="none" strike="noStrike">
                <a:solidFill>
                  <a:srgbClr val="FFFFFF"/>
                </a:solidFill>
                <a:latin typeface="Montserrat Black"/>
                <a:ea typeface="Montserrat Black"/>
                <a:cs typeface="Montserrat Black"/>
                <a:sym typeface="Montserrat Black"/>
              </a:rPr>
              <a:t>Perencanaan Bisnis dan Keuangan</a:t>
            </a:r>
            <a:endParaRPr b="1" i="0" sz="2400" u="none" cap="none" strike="noStrike">
              <a:solidFill>
                <a:srgbClr val="FFFFFF"/>
              </a:solidFill>
              <a:latin typeface="Montserrat Black"/>
              <a:ea typeface="Montserrat Black"/>
              <a:cs typeface="Montserrat Black"/>
              <a:sym typeface="Montserrat Black"/>
            </a:endParaRPr>
          </a:p>
        </p:txBody>
      </p:sp>
      <p:sp>
        <p:nvSpPr>
          <p:cNvPr id="95" name="Google Shape;95;p32"/>
          <p:cNvSpPr/>
          <p:nvPr/>
        </p:nvSpPr>
        <p:spPr>
          <a:xfrm>
            <a:off x="-21200" y="6141133"/>
            <a:ext cx="12213200" cy="777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pic>
        <p:nvPicPr>
          <p:cNvPr id="96" name="Google Shape;96;p32"/>
          <p:cNvPicPr preferRelativeResize="0"/>
          <p:nvPr/>
        </p:nvPicPr>
        <p:blipFill rotWithShape="1">
          <a:blip r:embed="rId4">
            <a:alphaModFix/>
          </a:blip>
          <a:srcRect b="0" l="0" r="0" t="0"/>
          <a:stretch/>
        </p:blipFill>
        <p:spPr>
          <a:xfrm>
            <a:off x="11427667" y="6405200"/>
            <a:ext cx="299635" cy="299605"/>
          </a:xfrm>
          <a:prstGeom prst="rect">
            <a:avLst/>
          </a:prstGeom>
          <a:noFill/>
          <a:ln>
            <a:noFill/>
          </a:ln>
        </p:spPr>
      </p:pic>
      <p:pic>
        <p:nvPicPr>
          <p:cNvPr id="97" name="Google Shape;97;p32"/>
          <p:cNvPicPr preferRelativeResize="0"/>
          <p:nvPr/>
        </p:nvPicPr>
        <p:blipFill rotWithShape="1">
          <a:blip r:embed="rId5">
            <a:alphaModFix/>
          </a:blip>
          <a:srcRect b="0" l="0" r="0" t="0"/>
          <a:stretch/>
        </p:blipFill>
        <p:spPr>
          <a:xfrm>
            <a:off x="10305401" y="6485284"/>
            <a:ext cx="859801" cy="179433"/>
          </a:xfrm>
          <a:prstGeom prst="rect">
            <a:avLst/>
          </a:prstGeom>
          <a:noFill/>
          <a:ln>
            <a:noFill/>
          </a:ln>
        </p:spPr>
      </p:pic>
      <p:sp>
        <p:nvSpPr>
          <p:cNvPr id="98" name="Google Shape;98;p32"/>
          <p:cNvSpPr txBox="1"/>
          <p:nvPr/>
        </p:nvSpPr>
        <p:spPr>
          <a:xfrm>
            <a:off x="9017133" y="6357267"/>
            <a:ext cx="1518000" cy="410393"/>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None/>
            </a:pPr>
            <a:r>
              <a:rPr b="0" i="0" lang="en-MY" sz="1067" u="none" cap="none" strike="noStrike">
                <a:solidFill>
                  <a:srgbClr val="000000"/>
                </a:solidFill>
                <a:latin typeface="Roboto"/>
                <a:ea typeface="Roboto"/>
                <a:cs typeface="Roboto"/>
                <a:sym typeface="Roboto"/>
              </a:rPr>
              <a:t>dengan dukungan dari</a:t>
            </a:r>
            <a:endParaRPr b="0" i="0" sz="1067" u="none" cap="none" strike="noStrike">
              <a:solidFill>
                <a:srgbClr val="000000"/>
              </a:solidFill>
              <a:latin typeface="Roboto"/>
              <a:ea typeface="Roboto"/>
              <a:cs typeface="Roboto"/>
              <a:sym typeface="Roboto"/>
            </a:endParaRPr>
          </a:p>
        </p:txBody>
      </p:sp>
      <p:cxnSp>
        <p:nvCxnSpPr>
          <p:cNvPr id="99" name="Google Shape;99;p32"/>
          <p:cNvCxnSpPr/>
          <p:nvPr/>
        </p:nvCxnSpPr>
        <p:spPr>
          <a:xfrm flipH="1">
            <a:off x="11320167" y="6395767"/>
            <a:ext cx="9200" cy="368000"/>
          </a:xfrm>
          <a:prstGeom prst="straightConnector1">
            <a:avLst/>
          </a:prstGeom>
          <a:noFill/>
          <a:ln cap="flat" cmpd="sng" w="9525">
            <a:solidFill>
              <a:srgbClr val="BDC1C6"/>
            </a:solidFill>
            <a:prstDash val="solid"/>
            <a:round/>
            <a:headEnd len="sm" w="sm" type="none"/>
            <a:tailEnd len="sm" w="sm" type="none"/>
          </a:ln>
        </p:spPr>
      </p:cxnSp>
      <p:pic>
        <p:nvPicPr>
          <p:cNvPr id="100" name="Google Shape;100;p32"/>
          <p:cNvPicPr preferRelativeResize="0"/>
          <p:nvPr/>
        </p:nvPicPr>
        <p:blipFill rotWithShape="1">
          <a:blip r:embed="rId6">
            <a:alphaModFix/>
          </a:blip>
          <a:srcRect b="15124" l="0" r="0" t="0"/>
          <a:stretch/>
        </p:blipFill>
        <p:spPr>
          <a:xfrm>
            <a:off x="437800" y="2654767"/>
            <a:ext cx="4849200" cy="2193500"/>
          </a:xfrm>
          <a:prstGeom prst="rect">
            <a:avLst/>
          </a:prstGeom>
          <a:noFill/>
          <a:ln>
            <a:noFill/>
          </a:ln>
        </p:spPr>
      </p:pic>
      <p:sp>
        <p:nvSpPr>
          <p:cNvPr id="101" name="Google Shape;101;p32"/>
          <p:cNvSpPr txBox="1"/>
          <p:nvPr/>
        </p:nvSpPr>
        <p:spPr>
          <a:xfrm>
            <a:off x="0" y="0"/>
            <a:ext cx="5000000" cy="276999"/>
          </a:xfrm>
          <a:prstGeom prst="rect">
            <a:avLst/>
          </a:prstGeom>
          <a:solidFill>
            <a:srgbClr val="FAFAFA"/>
          </a:solidFill>
          <a:ln>
            <a:noFill/>
          </a:ln>
        </p:spPr>
        <p:txBody>
          <a:bodyPr anchorCtr="0" anchor="t" bIns="45700" lIns="288000" spcFirstLastPara="1" rIns="91425" wrap="square" tIns="45700">
            <a:spAutoFit/>
          </a:bodyPr>
          <a:lstStyle/>
          <a:p>
            <a:pPr indent="0" lvl="0" marL="0" marR="0" rtl="0" algn="l">
              <a:lnSpc>
                <a:spcPct val="100000"/>
              </a:lnSpc>
              <a:spcBef>
                <a:spcPts val="0"/>
              </a:spcBef>
              <a:spcAft>
                <a:spcPts val="0"/>
              </a:spcAft>
              <a:buNone/>
            </a:pPr>
            <a:r>
              <a:rPr b="0" i="0" lang="en-MY" sz="1000" u="none" cap="none" strike="noStrike">
                <a:solidFill>
                  <a:srgbClr val="0F2B46"/>
                </a:solidFill>
                <a:latin typeface="Roboto"/>
                <a:ea typeface="Roboto"/>
                <a:cs typeface="Roboto"/>
                <a:sym typeface="Roboto"/>
              </a:rPr>
              <a:t>Diterjemahkan dari bahasa Inggris ke bahasa Indonesia - </a:t>
            </a:r>
            <a:r>
              <a:rPr b="0" i="0" lang="en-MY" sz="1000" u="sng" cap="none" strike="noStrike">
                <a:solidFill>
                  <a:srgbClr val="0F2B46"/>
                </a:solidFill>
                <a:latin typeface="Roboto"/>
                <a:ea typeface="Roboto"/>
                <a:cs typeface="Roboto"/>
                <a:sym typeface="Roboto"/>
                <a:hlinkClick r:id="rId7">
                  <a:extLst>
                    <a:ext uri="{A12FA001-AC4F-418D-AE19-62706E023703}">
                      <ahyp:hlinkClr val="tx"/>
                    </a:ext>
                  </a:extLst>
                </a:hlinkClick>
              </a:rPr>
              <a:t>www.onlinedoctranslator.com</a:t>
            </a:r>
            <a:endParaRPr b="0" i="0" sz="1000" u="none" cap="none" strike="noStrike">
              <a:solidFill>
                <a:srgbClr val="000000"/>
              </a:solidFill>
              <a:latin typeface="Arial"/>
              <a:ea typeface="Arial"/>
              <a:cs typeface="Arial"/>
              <a:sym typeface="Arial"/>
            </a:endParaRPr>
          </a:p>
        </p:txBody>
      </p:sp>
      <p:pic>
        <p:nvPicPr>
          <p:cNvPr id="102" name="Google Shape;102;p32"/>
          <p:cNvPicPr preferRelativeResize="0"/>
          <p:nvPr/>
        </p:nvPicPr>
        <p:blipFill rotWithShape="1">
          <a:blip r:embed="rId8">
            <a:alphaModFix/>
          </a:blip>
          <a:srcRect b="0" l="0" r="0" t="0"/>
          <a:stretch/>
        </p:blipFill>
        <p:spPr>
          <a:xfrm>
            <a:off x="0" y="36000"/>
            <a:ext cx="316230" cy="1797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p:nvPr/>
        </p:nvSpPr>
        <p:spPr>
          <a:xfrm>
            <a:off x="287431"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9" name="Google Shape;189;p6"/>
          <p:cNvSpPr txBox="1"/>
          <p:nvPr/>
        </p:nvSpPr>
        <p:spPr>
          <a:xfrm>
            <a:off x="620189" y="479063"/>
            <a:ext cx="10515600" cy="5395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1" i="0" lang="en-MY" sz="2000" u="none" cap="none" strike="noStrike">
                <a:solidFill>
                  <a:srgbClr val="03363D"/>
                </a:solidFill>
                <a:latin typeface="Montserrat"/>
                <a:ea typeface="Montserrat"/>
                <a:cs typeface="Montserrat"/>
                <a:sym typeface="Montserrat"/>
              </a:rPr>
              <a:t>Menangkap umpan balik pelanggan</a:t>
            </a:r>
            <a:endParaRPr/>
          </a:p>
        </p:txBody>
      </p:sp>
      <p:sp>
        <p:nvSpPr>
          <p:cNvPr id="190" name="Google Shape;190;p6"/>
          <p:cNvSpPr txBox="1"/>
          <p:nvPr/>
        </p:nvSpPr>
        <p:spPr>
          <a:xfrm>
            <a:off x="620189" y="1018610"/>
            <a:ext cx="8141674" cy="29392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Mengumpulkan umpan balik dari pelanggan adalah sesuatu yang dilakukan sebagian besar bisnis. Tetapi hanya sedikit perusahaan yang menganalisis umpan balik ini dengan benar dan menggunakan informasi tersebut untuk mengatasi masalah yang muncul. Dan itu adalah kesempatan besar yang terlewatkan.</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Umpan balik pelanggan Anda sangat berharga. Ini memberikan wawasan tentang ekspektasi pelanggan, dan bagaimana harapan tersebut dapat berubah seiring waktu dengan perubahan di pasar/industri. Itu juga dapat memberi tahu Anda di mana pelanggan terjebak dan mengonfirmasi apa yang berfungsi dengan baik. Dengan demikian, bisnis dengan strategi mengutamakan pelanggan ingin mengembangkan sistem yang kuat untuk membantu memproses dan menerapkan umpan balik pelanggan.</a:t>
            </a:r>
            <a:endParaRPr b="0" i="0" sz="1500" u="none" cap="none" strike="noStrike">
              <a:solidFill>
                <a:srgbClr val="000000"/>
              </a:solidFill>
              <a:latin typeface="Montserrat"/>
              <a:ea typeface="Montserrat"/>
              <a:cs typeface="Montserrat"/>
              <a:sym typeface="Montserrat"/>
            </a:endParaRPr>
          </a:p>
        </p:txBody>
      </p:sp>
      <p:pic>
        <p:nvPicPr>
          <p:cNvPr id="191" name="Google Shape;191;p6"/>
          <p:cNvPicPr preferRelativeResize="0"/>
          <p:nvPr/>
        </p:nvPicPr>
        <p:blipFill rotWithShape="1">
          <a:blip r:embed="rId3">
            <a:alphaModFix/>
          </a:blip>
          <a:srcRect b="0" l="0" r="0" t="0"/>
          <a:stretch/>
        </p:blipFill>
        <p:spPr>
          <a:xfrm>
            <a:off x="8952436" y="1747199"/>
            <a:ext cx="2619375" cy="4400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p:nvPr/>
        </p:nvSpPr>
        <p:spPr>
          <a:xfrm>
            <a:off x="287431"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29"/>
          <p:cNvSpPr txBox="1"/>
          <p:nvPr/>
        </p:nvSpPr>
        <p:spPr>
          <a:xfrm>
            <a:off x="620189" y="1026542"/>
            <a:ext cx="5221287" cy="56322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Kerugian umpan balik tradisional</a:t>
            </a:r>
            <a:endParaRPr b="1"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Mengambil banyak waktu</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Menunda proses analisis data dan pengambilan keputusan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Kehilangan kesempatan untuk segera memperbaiki aspek penting dari pengalaman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Tidak mendapatkanumpan balik ke tim yang tepat cukup cepat</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Salah satu jenis umpan balik yang paling kuat adalah</a:t>
            </a:r>
            <a:r>
              <a:rPr b="1" i="0" lang="en-MY" sz="1500" u="none" cap="none" strike="noStrike">
                <a:solidFill>
                  <a:schemeClr val="dk1"/>
                </a:solidFill>
                <a:latin typeface="Montserrat"/>
                <a:ea typeface="Montserrat"/>
                <a:cs typeface="Montserrat"/>
                <a:sym typeface="Montserrat"/>
              </a:rPr>
              <a:t>umpan balik pelanggan waktu nyata</a:t>
            </a:r>
            <a:r>
              <a:rPr b="0" i="0" lang="en-MY" sz="1500" u="none" cap="none" strike="noStrike">
                <a:solidFill>
                  <a:schemeClr val="dk1"/>
                </a:solidFill>
                <a:latin typeface="Montserrat"/>
                <a:ea typeface="Montserrat"/>
                <a:cs typeface="Montserrat"/>
                <a:sym typeface="Montserrat"/>
              </a:rPr>
              <a:t>.</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Umpan balik pelanggan waktu nyata adalah umpan balik yang dikumpulkan pada saat pelanggan Anda mengalami aspek pengalaman produk Anda yang mereka berikan umpan balik.</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60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198" name="Google Shape;198;p29"/>
          <p:cNvSpPr txBox="1"/>
          <p:nvPr/>
        </p:nvSpPr>
        <p:spPr>
          <a:xfrm>
            <a:off x="6268952" y="1018610"/>
            <a:ext cx="5406633" cy="50936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Bagaimana cara menyiapkan sistem umpan balik pelanggan waktu nyata?</a:t>
            </a:r>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1" i="0" lang="en-MY" sz="1500" u="none" cap="none" strike="noStrike">
                <a:solidFill>
                  <a:schemeClr val="dk1"/>
                </a:solidFill>
                <a:latin typeface="Montserrat"/>
                <a:ea typeface="Montserrat"/>
                <a:cs typeface="Montserrat"/>
                <a:sym typeface="Montserrat"/>
              </a:rPr>
              <a:t>Buatlah sederhana dan cepat untuk memberikan umpan balik</a:t>
            </a:r>
            <a:r>
              <a:rPr b="0" i="0" lang="en-MY" sz="1500" u="none" cap="none" strike="noStrike">
                <a:solidFill>
                  <a:schemeClr val="dk1"/>
                </a:solidFill>
                <a:latin typeface="Montserrat"/>
                <a:ea typeface="Montserrat"/>
                <a:cs typeface="Montserrat"/>
                <a:sym typeface="Montserrat"/>
              </a:rPr>
              <a:t>– Gunakan pertanyaan sederhana yang cepat dijawab</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1" i="0" lang="en-MY" sz="1500" u="none" cap="none" strike="noStrike">
                <a:solidFill>
                  <a:schemeClr val="dk1"/>
                </a:solidFill>
                <a:latin typeface="Montserrat"/>
                <a:ea typeface="Montserrat"/>
                <a:cs typeface="Montserrat"/>
                <a:sym typeface="Montserrat"/>
              </a:rPr>
              <a:t>Libatkan pelanggan Anda pada waktu yang tepat</a:t>
            </a:r>
            <a:r>
              <a:rPr b="0" i="0" lang="en-MY" sz="1500" u="none" cap="none" strike="noStrike">
                <a:solidFill>
                  <a:schemeClr val="dk1"/>
                </a:solidFill>
                <a:latin typeface="Montserrat"/>
                <a:ea typeface="Montserrat"/>
                <a:cs typeface="Montserrat"/>
                <a:sym typeface="Montserrat"/>
              </a:rPr>
              <a:t>– Misalnya, Pelanggan mungkin tidak dapat memberikan umpan balik yang berarti tentang fitur baru pada hari Anda merilisnya – mereka belum memiliki kesempatan untuk menggunakannya. Menjalankan survei sekitar 90 hari setelah fitur dirilis mungkin merupakan pilihan yang baik</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600"/>
              </a:spcAft>
              <a:buClr>
                <a:srgbClr val="000000"/>
              </a:buClr>
              <a:buSzPts val="1400"/>
              <a:buFont typeface="Arial"/>
              <a:buChar char="•"/>
            </a:pPr>
            <a:r>
              <a:rPr b="1" i="0" lang="en-MY" sz="1500" u="none" cap="none" strike="noStrike">
                <a:solidFill>
                  <a:schemeClr val="dk1"/>
                </a:solidFill>
                <a:latin typeface="Montserrat"/>
                <a:ea typeface="Montserrat"/>
                <a:cs typeface="Montserrat"/>
                <a:sym typeface="Montserrat"/>
              </a:rPr>
              <a:t>Umpan balik rute ke tempat yang tepat</a:t>
            </a:r>
            <a:r>
              <a:rPr b="0" i="0" lang="en-MY" sz="1500" u="none" cap="none" strike="noStrike">
                <a:solidFill>
                  <a:schemeClr val="dk1"/>
                </a:solidFill>
                <a:latin typeface="Montserrat"/>
                <a:ea typeface="Montserrat"/>
                <a:cs typeface="Montserrat"/>
                <a:sym typeface="Montserrat"/>
              </a:rPr>
              <a:t>– Menawarkan kategori umpan balik yang tersegmentasi memungkinkan tim yang sesuai untuk memvalidasi dan menangani umpan balik daripada menunggu untuk diserahkan dari satu saluran utama.</a:t>
            </a:r>
            <a:endParaRPr b="0" i="0" sz="1500" u="none" cap="none" strike="noStrike">
              <a:solidFill>
                <a:schemeClr val="dk1"/>
              </a:solidFill>
              <a:latin typeface="Montserrat"/>
              <a:ea typeface="Montserrat"/>
              <a:cs typeface="Montserrat"/>
              <a:sym typeface="Montserrat"/>
            </a:endParaRPr>
          </a:p>
        </p:txBody>
      </p:sp>
      <p:sp>
        <p:nvSpPr>
          <p:cNvPr id="199" name="Google Shape;199;p29"/>
          <p:cNvSpPr txBox="1"/>
          <p:nvPr/>
        </p:nvSpPr>
        <p:spPr>
          <a:xfrm>
            <a:off x="620189" y="479063"/>
            <a:ext cx="8919737" cy="5395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1" i="0" lang="en-MY" sz="2000" u="none" cap="none" strike="noStrike">
                <a:solidFill>
                  <a:srgbClr val="03363D"/>
                </a:solidFill>
                <a:latin typeface="Montserrat"/>
                <a:ea typeface="Montserrat"/>
                <a:cs typeface="Montserrat"/>
                <a:sym typeface="Montserrat"/>
              </a:rPr>
              <a:t>Tangkap umpan balik pelanggan – Umpan balik waktu nyata</a:t>
            </a:r>
            <a:endParaRPr/>
          </a:p>
        </p:txBody>
      </p:sp>
      <p:cxnSp>
        <p:nvCxnSpPr>
          <p:cNvPr id="200" name="Google Shape;200;p29"/>
          <p:cNvCxnSpPr/>
          <p:nvPr/>
        </p:nvCxnSpPr>
        <p:spPr>
          <a:xfrm>
            <a:off x="5998464" y="1130780"/>
            <a:ext cx="0" cy="4864665"/>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7"/>
          <p:cNvSpPr/>
          <p:nvPr/>
        </p:nvSpPr>
        <p:spPr>
          <a:xfrm>
            <a:off x="287431"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6" name="Google Shape;206;p37"/>
          <p:cNvSpPr txBox="1"/>
          <p:nvPr/>
        </p:nvSpPr>
        <p:spPr>
          <a:xfrm>
            <a:off x="620189" y="1135844"/>
            <a:ext cx="5221287" cy="34008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Mengapa umpan balik waktu nyata itu penting?</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Lebih tepat</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Lebih hemat</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Tingkat respons yang lebih tinggi</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Membawa tim produk lebih dekat ke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Menutup lingkaran umpan balik menciptakan pelanggan setia</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600"/>
              </a:spcAft>
              <a:buClr>
                <a:srgbClr val="000000"/>
              </a:buClr>
              <a:buSzPts val="1400"/>
              <a:buFont typeface="Arial"/>
              <a:buNone/>
            </a:pPr>
            <a:r>
              <a:t/>
            </a:r>
            <a:endParaRPr b="0" i="0" sz="1500" u="none" cap="none" strike="noStrike">
              <a:solidFill>
                <a:schemeClr val="dk1"/>
              </a:solidFill>
              <a:latin typeface="Montserrat"/>
              <a:ea typeface="Montserrat"/>
              <a:cs typeface="Montserrat"/>
              <a:sym typeface="Montserrat"/>
            </a:endParaRPr>
          </a:p>
        </p:txBody>
      </p:sp>
      <p:sp>
        <p:nvSpPr>
          <p:cNvPr id="207" name="Google Shape;207;p37"/>
          <p:cNvSpPr txBox="1"/>
          <p:nvPr/>
        </p:nvSpPr>
        <p:spPr>
          <a:xfrm>
            <a:off x="5841476" y="1203513"/>
            <a:ext cx="5406633" cy="304694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MY" sz="1400" u="none" cap="none" strike="noStrike">
                <a:solidFill>
                  <a:schemeClr val="dk1"/>
                </a:solidFill>
                <a:latin typeface="Montserrat"/>
                <a:ea typeface="Montserrat"/>
                <a:cs typeface="Montserrat"/>
                <a:sym typeface="Montserrat"/>
              </a:rPr>
              <a:t>Jaga umpan balik terorganisir</a:t>
            </a:r>
            <a:r>
              <a:rPr b="0" i="0" lang="en-MY" sz="1400" u="none" cap="none" strike="noStrike">
                <a:solidFill>
                  <a:schemeClr val="dk1"/>
                </a:solidFill>
                <a:latin typeface="Montserrat"/>
                <a:ea typeface="Montserrat"/>
                <a:cs typeface="Montserrat"/>
                <a:sym typeface="Montserrat"/>
              </a:rPr>
              <a:t>– Manfaatkan sistem manajemen umpan balik untuk menggabungkan semua jenis umpan balik ke dalam satu sistem catatan, atur sehingga Anda dapat memahami wawasan penting dalam umpan balik dan kemudian memprioritaskannya sehingga Anda dapat berfokus pada kebutuhan pengguna yang paling berpengaruh terlebih dahulu.</a:t>
            </a:r>
            <a:endParaRPr b="0" i="0" sz="14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600"/>
              </a:spcBef>
              <a:spcAft>
                <a:spcPts val="600"/>
              </a:spcAft>
              <a:buClr>
                <a:srgbClr val="000000"/>
              </a:buClr>
              <a:buSzPts val="1400"/>
              <a:buFont typeface="Arial"/>
              <a:buChar char="•"/>
            </a:pPr>
            <a:r>
              <a:rPr b="1" i="0" lang="en-MY" sz="1400" u="none" cap="none" strike="noStrike">
                <a:solidFill>
                  <a:schemeClr val="dk1"/>
                </a:solidFill>
                <a:latin typeface="Montserrat"/>
                <a:ea typeface="Montserrat"/>
                <a:cs typeface="Montserrat"/>
                <a:sym typeface="Montserrat"/>
              </a:rPr>
              <a:t>Selalu tutup loop</a:t>
            </a:r>
            <a:r>
              <a:rPr b="0" i="0" lang="en-MY" sz="1400" u="none" cap="none" strike="noStrike">
                <a:solidFill>
                  <a:schemeClr val="dk1"/>
                </a:solidFill>
                <a:latin typeface="Montserrat"/>
                <a:ea typeface="Montserrat"/>
                <a:cs typeface="Montserrat"/>
                <a:sym typeface="Montserrat"/>
              </a:rPr>
              <a:t>– Saat Anda merilis fitur baru yang diminta pelanggan, Anda dapat memberi tahu mereka langsung di aplikasi Anda untuk merayakan dan berterima kasih kepada pengguna yang memberikan umpan balik waktu nyata.</a:t>
            </a:r>
            <a:endParaRPr b="0" i="0" sz="1400" u="none" cap="none" strike="noStrike">
              <a:solidFill>
                <a:schemeClr val="dk1"/>
              </a:solidFill>
              <a:latin typeface="Montserrat"/>
              <a:ea typeface="Montserrat"/>
              <a:cs typeface="Montserrat"/>
              <a:sym typeface="Montserrat"/>
            </a:endParaRPr>
          </a:p>
        </p:txBody>
      </p:sp>
      <p:sp>
        <p:nvSpPr>
          <p:cNvPr id="208" name="Google Shape;208;p37"/>
          <p:cNvSpPr txBox="1"/>
          <p:nvPr/>
        </p:nvSpPr>
        <p:spPr>
          <a:xfrm>
            <a:off x="620189" y="502747"/>
            <a:ext cx="8919737" cy="5395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1" i="0" lang="en-MY" sz="2000" u="none" cap="none" strike="noStrike">
                <a:solidFill>
                  <a:srgbClr val="03363D"/>
                </a:solidFill>
                <a:latin typeface="Montserrat"/>
                <a:ea typeface="Montserrat"/>
                <a:cs typeface="Montserrat"/>
                <a:sym typeface="Montserrat"/>
              </a:rPr>
              <a:t>Tangkap umpan balik pelanggan – Umpan balik waktu nyata</a:t>
            </a:r>
            <a:endParaRPr/>
          </a:p>
        </p:txBody>
      </p:sp>
      <p:cxnSp>
        <p:nvCxnSpPr>
          <p:cNvPr id="209" name="Google Shape;209;p37"/>
          <p:cNvCxnSpPr/>
          <p:nvPr/>
        </p:nvCxnSpPr>
        <p:spPr>
          <a:xfrm>
            <a:off x="5998464" y="1130780"/>
            <a:ext cx="0" cy="4864665"/>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p:nvPr/>
        </p:nvSpPr>
        <p:spPr>
          <a:xfrm>
            <a:off x="300317" y="251011"/>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5" name="Google Shape;215;p38"/>
          <p:cNvSpPr txBox="1"/>
          <p:nvPr/>
        </p:nvSpPr>
        <p:spPr>
          <a:xfrm>
            <a:off x="620189" y="663590"/>
            <a:ext cx="9343943" cy="5395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1" i="0" lang="en-MY" sz="2000" u="none" cap="none" strike="noStrike">
                <a:solidFill>
                  <a:srgbClr val="6734BA"/>
                </a:solidFill>
                <a:latin typeface="Montserrat"/>
                <a:ea typeface="Montserrat"/>
                <a:cs typeface="Montserrat"/>
                <a:sym typeface="Montserrat"/>
              </a:rPr>
              <a:t>Formulir Google</a:t>
            </a:r>
            <a:r>
              <a:rPr b="1" i="0" lang="en-MY" sz="2000" u="none" cap="none" strike="noStrike">
                <a:solidFill>
                  <a:srgbClr val="03363D"/>
                </a:solidFill>
                <a:latin typeface="Montserrat"/>
                <a:ea typeface="Montserrat"/>
                <a:cs typeface="Montserrat"/>
                <a:sym typeface="Montserrat"/>
              </a:rPr>
              <a:t>sebagai sistem pengumpulan umpan balik pelanggan yang efektif</a:t>
            </a:r>
            <a:endParaRPr b="1" i="0" sz="2000" u="none" cap="none" strike="noStrike">
              <a:solidFill>
                <a:srgbClr val="03363D"/>
              </a:solidFill>
              <a:latin typeface="Montserrat"/>
              <a:ea typeface="Montserrat"/>
              <a:cs typeface="Montserrat"/>
              <a:sym typeface="Montserrat"/>
            </a:endParaRPr>
          </a:p>
        </p:txBody>
      </p:sp>
      <p:sp>
        <p:nvSpPr>
          <p:cNvPr id="216" name="Google Shape;216;p38"/>
          <p:cNvSpPr txBox="1"/>
          <p:nvPr/>
        </p:nvSpPr>
        <p:spPr>
          <a:xfrm>
            <a:off x="1019176" y="924258"/>
            <a:ext cx="7134224" cy="365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highlight>
                <a:srgbClr val="FFFF00"/>
              </a:highlight>
              <a:latin typeface="Montserrat"/>
              <a:ea typeface="Montserrat"/>
              <a:cs typeface="Montserrat"/>
              <a:sym typeface="Montserrat"/>
            </a:endParaRPr>
          </a:p>
        </p:txBody>
      </p:sp>
      <p:sp>
        <p:nvSpPr>
          <p:cNvPr id="217" name="Google Shape;217;p38"/>
          <p:cNvSpPr txBox="1"/>
          <p:nvPr/>
        </p:nvSpPr>
        <p:spPr>
          <a:xfrm>
            <a:off x="715723" y="1920894"/>
            <a:ext cx="10384972" cy="30162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MY" sz="1500" u="none" cap="none" strike="noStrike">
                <a:solidFill>
                  <a:srgbClr val="000000"/>
                </a:solidFill>
                <a:latin typeface="Montserrat"/>
                <a:ea typeface="Montserrat"/>
                <a:cs typeface="Montserrat"/>
                <a:sym typeface="Montserrat"/>
              </a:rPr>
              <a:t>Manfaat menggunakan Google Formulir:</a:t>
            </a:r>
            <a:endParaRPr/>
          </a:p>
          <a:p>
            <a:pPr indent="-285750" lvl="0" marL="285750" marR="0" rtl="0" algn="just">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Menciptakanformulir khusus untuk survei dan kuesioner tanpa biaya tambahan.</a:t>
            </a:r>
            <a:endParaRPr/>
          </a:p>
          <a:p>
            <a:pPr indent="-285750" lvl="0" marL="285750" marR="0" rtl="0" algn="just">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Menciptakanformulir semudah membuat adokumen– Memilihdari beberapa jenis pertanyaan, seret dan lepas untuk menyusun ulang pertanyaan dan menyesuaikan nilai semudah menempelkan daftar.</a:t>
            </a:r>
            <a:endParaRPr/>
          </a:p>
          <a:p>
            <a:pPr indent="-285750" lvl="0" marL="285750" marR="0" rtl="0" algn="just">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Mengirim profesionalmencari survei untukpelanggan- Besarmencari survei membantu Anda terhubung dengan pelanggan untuk mendapatkan wawasan yang berharga.Menambahkangambar, video, dan logika khusus untuk memberi orang yang merespons pengalaman survei yang luar biasa.</a:t>
            </a:r>
            <a:endParaRPr/>
          </a:p>
          <a:p>
            <a:pPr indent="-285750" lvl="0" marL="285750" marR="0" rtl="0" algn="just">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Menganalisatanggapan dengan otomatisringkasan- Menonton tanggapanmuncul secara real time. Anda juga dapat mengakses data mentah dan menganalisisnya dengan Google Sheets atau perangkat lunak lainnya.</a:t>
            </a:r>
            <a:endParaRPr/>
          </a:p>
          <a:p>
            <a:pPr indent="0" lvl="0" marL="0" marR="0" rtl="0" algn="just">
              <a:lnSpc>
                <a:spcPct val="100000"/>
              </a:lnSpc>
              <a:spcBef>
                <a:spcPts val="600"/>
              </a:spcBef>
              <a:spcAft>
                <a:spcPts val="0"/>
              </a:spcAft>
              <a:buNone/>
            </a:pPr>
            <a:r>
              <a:t/>
            </a:r>
            <a:endParaRPr b="0" i="0" sz="15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p:nvPr/>
        </p:nvSpPr>
        <p:spPr>
          <a:xfrm>
            <a:off x="287431"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3" name="Google Shape;223;p39"/>
          <p:cNvSpPr txBox="1"/>
          <p:nvPr/>
        </p:nvSpPr>
        <p:spPr>
          <a:xfrm>
            <a:off x="620189" y="479063"/>
            <a:ext cx="9343943" cy="539547"/>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1" i="0" lang="en-MY" sz="2000" u="none" cap="none" strike="noStrike">
                <a:solidFill>
                  <a:srgbClr val="6734BA"/>
                </a:solidFill>
                <a:latin typeface="Montserrat"/>
                <a:ea typeface="Montserrat"/>
                <a:cs typeface="Montserrat"/>
                <a:sym typeface="Montserrat"/>
              </a:rPr>
              <a:t>Formulir Google</a:t>
            </a:r>
            <a:r>
              <a:rPr b="1" i="0" lang="en-MY" sz="2000" u="none" cap="none" strike="noStrike">
                <a:solidFill>
                  <a:srgbClr val="03363D"/>
                </a:solidFill>
                <a:latin typeface="Montserrat"/>
                <a:ea typeface="Montserrat"/>
                <a:cs typeface="Montserrat"/>
                <a:sym typeface="Montserrat"/>
              </a:rPr>
              <a:t>sebagai sistem pengumpulan umpan balik pelanggan yang efektif</a:t>
            </a:r>
            <a:endParaRPr/>
          </a:p>
        </p:txBody>
      </p:sp>
      <p:sp>
        <p:nvSpPr>
          <p:cNvPr id="224" name="Google Shape;224;p39"/>
          <p:cNvSpPr txBox="1"/>
          <p:nvPr/>
        </p:nvSpPr>
        <p:spPr>
          <a:xfrm>
            <a:off x="1019176" y="924258"/>
            <a:ext cx="7134224" cy="3651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highlight>
                <a:srgbClr val="FFFF00"/>
              </a:highlight>
              <a:latin typeface="Montserrat"/>
              <a:ea typeface="Montserrat"/>
              <a:cs typeface="Montserrat"/>
              <a:sym typeface="Montserrat"/>
            </a:endParaRPr>
          </a:p>
        </p:txBody>
      </p:sp>
      <p:sp>
        <p:nvSpPr>
          <p:cNvPr id="225" name="Google Shape;225;p39"/>
          <p:cNvSpPr txBox="1"/>
          <p:nvPr/>
        </p:nvSpPr>
        <p:spPr>
          <a:xfrm>
            <a:off x="620189" y="1027955"/>
            <a:ext cx="10384972" cy="24776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600"/>
              </a:spcBef>
              <a:spcAft>
                <a:spcPts val="0"/>
              </a:spcAft>
              <a:buNone/>
            </a:pPr>
            <a:r>
              <a:rPr b="1" i="0" lang="en-MY" sz="1500" u="none" cap="none" strike="noStrike">
                <a:solidFill>
                  <a:srgbClr val="000000"/>
                </a:solidFill>
                <a:latin typeface="Montserrat"/>
                <a:ea typeface="Montserrat"/>
                <a:cs typeface="Montserrat"/>
                <a:sym typeface="Montserrat"/>
              </a:rPr>
              <a:t>Jenis survei yang dapat Anda gunakan untuk:</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Pendaftaran acara</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Survei opini</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Kuis</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Permintaan kerja/Manajemen kantor</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Formulir umpan balik pelanggan</a:t>
            </a:r>
            <a:endParaRPr/>
          </a:p>
          <a:p>
            <a:pPr indent="-285750" lvl="0" marL="285750" marR="0" rtl="0" algn="l">
              <a:lnSpc>
                <a:spcPct val="100000"/>
              </a:lnSpc>
              <a:spcBef>
                <a:spcPts val="600"/>
              </a:spcBef>
              <a:spcAft>
                <a:spcPts val="0"/>
              </a:spcAft>
              <a:buClr>
                <a:srgbClr val="000000"/>
              </a:buClr>
              <a:buSzPts val="1500"/>
              <a:buFont typeface="Arial"/>
              <a:buChar char="•"/>
            </a:pPr>
            <a:r>
              <a:rPr b="0" i="0" lang="en-MY" sz="1500" u="none" cap="none" strike="noStrike">
                <a:solidFill>
                  <a:srgbClr val="000000"/>
                </a:solidFill>
                <a:latin typeface="Montserrat"/>
                <a:ea typeface="Montserrat"/>
                <a:cs typeface="Montserrat"/>
                <a:sym typeface="Montserrat"/>
              </a:rPr>
              <a:t>Masalahpelaporan</a:t>
            </a:r>
            <a:endParaRPr b="0" i="0" sz="1500" u="none" cap="none" strike="noStrike">
              <a:solidFill>
                <a:srgbClr val="000000"/>
              </a:solidFill>
              <a:latin typeface="Montserrat"/>
              <a:ea typeface="Montserrat"/>
              <a:cs typeface="Montserrat"/>
              <a:sym typeface="Montserrat"/>
            </a:endParaRPr>
          </a:p>
        </p:txBody>
      </p:sp>
      <p:pic>
        <p:nvPicPr>
          <p:cNvPr descr="How to create Feedback form on Google Forms - Webolute" id="226" name="Google Shape;226;p39"/>
          <p:cNvPicPr preferRelativeResize="0"/>
          <p:nvPr/>
        </p:nvPicPr>
        <p:blipFill rotWithShape="1">
          <a:blip r:embed="rId3">
            <a:alphaModFix/>
          </a:blip>
          <a:srcRect b="0" l="0" r="458" t="0"/>
          <a:stretch/>
        </p:blipFill>
        <p:spPr>
          <a:xfrm>
            <a:off x="5241497" y="3403075"/>
            <a:ext cx="5763664" cy="2985571"/>
          </a:xfrm>
          <a:prstGeom prst="rect">
            <a:avLst/>
          </a:prstGeom>
          <a:noFill/>
          <a:ln>
            <a:noFill/>
          </a:ln>
          <a:effectLst>
            <a:outerShdw blurRad="254000" rotWithShape="0" algn="ctr" dir="2700000" dist="50800">
              <a:srgbClr val="000000">
                <a:alpha val="2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7"/>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7"/>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Pergi omnichannel</a:t>
            </a:r>
            <a:endParaRPr/>
          </a:p>
        </p:txBody>
      </p:sp>
      <p:sp>
        <p:nvSpPr>
          <p:cNvPr id="233" name="Google Shape;233;p7"/>
          <p:cNvSpPr txBox="1"/>
          <p:nvPr/>
        </p:nvSpPr>
        <p:spPr>
          <a:xfrm>
            <a:off x="629615" y="1039784"/>
            <a:ext cx="7217700" cy="47100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Banyak perusahaan membual tentang memberikan pengalaman "omnichannel", tetapi yang biasanya mereka maksud hanyalah "multichannel".</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Banyak saluran </a:t>
            </a:r>
            <a:r>
              <a:rPr b="0" i="0" lang="en-MY" sz="1500" u="none" cap="none" strike="noStrike">
                <a:solidFill>
                  <a:schemeClr val="dk1"/>
                </a:solidFill>
                <a:latin typeface="Montserrat"/>
                <a:ea typeface="Montserrat"/>
                <a:cs typeface="Montserrat"/>
                <a:sym typeface="Montserrat"/>
              </a:rPr>
              <a:t>berarti berada di mana pun pelanggan Anda berada. Ini tentang menyediakan beberapa saluran komunikasi, tetapi tidak harus menghubungkannya satu sama lain. Pengalaman multisaluran memungkinkan pelanggan untuk menghubungi dukungan melalui obrolan, telepon, atau SMS tetapi tidak melanjutkan percakapan dari satu saluran ke saluran berikutnya.</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Multisaluran</a:t>
            </a:r>
            <a:r>
              <a:rPr b="1" lang="en-MY" sz="1500">
                <a:solidFill>
                  <a:schemeClr val="dk1"/>
                </a:solidFill>
                <a:latin typeface="Montserrat"/>
                <a:ea typeface="Montserrat"/>
                <a:cs typeface="Montserrat"/>
                <a:sym typeface="Montserrat"/>
              </a:rPr>
              <a:t> </a:t>
            </a:r>
            <a:r>
              <a:rPr b="0" i="0" lang="en-MY" sz="1500" u="none" cap="none" strike="noStrike">
                <a:solidFill>
                  <a:srgbClr val="1A1A1A"/>
                </a:solidFill>
                <a:latin typeface="Montserrat"/>
                <a:ea typeface="Montserrat"/>
                <a:cs typeface="Montserrat"/>
                <a:sym typeface="Montserrat"/>
              </a:rPr>
              <a:t>Ini mencakup titik kontak online dan offline perusahaan Anda, dari </a:t>
            </a:r>
            <a:r>
              <a:rPr b="0" i="0" lang="en-MY" sz="1500" u="none" cap="none" strike="noStrike">
                <a:solidFill>
                  <a:schemeClr val="dk1"/>
                </a:solidFill>
                <a:latin typeface="Montserrat"/>
                <a:ea typeface="Montserrat"/>
                <a:cs typeface="Montserrat"/>
                <a:sym typeface="Montserrat"/>
              </a:rPr>
              <a:t>sistem point-of-sale</a:t>
            </a:r>
            <a:r>
              <a:rPr b="0" i="0" lang="en-MY" sz="1500" u="none" cap="none" strike="noStrike">
                <a:solidFill>
                  <a:srgbClr val="1A1A1A"/>
                </a:solidFill>
                <a:latin typeface="Montserrat"/>
                <a:ea typeface="Montserrat"/>
                <a:cs typeface="Montserrat"/>
                <a:sym typeface="Montserrat"/>
              </a:rPr>
              <a:t>ke sebuah </a:t>
            </a:r>
            <a:r>
              <a:rPr b="0" i="0" lang="en-MY" sz="1500" u="none" cap="none" strike="noStrike">
                <a:solidFill>
                  <a:schemeClr val="dk1"/>
                </a:solidFill>
                <a:latin typeface="Montserrat"/>
                <a:ea typeface="Montserrat"/>
                <a:cs typeface="Montserrat"/>
                <a:sym typeface="Montserrat"/>
              </a:rPr>
              <a:t>Postingan Instagram yang dapat dibeli. Misalnya, </a:t>
            </a:r>
            <a:r>
              <a:rPr b="0" i="0" lang="en-MY" sz="1500" u="none" cap="none" strike="noStrike">
                <a:solidFill>
                  <a:srgbClr val="1A1A1A"/>
                </a:solidFill>
                <a:latin typeface="Montserrat"/>
                <a:ea typeface="Montserrat"/>
                <a:cs typeface="Montserrat"/>
                <a:sym typeface="Montserrat"/>
              </a:rPr>
              <a:t>Jika Anda menjalankan restoran, omnichannel memungkinkan pengunjung untuk melakukannya</a:t>
            </a:r>
            <a:r>
              <a:rPr b="0" i="0" lang="en-MY" sz="1500" u="none" cap="none" strike="noStrike">
                <a:solidFill>
                  <a:schemeClr val="dk1"/>
                </a:solidFill>
                <a:latin typeface="Montserrat"/>
                <a:ea typeface="Montserrat"/>
                <a:cs typeface="Montserrat"/>
                <a:sym typeface="Montserrat"/>
              </a:rPr>
              <a:t>memesan dari kode QR</a:t>
            </a:r>
            <a:r>
              <a:rPr b="0" i="0" lang="en-MY" sz="1500" u="none" cap="none" strike="noStrike">
                <a:solidFill>
                  <a:srgbClr val="1A1A1A"/>
                </a:solidFill>
                <a:latin typeface="Montserrat"/>
                <a:ea typeface="Montserrat"/>
                <a:cs typeface="Montserrat"/>
                <a:sym typeface="Montserrat"/>
              </a:rPr>
              <a:t>, di situs web Anda, dan di lokasi restoran Anda, dan pengalaman mereka terhubung di setiap langkahnya.</a:t>
            </a:r>
            <a:endParaRPr/>
          </a:p>
          <a:p>
            <a:pPr indent="0" lvl="0" marL="0" marR="0" rtl="0" algn="just">
              <a:lnSpc>
                <a:spcPct val="100000"/>
              </a:lnSpc>
              <a:spcBef>
                <a:spcPts val="1200"/>
              </a:spcBef>
              <a:spcAft>
                <a:spcPts val="1200"/>
              </a:spcAft>
              <a:buClr>
                <a:srgbClr val="000000"/>
              </a:buClr>
              <a:buSzPts val="1400"/>
              <a:buFont typeface="Arial"/>
              <a:buNone/>
            </a:pPr>
            <a:r>
              <a:rPr b="0" i="0" lang="en-MY" sz="1500" u="none" cap="none" strike="noStrike">
                <a:solidFill>
                  <a:srgbClr val="1A1A1A"/>
                </a:solidFill>
                <a:latin typeface="Montserrat"/>
                <a:ea typeface="Montserrat"/>
                <a:cs typeface="Montserrat"/>
                <a:sym typeface="Montserrat"/>
              </a:rPr>
              <a:t>Strategi omnichannel dapat membantu Anda menjangkau lebih banyak pelanggan dan memperdalam loyalitas mereka dengan membuat pengalaman dengan merek Anda terasa konsisten dan mudah diakses.</a:t>
            </a:r>
            <a:endParaRPr b="0" i="0" sz="1500" u="none" cap="none" strike="noStrike">
              <a:solidFill>
                <a:schemeClr val="dk1"/>
              </a:solidFill>
              <a:latin typeface="Montserrat"/>
              <a:ea typeface="Montserrat"/>
              <a:cs typeface="Montserrat"/>
              <a:sym typeface="Montserrat"/>
            </a:endParaRPr>
          </a:p>
        </p:txBody>
      </p:sp>
      <p:grpSp>
        <p:nvGrpSpPr>
          <p:cNvPr id="234" name="Google Shape;234;p7"/>
          <p:cNvGrpSpPr/>
          <p:nvPr/>
        </p:nvGrpSpPr>
        <p:grpSpPr>
          <a:xfrm>
            <a:off x="7847463" y="1028036"/>
            <a:ext cx="3787745" cy="3448430"/>
            <a:chOff x="7869383" y="1782387"/>
            <a:chExt cx="4322617" cy="3851066"/>
          </a:xfrm>
        </p:grpSpPr>
        <p:pic>
          <p:nvPicPr>
            <p:cNvPr id="235" name="Google Shape;235;p7"/>
            <p:cNvPicPr preferRelativeResize="0"/>
            <p:nvPr/>
          </p:nvPicPr>
          <p:blipFill rotWithShape="1">
            <a:blip r:embed="rId3">
              <a:alphaModFix/>
            </a:blip>
            <a:srcRect b="0" l="0" r="0" t="0"/>
            <a:stretch/>
          </p:blipFill>
          <p:spPr>
            <a:xfrm>
              <a:off x="7926511" y="1782387"/>
              <a:ext cx="4265489" cy="3413620"/>
            </a:xfrm>
            <a:prstGeom prst="rect">
              <a:avLst/>
            </a:prstGeom>
            <a:noFill/>
            <a:ln>
              <a:noFill/>
            </a:ln>
          </p:spPr>
        </p:pic>
        <p:sp>
          <p:nvSpPr>
            <p:cNvPr id="236" name="Google Shape;236;p7"/>
            <p:cNvSpPr txBox="1"/>
            <p:nvPr/>
          </p:nvSpPr>
          <p:spPr>
            <a:xfrm>
              <a:off x="7869383" y="5233343"/>
              <a:ext cx="406495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MY" sz="1000" u="none" cap="none" strike="noStrike">
                  <a:solidFill>
                    <a:srgbClr val="222222"/>
                  </a:solidFill>
                  <a:latin typeface="Montserrat"/>
                  <a:ea typeface="Montserrat"/>
                  <a:cs typeface="Montserrat"/>
                  <a:sym typeface="Montserrat"/>
                </a:rPr>
                <a:t>Sumber: https://www.veeqo.com/blog/omnichannel-customer-service</a:t>
              </a:r>
              <a:endParaRPr b="0" i="0" sz="1000" u="none" cap="none" strike="noStrike">
                <a:solidFill>
                  <a:schemeClr val="dk1"/>
                </a:solidFill>
                <a:latin typeface="Montserrat"/>
                <a:ea typeface="Montserrat"/>
                <a:cs typeface="Montserrat"/>
                <a:sym typeface="Montserrat"/>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30"/>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Pergi ke omnichannel – Bagaimana cara pergi ke omnichannel?</a:t>
            </a:r>
            <a:endParaRPr/>
          </a:p>
        </p:txBody>
      </p:sp>
      <p:sp>
        <p:nvSpPr>
          <p:cNvPr id="243" name="Google Shape;243;p30"/>
          <p:cNvSpPr txBox="1"/>
          <p:nvPr/>
        </p:nvSpPr>
        <p:spPr>
          <a:xfrm>
            <a:off x="629615" y="1376828"/>
            <a:ext cx="6949536" cy="4324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1" i="0" lang="en-MY" sz="1500" u="none" cap="none" strike="noStrike">
                <a:solidFill>
                  <a:srgbClr val="C00000"/>
                </a:solidFill>
                <a:latin typeface="Montserrat"/>
                <a:ea typeface="Montserrat"/>
                <a:cs typeface="Montserrat"/>
                <a:sym typeface="Montserrat"/>
              </a:rPr>
              <a:t>Hal-hal yang perlu diperhatikan saat memutuskan untuk masuk ke Omnichannel:</a:t>
            </a:r>
            <a:endParaRPr b="0" i="0" sz="1500" u="none" cap="none" strike="noStrike">
              <a:solidFill>
                <a:srgbClr val="C00000"/>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Sesuaikan model bisnis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Pastikan situs web Anda ramah seluler</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Tentukan saluran mana yang sering digunakan pelanggan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Petakan perjalanan pelanggan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Pilih platform pasar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Sesuaikan konten Anda dengan saluran pemasaran</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Manfaatkan postingan yang dapat dibeli</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Sederhanakan proses checkout Anda di semua platform</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Berikan dukungan pelanggan lintas saluran</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Investasikan dalam tumpukan pemasaran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Jaga kerahasiaan data pelanggan Anda</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600"/>
              </a:spcBef>
              <a:spcAft>
                <a:spcPts val="600"/>
              </a:spcAft>
              <a:buClr>
                <a:srgbClr val="000000"/>
              </a:buClr>
              <a:buSzPts val="1800"/>
              <a:buFont typeface="Arial"/>
              <a:buChar char="•"/>
            </a:pPr>
            <a:r>
              <a:rPr b="0" i="0" lang="en-MY" sz="1500" u="none" cap="none" strike="noStrike">
                <a:solidFill>
                  <a:schemeClr val="dk1"/>
                </a:solidFill>
                <a:latin typeface="Montserrat"/>
                <a:ea typeface="Montserrat"/>
                <a:cs typeface="Montserrat"/>
                <a:sym typeface="Montserrat"/>
              </a:rPr>
              <a:t>Menguji kebiasaan pelanggan</a:t>
            </a:r>
            <a:endParaRPr b="0" i="0" sz="1500" u="none" cap="none" strike="noStrike">
              <a:solidFill>
                <a:schemeClr val="dk1"/>
              </a:solidFill>
              <a:latin typeface="Montserrat"/>
              <a:ea typeface="Montserrat"/>
              <a:cs typeface="Montserrat"/>
              <a:sym typeface="Montserrat"/>
            </a:endParaRPr>
          </a:p>
        </p:txBody>
      </p:sp>
      <p:pic>
        <p:nvPicPr>
          <p:cNvPr id="244" name="Google Shape;244;p30"/>
          <p:cNvPicPr preferRelativeResize="0"/>
          <p:nvPr/>
        </p:nvPicPr>
        <p:blipFill rotWithShape="1">
          <a:blip r:embed="rId3">
            <a:alphaModFix/>
          </a:blip>
          <a:srcRect b="0" l="0" r="0" t="0"/>
          <a:stretch/>
        </p:blipFill>
        <p:spPr>
          <a:xfrm>
            <a:off x="6929625" y="2223968"/>
            <a:ext cx="4101543" cy="438302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 name="Google Shape;250;p8"/>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Berikan personalisasi</a:t>
            </a:r>
            <a:endParaRPr/>
          </a:p>
        </p:txBody>
      </p:sp>
      <p:sp>
        <p:nvSpPr>
          <p:cNvPr id="251" name="Google Shape;251;p8"/>
          <p:cNvSpPr txBox="1"/>
          <p:nvPr/>
        </p:nvSpPr>
        <p:spPr>
          <a:xfrm>
            <a:off x="629615" y="1028036"/>
            <a:ext cx="5404456" cy="56322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rgbClr val="000000"/>
                </a:solidFill>
                <a:latin typeface="Montserrat"/>
                <a:ea typeface="Montserrat"/>
                <a:cs typeface="Montserrat"/>
                <a:sym typeface="Montserrat"/>
              </a:rPr>
              <a:t>Ini adalah pepatah lama, tetapi tetap benar: pelanggan ingin diperlakukan seperti individu, bukan sekadar nomor lain. Jadi, jika Anda ingin meningkatkan hubungan pelanggan, Anda harus bergabung</a:t>
            </a:r>
            <a:r>
              <a:rPr b="0" i="0" lang="en-MY" sz="1500" u="none" cap="none" strike="noStrike">
                <a:solidFill>
                  <a:schemeClr val="dk1"/>
                </a:solidFill>
                <a:latin typeface="Montserrat"/>
                <a:ea typeface="Montserrat"/>
                <a:cs typeface="Montserrat"/>
                <a:sym typeface="Montserrat"/>
              </a:rPr>
              <a:t>personalisasi.</a:t>
            </a:r>
            <a:endParaRPr b="0" i="0" sz="150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120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Personalisasi nyata jauh lebih dalam dari pada menggunakan nama depan di email; ini melibatkan interaksi dengan pelanggan secara individu bagaimanapun dan dimanapun Anda bertemu mereka. Sebagian berasal dari pendekatan omnichannel yang berfokus pada penggunaan teknologi untuk mendukung percakapan berkelanjutan dengan pelanggan di seluruh saluran, tetapi itu juga berarti meluangkan waktu untuk membalas komentar dan pesan di media sosial. Pada akhirnya, ini tentang membuat pelanggan Anda merasa diperhatikan.</a:t>
            </a:r>
            <a:endParaRPr b="0" i="0" sz="150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Itu bahkan mungkin </a:t>
            </a:r>
            <a:r>
              <a:rPr b="0" i="0" lang="en-MY" sz="1500" u="none" cap="none" strike="noStrike">
                <a:solidFill>
                  <a:srgbClr val="000000"/>
                </a:solidFill>
                <a:latin typeface="Montserrat"/>
                <a:ea typeface="Montserrat"/>
                <a:cs typeface="Montserrat"/>
                <a:sym typeface="Montserrat"/>
              </a:rPr>
              <a:t>untuk mempersonalisasi situs web Anda dan konten lain yang Anda layani kepada pelanggan Anda dengan menggunakan minat dan informasi penjelajahan mereka untuk menciptakan relevansi maksimum.</a:t>
            </a:r>
            <a:endParaRPr b="0" i="0" sz="1500" u="none" cap="none" strike="noStrike">
              <a:solidFill>
                <a:srgbClr val="000000"/>
              </a:solidFill>
              <a:latin typeface="Montserrat"/>
              <a:ea typeface="Montserrat"/>
              <a:cs typeface="Montserrat"/>
              <a:sym typeface="Montserrat"/>
            </a:endParaRPr>
          </a:p>
        </p:txBody>
      </p:sp>
      <p:pic>
        <p:nvPicPr>
          <p:cNvPr id="252" name="Google Shape;252;p8"/>
          <p:cNvPicPr preferRelativeResize="0"/>
          <p:nvPr/>
        </p:nvPicPr>
        <p:blipFill rotWithShape="1">
          <a:blip r:embed="rId3">
            <a:alphaModFix/>
          </a:blip>
          <a:srcRect b="0" l="0" r="0" t="0"/>
          <a:stretch/>
        </p:blipFill>
        <p:spPr>
          <a:xfrm>
            <a:off x="6780539" y="758262"/>
            <a:ext cx="4600346" cy="3012131"/>
          </a:xfrm>
          <a:prstGeom prst="rect">
            <a:avLst/>
          </a:prstGeom>
          <a:noFill/>
          <a:ln>
            <a:noFill/>
          </a:ln>
        </p:spPr>
      </p:pic>
      <p:pic>
        <p:nvPicPr>
          <p:cNvPr id="253" name="Google Shape;253;p8"/>
          <p:cNvPicPr preferRelativeResize="0"/>
          <p:nvPr/>
        </p:nvPicPr>
        <p:blipFill rotWithShape="1">
          <a:blip r:embed="rId4">
            <a:alphaModFix/>
          </a:blip>
          <a:srcRect b="0" l="0" r="0" t="0"/>
          <a:stretch/>
        </p:blipFill>
        <p:spPr>
          <a:xfrm>
            <a:off x="5978460" y="2003171"/>
            <a:ext cx="4600346" cy="42180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1"/>
          <p:cNvSpPr/>
          <p:nvPr/>
        </p:nvSpPr>
        <p:spPr>
          <a:xfrm>
            <a:off x="409500" y="251011"/>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9" name="Google Shape;259;p31"/>
          <p:cNvSpPr txBox="1"/>
          <p:nvPr/>
        </p:nvSpPr>
        <p:spPr>
          <a:xfrm>
            <a:off x="687247" y="728300"/>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None/>
            </a:pPr>
            <a:r>
              <a:rPr b="1" i="0" lang="en-MY" sz="2000" u="none" cap="none" strike="noStrike">
                <a:solidFill>
                  <a:srgbClr val="03363D"/>
                </a:solidFill>
                <a:latin typeface="Montserrat"/>
                <a:ea typeface="Montserrat"/>
                <a:cs typeface="Montserrat"/>
                <a:sym typeface="Montserrat"/>
              </a:rPr>
              <a:t>Memberikan personalisasi – Bagaimana cara memberikan personalisasi?</a:t>
            </a:r>
            <a:endParaRPr/>
          </a:p>
        </p:txBody>
      </p:sp>
      <p:sp>
        <p:nvSpPr>
          <p:cNvPr id="260" name="Google Shape;260;p31"/>
          <p:cNvSpPr txBox="1"/>
          <p:nvPr/>
        </p:nvSpPr>
        <p:spPr>
          <a:xfrm>
            <a:off x="744880" y="1745135"/>
            <a:ext cx="10400335" cy="4016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Akui loyalitas pelanggan, dan berikan penghargaan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Hadiahi pelanggan atas dukungan berkelanjutan mereka.</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Mengirim kejutan, berbagi pesan terima kasih, atau memberikan penawaran eksklusif adalah beberapa cara untuk mencapai tujuan ini.</a:t>
            </a:r>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Puaskan pelanggan setia Anda meskipun mereka bukan bagian dari program hadiah.</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Tawarkan beberapa saluran untuk layanan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Memberi pelanggan pilihan saluran sangat membantu untuk menunjukkan bahwa Anda mempertimbangkan kebutuhan mereka.</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Itu tidak berarti Anda harus menawarkan semua opsi yang tersedia. Tapi bagaimana cara terbaik untuk menanggapi pelanggan Anda dengan cara yang cepat dan nyaman bagi mereka?</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Berdayakan agen layanan pelanggan Anda</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Izinkan agen Anda mengontrol percakapan untuk memberi pelanggan pengalaman yang dipersonalisasi</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Seiring dengan program perekrutan dan pelatihan, agen layanan pelanggan Anda adalah mitra Anda dalam pemecahan masalah dan sering kali menyuarakan merek Anda.</a:t>
            </a:r>
            <a:endParaRPr b="1"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500"/>
              <a:buFont typeface="Arial"/>
              <a:buNone/>
            </a:pPr>
            <a:r>
              <a:rPr b="0" i="0" lang="en-MY" sz="1500" u="none" cap="none" strike="noStrike">
                <a:solidFill>
                  <a:schemeClr val="dk1"/>
                </a:solidFill>
                <a:latin typeface="Montserrat"/>
                <a:ea typeface="Montserrat"/>
                <a:cs typeface="Montserrat"/>
                <a:sym typeface="Montserrat"/>
              </a:rPr>
              <a:t>utama, dan menerapkan peningkatan tersebut ke dalam layanan atau produk Anda.</a:t>
            </a:r>
            <a:endParaRPr b="0" i="0" sz="15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40"/>
          <p:cNvSpPr txBox="1"/>
          <p:nvPr/>
        </p:nvSpPr>
        <p:spPr>
          <a:xfrm>
            <a:off x="629615" y="36017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None/>
            </a:pPr>
            <a:r>
              <a:rPr b="1" i="0" lang="en-MY" sz="2000" u="none" cap="none" strike="noStrike">
                <a:solidFill>
                  <a:srgbClr val="03363D"/>
                </a:solidFill>
                <a:latin typeface="Montserrat"/>
                <a:ea typeface="Montserrat"/>
                <a:cs typeface="Montserrat"/>
                <a:sym typeface="Montserrat"/>
              </a:rPr>
              <a:t>Memberikan personalisasi – Bagaimana cara memberikan personalisasi?</a:t>
            </a:r>
            <a:endParaRPr/>
          </a:p>
        </p:txBody>
      </p:sp>
      <p:sp>
        <p:nvSpPr>
          <p:cNvPr id="267" name="Google Shape;267;p40"/>
          <p:cNvSpPr txBox="1"/>
          <p:nvPr/>
        </p:nvSpPr>
        <p:spPr>
          <a:xfrm>
            <a:off x="629615" y="899726"/>
            <a:ext cx="10400335"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Dapatkan dan manfaatkan data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Membuat pelanggan merasa seperti Anda mengenal mereka adalah aspek penting dalam mempersonalisasi pengalaman mereka.</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Buat opsi swalayan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Berikan pelanggan Anda jalan untuk membantu diri mereka sendiri.</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Ini bisa sesederhana membuat bagian untuk FAQ di situs web Anda, membuat video penjelasan, atau menggunakan teknologi chatbot untuk pengalihan atau penyelesaian cepat.</a:t>
            </a:r>
            <a:endParaRPr/>
          </a:p>
          <a:p>
            <a:pPr indent="0" lvl="0" marL="0" marR="0" rtl="0" algn="l">
              <a:lnSpc>
                <a:spcPct val="100000"/>
              </a:lnSpc>
              <a:spcBef>
                <a:spcPts val="600"/>
              </a:spcBef>
              <a:spcAft>
                <a:spcPts val="0"/>
              </a:spcAft>
              <a:buNone/>
            </a:pPr>
            <a:r>
              <a:rPr b="1" i="0" lang="en-MY" sz="1500" u="none" cap="none" strike="noStrike">
                <a:solidFill>
                  <a:schemeClr val="dk1"/>
                </a:solidFill>
                <a:latin typeface="Montserrat"/>
                <a:ea typeface="Montserrat"/>
                <a:cs typeface="Montserrat"/>
                <a:sym typeface="Montserrat"/>
              </a:rPr>
              <a:t>Memberikan dukungan melalui media sosial</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Mendukung pelanggan Anda melalui media sosial berarti Anda memberikan kesempatan untuk berinteraksi, apakah Anda menanggapi pertanyaan, keluhan, atau umpan balik positif.</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6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Bertindak berdasarkan umpan balik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Semua interaksi dengan pelanggan menjadi bagian dari lingkaran umpan balik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Dengan meminta umpan balik tentang interaksi dengan merek Anda melalui survei waktu nyata, Anda dapat mengumpulkan data, menambangnya untuk peningkatan utama, dan menerapkan peningkatan tersebut ke dalam layanan atau produk Anda.</a:t>
            </a:r>
            <a:endParaRPr b="0" i="0" sz="1500" u="none" cap="none" strike="noStrike">
              <a:solidFill>
                <a:schemeClr val="dk1"/>
              </a:solidFill>
              <a:latin typeface="Montserrat"/>
              <a:ea typeface="Montserrat"/>
              <a:cs typeface="Montserrat"/>
              <a:sym typeface="Montserrat"/>
            </a:endParaRPr>
          </a:p>
        </p:txBody>
      </p:sp>
      <p:sp>
        <p:nvSpPr>
          <p:cNvPr id="268" name="Google Shape;268;p40"/>
          <p:cNvSpPr/>
          <p:nvPr/>
        </p:nvSpPr>
        <p:spPr>
          <a:xfrm>
            <a:off x="629616" y="6040522"/>
            <a:ext cx="10001990" cy="492443"/>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MY" sz="1300" u="none" cap="none" strike="noStrike">
                <a:solidFill>
                  <a:srgbClr val="C00000"/>
                </a:solidFill>
                <a:latin typeface="Montserrat"/>
                <a:ea typeface="Montserrat"/>
                <a:cs typeface="Montserrat"/>
                <a:sym typeface="Montserrat"/>
              </a:rPr>
              <a:t>** Harap dicatat bahwalokalpelatihmembutuhkankememperbaruikhusus negara merekakarakteristik pelanggan dan budaya pelanggan untuk spesifikasi dan kepraktisan yang lebih baik.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06" name="Shape 106"/>
        <p:cNvGrpSpPr/>
        <p:nvPr/>
      </p:nvGrpSpPr>
      <p:grpSpPr>
        <a:xfrm>
          <a:off x="0" y="0"/>
          <a:ext cx="0" cy="0"/>
          <a:chOff x="0" y="0"/>
          <a:chExt cx="0" cy="0"/>
        </a:xfrm>
      </p:grpSpPr>
      <p:sp>
        <p:nvSpPr>
          <p:cNvPr id="107" name="Google Shape;107;p1"/>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8" name="Google Shape;108;p1"/>
          <p:cNvPicPr preferRelativeResize="0"/>
          <p:nvPr/>
        </p:nvPicPr>
        <p:blipFill rotWithShape="1">
          <a:blip r:embed="rId3">
            <a:alphaModFix/>
          </a:blip>
          <a:srcRect b="0" l="0" r="0" t="0"/>
          <a:stretch/>
        </p:blipFill>
        <p:spPr>
          <a:xfrm>
            <a:off x="7326285" y="867779"/>
            <a:ext cx="3071476" cy="3054963"/>
          </a:xfrm>
          <a:prstGeom prst="rect">
            <a:avLst/>
          </a:prstGeom>
          <a:noFill/>
          <a:ln>
            <a:noFill/>
          </a:ln>
        </p:spPr>
      </p:pic>
      <p:pic>
        <p:nvPicPr>
          <p:cNvPr id="109" name="Google Shape;109;p1"/>
          <p:cNvPicPr preferRelativeResize="0"/>
          <p:nvPr/>
        </p:nvPicPr>
        <p:blipFill rotWithShape="1">
          <a:blip r:embed="rId4">
            <a:alphaModFix/>
          </a:blip>
          <a:srcRect b="0" l="0" r="0" t="0"/>
          <a:stretch/>
        </p:blipFill>
        <p:spPr>
          <a:xfrm>
            <a:off x="9181705" y="2548008"/>
            <a:ext cx="1788620" cy="3445965"/>
          </a:xfrm>
          <a:prstGeom prst="rect">
            <a:avLst/>
          </a:prstGeom>
          <a:noFill/>
          <a:ln>
            <a:noFill/>
          </a:ln>
        </p:spPr>
      </p:pic>
      <p:pic>
        <p:nvPicPr>
          <p:cNvPr id="110" name="Google Shape;110;p1"/>
          <p:cNvPicPr preferRelativeResize="0"/>
          <p:nvPr/>
        </p:nvPicPr>
        <p:blipFill rotWithShape="1">
          <a:blip r:embed="rId5">
            <a:alphaModFix/>
          </a:blip>
          <a:srcRect b="0" l="0" r="0" t="0"/>
          <a:stretch/>
        </p:blipFill>
        <p:spPr>
          <a:xfrm>
            <a:off x="6136208" y="1729658"/>
            <a:ext cx="1906046" cy="4370761"/>
          </a:xfrm>
          <a:prstGeom prst="rect">
            <a:avLst/>
          </a:prstGeom>
          <a:noFill/>
          <a:ln>
            <a:noFill/>
          </a:ln>
        </p:spPr>
      </p:pic>
      <p:sp>
        <p:nvSpPr>
          <p:cNvPr id="111" name="Google Shape;111;p1"/>
          <p:cNvSpPr txBox="1"/>
          <p:nvPr/>
        </p:nvSpPr>
        <p:spPr>
          <a:xfrm>
            <a:off x="885825" y="2713832"/>
            <a:ext cx="3867150" cy="143033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6000"/>
              <a:buFont typeface="Calibri"/>
              <a:buNone/>
            </a:pPr>
            <a:r>
              <a:rPr b="1" i="0" lang="en-MY" sz="4000" u="none" cap="none" strike="noStrike">
                <a:solidFill>
                  <a:schemeClr val="dk1"/>
                </a:solidFill>
                <a:latin typeface="Montserrat"/>
                <a:ea typeface="Montserrat"/>
                <a:cs typeface="Montserrat"/>
                <a:sym typeface="Montserrat"/>
              </a:rPr>
              <a:t>Hubungan pelanggan</a:t>
            </a:r>
            <a:endParaRPr b="1" i="0" sz="40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4" name="Google Shape;274;p9"/>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Bangun kepercayaan melalui transparansi</a:t>
            </a:r>
            <a:endParaRPr/>
          </a:p>
        </p:txBody>
      </p:sp>
      <p:sp>
        <p:nvSpPr>
          <p:cNvPr id="275" name="Google Shape;275;p9"/>
          <p:cNvSpPr txBox="1"/>
          <p:nvPr/>
        </p:nvSpPr>
        <p:spPr>
          <a:xfrm>
            <a:off x="629615" y="1028036"/>
            <a:ext cx="5847908" cy="57092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500" u="none" cap="none" strike="noStrike">
                <a:solidFill>
                  <a:srgbClr val="000000"/>
                </a:solidFill>
                <a:latin typeface="Montserrat"/>
                <a:ea typeface="Montserrat"/>
                <a:cs typeface="Montserrat"/>
                <a:sym typeface="Montserrat"/>
              </a:rPr>
              <a:t>Kepercayaan adalah dasar dari setiap hubungan jangka panjang yang sukses.</a:t>
            </a:r>
            <a:r>
              <a:rPr b="0" i="0" lang="en-MY" sz="1500" u="none" cap="none" strike="noStrike">
                <a:solidFill>
                  <a:srgbClr val="333333"/>
                </a:solidFill>
                <a:latin typeface="Montserrat"/>
                <a:ea typeface="Montserrat"/>
                <a:cs typeface="Montserrat"/>
                <a:sym typeface="Montserrat"/>
              </a:rPr>
              <a:t>Jika Anda ingin pelanggan mempercayai Anda, Anda harus pantas mendapatkan kepercayaan mereka. Itu berarti bersikap jujur ​​dan transparan tentang apa yang dapat mereka harapkan dari perusahaan Anda.</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400"/>
              <a:buFont typeface="Arial"/>
              <a:buNone/>
            </a:pPr>
            <a:r>
              <a:rPr b="0" i="0" lang="en-MY" sz="1500" u="none" cap="none" strike="noStrike">
                <a:solidFill>
                  <a:srgbClr val="000000"/>
                </a:solidFill>
                <a:latin typeface="Montserrat"/>
                <a:ea typeface="Montserrat"/>
                <a:cs typeface="Montserrat"/>
                <a:sym typeface="Montserrat"/>
              </a:rPr>
              <a:t>Namun, banyak perusahaan menyembunyikan operasi mereka secara rahasia, membuat pelanggan tidak tahu bagaimana fungsinya. Meskipun perusahaan mungkin memiliki alasan bagus untuk melakukan ini, pelanggan mungkin kesulitan memahami apa yang mereka coba lakukan. Dengan memberi tahu mereka tentang informasi yang dapat Anda bagikan, Anda dapat mulai mendapatkan kepercayaan pelanggan tersebut.</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400"/>
              <a:buFont typeface="Arial"/>
              <a:buNone/>
            </a:pPr>
            <a:r>
              <a:rPr b="0" i="0" lang="en-MY" sz="1500" u="none" cap="none" strike="noStrike">
                <a:solidFill>
                  <a:srgbClr val="333333"/>
                </a:solidFill>
                <a:latin typeface="Montserrat"/>
                <a:ea typeface="Montserrat"/>
                <a:cs typeface="Montserrat"/>
                <a:sym typeface="Montserrat"/>
              </a:rPr>
              <a:t>Ini harus dimulai sejak interaksi pertama Anda dengan mereka. Hindari salinan penjualan yang menyesatkan dan kampanye pemasaran yang menarik perhatian, dan jangan mencoba menarik perhatian audiens Anda dengan klaim berlebihan tentang produk atau layanan Anda. Alih-alih, usahakan sejelas mungkin tentang apa yang Anda tawarkan, dan tetapkan ekspektasi pelanggan yang akurat sejak awal.</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333333"/>
              </a:solidFill>
              <a:latin typeface="Montserrat"/>
              <a:ea typeface="Montserrat"/>
              <a:cs typeface="Montserrat"/>
              <a:sym typeface="Montserrat"/>
            </a:endParaRPr>
          </a:p>
        </p:txBody>
      </p:sp>
      <p:sp>
        <p:nvSpPr>
          <p:cNvPr id="276" name="Google Shape;276;p9"/>
          <p:cNvSpPr txBox="1"/>
          <p:nvPr/>
        </p:nvSpPr>
        <p:spPr>
          <a:xfrm>
            <a:off x="6806820" y="857146"/>
            <a:ext cx="4711625" cy="56322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rgbClr val="18212C"/>
                </a:solidFill>
                <a:latin typeface="Montserrat"/>
                <a:ea typeface="Montserrat"/>
                <a:cs typeface="Montserrat"/>
                <a:sym typeface="Montserrat"/>
              </a:rPr>
              <a:t>Demikian juga, ketika Anda tidak dapat memberikan pelanggan apa yang mereka inginkan, beri mereka Qalasan yang jelas dan tangani situasi dengan transparansi. Pelanggan ingin merasa didengarkan dan diperhatikan meskipun permintaan mereka tidak dikabulkan.</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400"/>
              <a:buFont typeface="Arial"/>
              <a:buNone/>
            </a:pPr>
            <a:r>
              <a:t/>
            </a:r>
            <a:endParaRPr b="0" i="0" sz="1500" u="none" cap="none" strike="noStrike">
              <a:solidFill>
                <a:srgbClr val="18212C"/>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rgbClr val="18212C"/>
                </a:solidFill>
                <a:latin typeface="Montserrat"/>
                <a:ea typeface="Montserrat"/>
                <a:cs typeface="Montserrat"/>
                <a:sym typeface="Montserrat"/>
              </a:rPr>
              <a:t>Penelitian telah menunjukkan bahwa pelanggan lebih cenderung bersabar jika mereka dapat melihat kemajuan yang dibuat atas nama mereka. Disebut</a:t>
            </a:r>
            <a:r>
              <a:rPr b="0" i="0" lang="en-MY" sz="1500" u="sng" cap="none" strike="noStrike">
                <a:solidFill>
                  <a:srgbClr val="2A333E"/>
                </a:solidFill>
                <a:latin typeface="Montserrat"/>
                <a:ea typeface="Montserrat"/>
                <a:cs typeface="Montserrat"/>
                <a:sym typeface="Montserrat"/>
                <a:hlinkClick r:id="rId3">
                  <a:extLst>
                    <a:ext uri="{A12FA001-AC4F-418D-AE19-62706E023703}">
                      <ahyp:hlinkClr val="tx"/>
                    </a:ext>
                  </a:extLst>
                </a:hlinkClick>
              </a:rPr>
              <a:t>ilusi tenaga kerja</a:t>
            </a:r>
            <a:r>
              <a:rPr b="0" i="0" lang="en-MY" sz="1500" u="none" cap="none" strike="noStrike">
                <a:solidFill>
                  <a:srgbClr val="18212C"/>
                </a:solidFill>
                <a:latin typeface="Montserrat"/>
                <a:ea typeface="Montserrat"/>
                <a:cs typeface="Montserrat"/>
                <a:sym typeface="Montserrat"/>
              </a:rPr>
              <a:t>, pelanggan tidak akan kecewa menunggu jika mereka merasa tidak diabaikan dan dapat melihat bahwa pekerjaan sedang dilakukan untuk mereka.</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400"/>
              <a:buFont typeface="Arial"/>
              <a:buNone/>
            </a:pPr>
            <a:r>
              <a:t/>
            </a:r>
            <a:endParaRPr b="0" i="0" sz="1500" u="none" cap="none" strike="noStrike">
              <a:solidFill>
                <a:srgbClr val="18212C"/>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Jujurlah dalam komunikasi Anda dan bagikan pembaruan rutin dengan pelanggan Anda. Dan transparansi itu harus mengalir melalui semua yang Anda lakukan, atau katakan. Dia</a:t>
            </a:r>
            <a:r>
              <a:rPr b="0" i="0" lang="en-MY" sz="1500" u="none" cap="none" strike="noStrike">
                <a:solidFill>
                  <a:srgbClr val="18212C"/>
                </a:solidFill>
                <a:latin typeface="Montserrat"/>
                <a:ea typeface="Montserrat"/>
                <a:cs typeface="Montserrat"/>
                <a:sym typeface="Montserrat"/>
              </a:rPr>
              <a:t>dapat mengatasi banyak rintangan hubungan pelanggan dan akan membuat pelanggan merasa nyaman.</a:t>
            </a:r>
            <a:endParaRPr b="0" i="0" sz="1500" u="none" cap="none" strike="noStrike">
              <a:solidFill>
                <a:schemeClr val="dk1"/>
              </a:solidFill>
              <a:latin typeface="Montserrat"/>
              <a:ea typeface="Montserrat"/>
              <a:cs typeface="Montserrat"/>
              <a:sym typeface="Montserrat"/>
            </a:endParaRPr>
          </a:p>
        </p:txBody>
      </p:sp>
      <p:cxnSp>
        <p:nvCxnSpPr>
          <p:cNvPr id="277" name="Google Shape;277;p9"/>
          <p:cNvCxnSpPr/>
          <p:nvPr/>
        </p:nvCxnSpPr>
        <p:spPr>
          <a:xfrm>
            <a:off x="6643582" y="1240950"/>
            <a:ext cx="0" cy="4864665"/>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0"/>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3" name="Google Shape;283;p10"/>
          <p:cNvSpPr txBox="1"/>
          <p:nvPr/>
        </p:nvSpPr>
        <p:spPr>
          <a:xfrm>
            <a:off x="629615" y="562050"/>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Tunjukkan apresiasi</a:t>
            </a:r>
            <a:endParaRPr/>
          </a:p>
        </p:txBody>
      </p:sp>
      <p:sp>
        <p:nvSpPr>
          <p:cNvPr id="284" name="Google Shape;284;p10"/>
          <p:cNvSpPr txBox="1"/>
          <p:nvPr/>
        </p:nvSpPr>
        <p:spPr>
          <a:xfrm>
            <a:off x="629615" y="1492060"/>
            <a:ext cx="4991904" cy="3631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Pertimbangkan untuk menawarkan hadiah dan insentif kepada pelanggan Anda saat ini dan calon pelanggan dari waktu ke waktu. Ada banyak cara yang bisa Anda lakukan; lihat contoh-contoh di bawah ini:</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1200"/>
              </a:spcBef>
              <a:spcAft>
                <a:spcPts val="120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Diskon</a:t>
            </a:r>
            <a:r>
              <a:rPr b="0" i="0" lang="en-MY" sz="1500" u="none" cap="none" strike="noStrike">
                <a:solidFill>
                  <a:srgbClr val="232A32"/>
                </a:solidFill>
                <a:latin typeface="Montserrat"/>
                <a:ea typeface="Montserrat"/>
                <a:cs typeface="Montserrat"/>
                <a:sym typeface="Montserrat"/>
              </a:rPr>
              <a:t>biasanya merupakan cara cepat untuk menarik pelanggan ke bisnis Anda. Kata "diskon" atau "hemat uang" sendiri membangkitkan minat di antara klien. Dengan menawarkan potongan harga, Anda dapat menarik prospek baru, meningkatkan reputasi di antara pelanggan tetap, meningkatkan penjualan, atau mengosongkan sebagian ruang di penyimpanan Anda.</a:t>
            </a:r>
            <a:endParaRPr b="0" i="0" sz="1500" u="none" cap="none" strike="noStrike">
              <a:solidFill>
                <a:srgbClr val="000000"/>
              </a:solidFill>
              <a:latin typeface="Montserrat"/>
              <a:ea typeface="Montserrat"/>
              <a:cs typeface="Montserrat"/>
              <a:sym typeface="Montserrat"/>
            </a:endParaRPr>
          </a:p>
        </p:txBody>
      </p:sp>
      <p:sp>
        <p:nvSpPr>
          <p:cNvPr id="285" name="Google Shape;285;p10"/>
          <p:cNvSpPr txBox="1"/>
          <p:nvPr/>
        </p:nvSpPr>
        <p:spPr>
          <a:xfrm>
            <a:off x="6219300" y="1101597"/>
            <a:ext cx="5101881" cy="478588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Program rujukan</a:t>
            </a:r>
            <a:r>
              <a:rPr b="0" i="0" lang="en-MY" sz="1500" u="none" cap="none" strike="noStrike">
                <a:solidFill>
                  <a:srgbClr val="232A32"/>
                </a:solidFill>
                <a:latin typeface="Montserrat"/>
                <a:ea typeface="Montserrat"/>
                <a:cs typeface="Montserrat"/>
                <a:sym typeface="Montserrat"/>
              </a:rPr>
              <a:t> menyiratkan cara sistematis untuk mendorong pelanggan yang sudah ada untuk merujuk teman dan kerabat mereka ke bisnis Anda. Sebagai imbalannya, mereka mendapatkan hadiah (diskon besar, sampel gratis, atau akses ke layanan lain) karena mendatangkan klien baru. Tujuan utamanya adalah untuk memperluas basis pelanggan Anda dan meningkatkan loyalitas merek.</a:t>
            </a:r>
            <a:endParaRPr b="0" i="0" sz="1500" u="none" cap="none" strike="noStrike">
              <a:solidFill>
                <a:srgbClr val="000000"/>
              </a:solidFill>
              <a:latin typeface="Montserrat"/>
              <a:ea typeface="Montserrat"/>
              <a:cs typeface="Montserrat"/>
              <a:sym typeface="Montserrat"/>
            </a:endParaRPr>
          </a:p>
          <a:p>
            <a:pPr indent="-285750" lvl="0" marL="285750" marR="0" rtl="0" algn="l">
              <a:lnSpc>
                <a:spcPct val="100000"/>
              </a:lnSpc>
              <a:spcBef>
                <a:spcPts val="1200"/>
              </a:spcBef>
              <a:spcAft>
                <a:spcPts val="120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Sebuah program loyalitas</a:t>
            </a:r>
            <a:r>
              <a:rPr b="0" i="0" lang="en-MY" sz="1500" u="none" cap="none" strike="noStrike">
                <a:solidFill>
                  <a:srgbClr val="232A32"/>
                </a:solidFill>
                <a:latin typeface="Montserrat"/>
                <a:ea typeface="Montserrat"/>
                <a:cs typeface="Montserrat"/>
                <a:sym typeface="Montserrat"/>
              </a:rPr>
              <a:t> memberi penghargaan kepada pembeli Anda karena sering terlibat dengan merek. Itu bisa berupa poin yang dikumpulkan pelanggan untuk membeli beberapa produk untuk mereka atau manfaat yang termasuk anggota, seperti kartu VIP. Tujuannya di sini adalah untuk meningkatkan hubungan pelanggan, loyalitas, dan memastikan pertumbuhan bisnis Anda yang berkelanjutan.</a:t>
            </a:r>
            <a:endParaRPr b="0" i="0" sz="1500" u="none" cap="none" strike="noStrike">
              <a:solidFill>
                <a:srgbClr val="000000"/>
              </a:solidFill>
              <a:latin typeface="Montserrat"/>
              <a:ea typeface="Montserrat"/>
              <a:cs typeface="Montserrat"/>
              <a:sym typeface="Montserrat"/>
            </a:endParaRPr>
          </a:p>
        </p:txBody>
      </p:sp>
      <p:cxnSp>
        <p:nvCxnSpPr>
          <p:cNvPr id="286" name="Google Shape;286;p10"/>
          <p:cNvCxnSpPr/>
          <p:nvPr/>
        </p:nvCxnSpPr>
        <p:spPr>
          <a:xfrm>
            <a:off x="5973452" y="1159063"/>
            <a:ext cx="0" cy="4864665"/>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1"/>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2" name="Google Shape;292;p41"/>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3363D"/>
                </a:solidFill>
                <a:latin typeface="Montserrat"/>
                <a:ea typeface="Montserrat"/>
                <a:cs typeface="Montserrat"/>
                <a:sym typeface="Montserrat"/>
              </a:rPr>
              <a:t>Tunjukkan apresiasi</a:t>
            </a:r>
            <a:endParaRPr/>
          </a:p>
        </p:txBody>
      </p:sp>
      <p:sp>
        <p:nvSpPr>
          <p:cNvPr id="293" name="Google Shape;293;p41"/>
          <p:cNvSpPr txBox="1"/>
          <p:nvPr/>
        </p:nvSpPr>
        <p:spPr>
          <a:xfrm>
            <a:off x="629616" y="1028036"/>
            <a:ext cx="4991904" cy="478588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Bonus</a:t>
            </a:r>
            <a:r>
              <a:rPr b="0" i="0" lang="en-MY" sz="1500" u="none" cap="none" strike="noStrike">
                <a:solidFill>
                  <a:srgbClr val="232A32"/>
                </a:solidFill>
                <a:latin typeface="Montserrat"/>
                <a:ea typeface="Montserrat"/>
                <a:cs typeface="Montserrat"/>
                <a:sym typeface="Montserrat"/>
              </a:rPr>
              <a:t> adalah peluang besar untuk meningkatkan hubungan pelanggan. Ini tentang menawarkan sesuatu yang ekstra secara gratis dan memberikannya kepada pelanggan Anda setelah mereka melakukan pembelian. Mereka dapat menyertakan akses acara gratis, e-book, rekaman lokakarya, atau sesi pelatihan. Tujuan utama dari bonus adalah untuk menambah nilai pada penawaran berbayar Anda dan membuat prospek merasa produk utama Anda terjangkau.</a:t>
            </a:r>
            <a:endParaRPr b="0" i="0" sz="1500" u="none" cap="none" strike="noStrike">
              <a:solidFill>
                <a:srgbClr val="000000"/>
              </a:solidFill>
              <a:latin typeface="Montserrat"/>
              <a:ea typeface="Montserrat"/>
              <a:cs typeface="Montserrat"/>
              <a:sym typeface="Montserrat"/>
            </a:endParaRPr>
          </a:p>
          <a:p>
            <a:pPr indent="-285750" lvl="0" marL="285750" marR="0" rtl="0" algn="just">
              <a:lnSpc>
                <a:spcPct val="100000"/>
              </a:lnSpc>
              <a:spcBef>
                <a:spcPts val="1200"/>
              </a:spcBef>
              <a:spcAft>
                <a:spcPts val="120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Pemasaran sampel gratis</a:t>
            </a:r>
            <a:r>
              <a:rPr b="0" i="0" lang="en-MY" sz="1500" u="none" cap="none" strike="noStrike">
                <a:solidFill>
                  <a:srgbClr val="232A32"/>
                </a:solidFill>
                <a:latin typeface="Montserrat"/>
                <a:ea typeface="Montserrat"/>
                <a:cs typeface="Montserrat"/>
                <a:sym typeface="Montserrat"/>
              </a:rPr>
              <a:t> adalah saat Anda memberikan produk atau layanan Anda kepada prospek prospektif secara gratis. Banyak manfaat yang bisa didapat darinya – seperti kesadaran merek, peluang untuk membangun kepercayaan dengan pelanggan setia, menciptakan buzz di antara klien, meningkatkan langganan, dll.</a:t>
            </a:r>
            <a:endParaRPr b="0" i="0" sz="1500" u="none" cap="none" strike="noStrike">
              <a:solidFill>
                <a:srgbClr val="000000"/>
              </a:solidFill>
              <a:latin typeface="Montserrat"/>
              <a:ea typeface="Montserrat"/>
              <a:cs typeface="Montserrat"/>
              <a:sym typeface="Montserrat"/>
            </a:endParaRPr>
          </a:p>
        </p:txBody>
      </p:sp>
      <p:sp>
        <p:nvSpPr>
          <p:cNvPr id="294" name="Google Shape;294;p41"/>
          <p:cNvSpPr txBox="1"/>
          <p:nvPr/>
        </p:nvSpPr>
        <p:spPr>
          <a:xfrm>
            <a:off x="6227975" y="1028904"/>
            <a:ext cx="5101881" cy="3939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1200"/>
              </a:spcAft>
              <a:buClr>
                <a:srgbClr val="232A32"/>
              </a:buClr>
              <a:buSzPts val="1400"/>
              <a:buFont typeface="Arial"/>
              <a:buChar char="•"/>
            </a:pPr>
            <a:r>
              <a:rPr b="1" i="0" lang="en-MY" sz="1600" u="none" cap="none" strike="noStrike">
                <a:solidFill>
                  <a:srgbClr val="232A32"/>
                </a:solidFill>
                <a:latin typeface="Montserrat"/>
                <a:ea typeface="Montserrat"/>
                <a:cs typeface="Montserrat"/>
                <a:sym typeface="Montserrat"/>
              </a:rPr>
              <a:t>Sumbangan atau tanggung jawab perusahaan</a:t>
            </a:r>
            <a:r>
              <a:rPr b="0" i="0" lang="en-MY" sz="1600" u="none" cap="none" strike="noStrike">
                <a:solidFill>
                  <a:srgbClr val="232A32"/>
                </a:solidFill>
                <a:latin typeface="Montserrat"/>
                <a:ea typeface="Montserrat"/>
                <a:cs typeface="Montserrat"/>
                <a:sym typeface="Montserrat"/>
              </a:rPr>
              <a:t> untuk penyebab lokal, nasional atau global tertentu. Dengan</a:t>
            </a:r>
            <a:r>
              <a:rPr b="0" i="0" lang="en-MY" sz="1600" u="none" cap="none" strike="noStrike">
                <a:solidFill>
                  <a:srgbClr val="3E3D40"/>
                </a:solidFill>
                <a:latin typeface="Montserrat"/>
                <a:ea typeface="Montserrat"/>
                <a:cs typeface="Montserrat"/>
                <a:sym typeface="Montserrat"/>
              </a:rPr>
              <a:t>kemajuan sosial dan peningkatan kesadaran masyarakat, permintaan untuk bisnis</a:t>
            </a:r>
            <a:r>
              <a:rPr b="0" i="0" lang="en-MY" sz="1600" u="sng" cap="none" strike="noStrike">
                <a:solidFill>
                  <a:srgbClr val="3E3D40"/>
                </a:solidFill>
                <a:latin typeface="Montserrat"/>
                <a:ea typeface="Montserrat"/>
                <a:cs typeface="Montserrat"/>
                <a:sym typeface="Montserrat"/>
                <a:hlinkClick r:id="rId3">
                  <a:extLst>
                    <a:ext uri="{A12FA001-AC4F-418D-AE19-62706E023703}">
                      <ahyp:hlinkClr val="tx"/>
                    </a:ext>
                  </a:extLst>
                </a:hlinkClick>
              </a:rPr>
              <a:t>untuk memberikan kembali kepada masyarakat di mana mereka melakukan bisnis dan berpartisipasi dalam mengurangi perubahan iklim</a:t>
            </a:r>
            <a:r>
              <a:rPr b="0" i="0" lang="en-MY" sz="1600" u="none" cap="none" strike="noStrike">
                <a:solidFill>
                  <a:srgbClr val="3E3D40"/>
                </a:solidFill>
                <a:latin typeface="Montserrat"/>
                <a:ea typeface="Montserrat"/>
                <a:cs typeface="Montserrat"/>
                <a:sym typeface="Montserrat"/>
              </a:rPr>
              <a:t>semakin meningkat. Perusahaan Anda dapat mendukung secara langsung dengan mendonasikan sebagian dari hasil penjualan produk (misal buy-one give-money atau BOGM) atau cukup dengan mendonasikan produk mereka (misal buy-one give-one atau BOGO).</a:t>
            </a:r>
            <a:endParaRPr b="0" i="0" sz="1600" u="none" cap="none" strike="noStrike">
              <a:solidFill>
                <a:schemeClr val="dk1"/>
              </a:solidFill>
              <a:latin typeface="Montserrat"/>
              <a:ea typeface="Montserrat"/>
              <a:cs typeface="Montserrat"/>
              <a:sym typeface="Montserrat"/>
            </a:endParaRPr>
          </a:p>
        </p:txBody>
      </p:sp>
      <p:cxnSp>
        <p:nvCxnSpPr>
          <p:cNvPr id="295" name="Google Shape;295;p41"/>
          <p:cNvCxnSpPr/>
          <p:nvPr/>
        </p:nvCxnSpPr>
        <p:spPr>
          <a:xfrm>
            <a:off x="5973452" y="1159063"/>
            <a:ext cx="0" cy="4864665"/>
          </a:xfrm>
          <a:prstGeom prst="straightConnector1">
            <a:avLst/>
          </a:prstGeom>
          <a:noFill/>
          <a:ln cap="flat" cmpd="sng" w="9525">
            <a:solidFill>
              <a:srgbClr val="A5A5A5"/>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1"/>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1" name="Google Shape;301;p11"/>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5C739C"/>
                </a:solidFill>
                <a:latin typeface="Montserrat"/>
                <a:ea typeface="Montserrat"/>
                <a:cs typeface="Montserrat"/>
                <a:sym typeface="Montserrat"/>
              </a:rPr>
              <a:t>Berinvestasilah pada karyawan Anda</a:t>
            </a:r>
            <a:endParaRPr/>
          </a:p>
        </p:txBody>
      </p:sp>
      <p:sp>
        <p:nvSpPr>
          <p:cNvPr id="302" name="Google Shape;302;p11"/>
          <p:cNvSpPr txBox="1"/>
          <p:nvPr/>
        </p:nvSpPr>
        <p:spPr>
          <a:xfrm>
            <a:off x="629614" y="1028036"/>
            <a:ext cx="10234001" cy="22467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Karyawan adalah wajah dan duta merek dari suatu organisasi. Mereka bertanggung jawab untuk interaksi sehari-hari dengan pelanggan dan untuk membangun dan mendukung hubungan berkelanjutan yang kuat. Interaksi mereka menentukan nada untuk pengalaman pelanggan yang positif atau negatif. Ketika karyawan tidak bahagia di tempat kerja, ini pasti akan tercermin pada pelanggan. Melakukan pekerjaan yang buruk merusak reputasi sama seperti tidak ramah pelanggan.</a:t>
            </a:r>
            <a:endParaRPr b="0" i="0" sz="150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1200"/>
              </a:spcBef>
              <a:spcAft>
                <a:spcPts val="120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Berinvestasi pada karyawan berarti menghabiskan waktu dan uang untuk memastikan bahwa staf Anda merasa dihargai dan mendapat informasi. Berikut adalah 4 inisiatif cepat yang dapat Anda mulai sekarang:</a:t>
            </a:r>
            <a:endParaRPr b="0" i="0" sz="1500" u="none" cap="none" strike="noStrike">
              <a:solidFill>
                <a:schemeClr val="dk1"/>
              </a:solidFill>
              <a:latin typeface="Montserrat"/>
              <a:ea typeface="Montserrat"/>
              <a:cs typeface="Montserrat"/>
              <a:sym typeface="Montserrat"/>
            </a:endParaRPr>
          </a:p>
        </p:txBody>
      </p:sp>
      <p:cxnSp>
        <p:nvCxnSpPr>
          <p:cNvPr id="303" name="Google Shape;303;p11"/>
          <p:cNvCxnSpPr/>
          <p:nvPr/>
        </p:nvCxnSpPr>
        <p:spPr>
          <a:xfrm>
            <a:off x="11137926" y="996667"/>
            <a:ext cx="0" cy="4864665"/>
          </a:xfrm>
          <a:prstGeom prst="straightConnector1">
            <a:avLst/>
          </a:prstGeom>
          <a:noFill/>
          <a:ln cap="flat" cmpd="sng" w="9525">
            <a:solidFill>
              <a:srgbClr val="A5A5A5"/>
            </a:solidFill>
            <a:prstDash val="solid"/>
            <a:round/>
            <a:headEnd len="sm" w="sm" type="none"/>
            <a:tailEnd len="sm" w="sm" type="none"/>
          </a:ln>
        </p:spPr>
      </p:cxnSp>
      <p:sp>
        <p:nvSpPr>
          <p:cNvPr id="304" name="Google Shape;304;p11"/>
          <p:cNvSpPr txBox="1"/>
          <p:nvPr/>
        </p:nvSpPr>
        <p:spPr>
          <a:xfrm>
            <a:off x="492459" y="3648784"/>
            <a:ext cx="10789912" cy="30161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1" i="0" lang="en-MY" sz="1500" u="none" cap="none" strike="noStrike">
                <a:solidFill>
                  <a:schemeClr val="dk1"/>
                </a:solidFill>
                <a:latin typeface="Montserrat"/>
                <a:ea typeface="Montserrat"/>
                <a:cs typeface="Montserrat"/>
                <a:sym typeface="Montserrat"/>
              </a:rPr>
              <a:t>Memberikan pelatihan dan pendidikan yang berkelanjutan</a:t>
            </a:r>
            <a:r>
              <a:rPr b="0" i="0" lang="en-MY" sz="1500" u="none" cap="none" strike="noStrike">
                <a:solidFill>
                  <a:schemeClr val="dk1"/>
                </a:solidFill>
                <a:latin typeface="Montserrat"/>
                <a:ea typeface="Montserrat"/>
                <a:cs typeface="Montserrat"/>
                <a:sym typeface="Montserrat"/>
              </a:rPr>
              <a:t>. Pastikan bahwa semua karyawan memiliki pengetahuan yang konsisten tentang kebijakan, prosedur, dan standar perusahaan Anda. Ini akan membantu menciptakan pengalaman pelanggan yang lebih konsisten dan meningkatkan hubungan pelanggan. Jangan lupa untuk melatih karyawan Anda yang menghadapi pelanggan tentang soft skill seperti mendengarkan aktif, empati, kesabaran, dll.</a:t>
            </a:r>
            <a:endParaRPr/>
          </a:p>
          <a:p>
            <a:pPr indent="-342900" lvl="0" marL="342900" marR="0" rtl="0" algn="l">
              <a:lnSpc>
                <a:spcPct val="100000"/>
              </a:lnSpc>
              <a:spcBef>
                <a:spcPts val="1200"/>
              </a:spcBef>
              <a:spcAft>
                <a:spcPts val="0"/>
              </a:spcAft>
              <a:buClr>
                <a:schemeClr val="dk1"/>
              </a:buClr>
              <a:buSzPts val="1400"/>
              <a:buFont typeface="Arial"/>
              <a:buChar char="•"/>
            </a:pPr>
            <a:r>
              <a:rPr b="1" i="0" lang="en-MY" sz="1500" u="none" cap="none" strike="noStrike">
                <a:solidFill>
                  <a:schemeClr val="dk1"/>
                </a:solidFill>
                <a:latin typeface="Montserrat"/>
                <a:ea typeface="Montserrat"/>
                <a:cs typeface="Montserrat"/>
                <a:sym typeface="Montserrat"/>
              </a:rPr>
              <a:t>Ciptakan budaya umpan balik terbuka</a:t>
            </a:r>
            <a:r>
              <a:rPr b="0" i="0" lang="en-MY" sz="1500" u="none" cap="none" strike="noStrike">
                <a:solidFill>
                  <a:schemeClr val="dk1"/>
                </a:solidFill>
                <a:latin typeface="Montserrat"/>
                <a:ea typeface="Montserrat"/>
                <a:cs typeface="Montserrat"/>
                <a:sym typeface="Montserrat"/>
              </a:rPr>
              <a:t>. Karyawan Anda harus merasa nyaman dan aman untuk berbicara dan membagikan pendapat mereka setiap kali ada sesuatu yang tidak berhasil untuk mereka. Tanyakan kepada mereka secara pribadi atau melalui survei tentang apa yang mereka sukai, seberapa terlibatnya mereka di tempat kerja, apa yang menurut mereka bekerja dengan baik atau tidak.</a:t>
            </a:r>
            <a:endParaRPr/>
          </a:p>
          <a:p>
            <a:pPr indent="-254000" lvl="0" marL="342900" marR="0" rtl="0" algn="l">
              <a:lnSpc>
                <a:spcPct val="100000"/>
              </a:lnSpc>
              <a:spcBef>
                <a:spcPts val="2400"/>
              </a:spcBef>
              <a:spcAft>
                <a:spcPts val="120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cxnSp>
        <p:nvCxnSpPr>
          <p:cNvPr id="305" name="Google Shape;305;p11"/>
          <p:cNvCxnSpPr/>
          <p:nvPr/>
        </p:nvCxnSpPr>
        <p:spPr>
          <a:xfrm>
            <a:off x="629614" y="3274765"/>
            <a:ext cx="10508312" cy="0"/>
          </a:xfrm>
          <a:prstGeom prst="straightConnector1">
            <a:avLst/>
          </a:prstGeom>
          <a:noFill/>
          <a:ln cap="flat" cmpd="sng" w="9525">
            <a:solidFill>
              <a:srgbClr val="3E6EC2"/>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1" name="Google Shape;311;p42"/>
          <p:cNvSpPr txBox="1"/>
          <p:nvPr/>
        </p:nvSpPr>
        <p:spPr>
          <a:xfrm>
            <a:off x="452194" y="271226"/>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5C739C"/>
                </a:solidFill>
                <a:latin typeface="Montserrat"/>
                <a:ea typeface="Montserrat"/>
                <a:cs typeface="Montserrat"/>
                <a:sym typeface="Montserrat"/>
              </a:rPr>
              <a:t>Berinvestasilah pada karyawan Anda</a:t>
            </a:r>
            <a:endParaRPr/>
          </a:p>
        </p:txBody>
      </p:sp>
      <p:sp>
        <p:nvSpPr>
          <p:cNvPr id="312" name="Google Shape;312;p42"/>
          <p:cNvSpPr txBox="1"/>
          <p:nvPr/>
        </p:nvSpPr>
        <p:spPr>
          <a:xfrm>
            <a:off x="300317" y="1299338"/>
            <a:ext cx="11272984" cy="301617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400"/>
              <a:buFont typeface="Arial"/>
              <a:buChar char="•"/>
            </a:pPr>
            <a:r>
              <a:rPr b="1" i="0" lang="en-MY" sz="1500" u="none" cap="none" strike="noStrike">
                <a:solidFill>
                  <a:schemeClr val="dk1"/>
                </a:solidFill>
                <a:latin typeface="Montserrat"/>
                <a:ea typeface="Montserrat"/>
                <a:cs typeface="Montserrat"/>
                <a:sym typeface="Montserrat"/>
              </a:rPr>
              <a:t>Tekankan keseimbangan kehidupan kerja</a:t>
            </a:r>
            <a:r>
              <a:rPr b="0" i="0" lang="en-MY" sz="1500" u="none" cap="none" strike="noStrike">
                <a:solidFill>
                  <a:schemeClr val="dk1"/>
                </a:solidFill>
                <a:latin typeface="Montserrat"/>
                <a:ea typeface="Montserrat"/>
                <a:cs typeface="Montserrat"/>
                <a:sym typeface="Montserrat"/>
              </a:rPr>
              <a:t>. Bahkan ketika karyawan menyukai pekerjaan mereka, mereka membutuhkan waktu istirahat untuk mencegah kelelahan. - terutama mengingat tekanan yang ditimbulkan oleh pandemi pada banyak individu dan keluarga. Di samping manfaat yang lebih baik, Anda dapat menawarkan jam kerja yang fleksibel, opsi kerja dari rumah, dan cuti yang lebih banyak yang dapat membantu karyawan mengelola tanggung jawab pribadi mereka tanpa membebani kehidupan mereka di tempat kerja</a:t>
            </a:r>
            <a:endParaRPr b="0" i="0" sz="1500" u="none" cap="none" strike="noStrike">
              <a:solidFill>
                <a:schemeClr val="dk1"/>
              </a:solidFill>
              <a:latin typeface="Montserrat"/>
              <a:ea typeface="Montserrat"/>
              <a:cs typeface="Montserrat"/>
              <a:sym typeface="Montserrat"/>
            </a:endParaRPr>
          </a:p>
          <a:p>
            <a:pPr indent="-342900" lvl="0" marL="342900" marR="0" rtl="0" algn="l">
              <a:lnSpc>
                <a:spcPct val="100000"/>
              </a:lnSpc>
              <a:spcBef>
                <a:spcPts val="1200"/>
              </a:spcBef>
              <a:spcAft>
                <a:spcPts val="0"/>
              </a:spcAft>
              <a:buClr>
                <a:schemeClr val="dk1"/>
              </a:buClr>
              <a:buSzPts val="1400"/>
              <a:buFont typeface="Arial"/>
              <a:buChar char="•"/>
            </a:pPr>
            <a:r>
              <a:rPr b="1" i="0" lang="en-MY" sz="1500" u="none" cap="none" strike="noStrike">
                <a:solidFill>
                  <a:schemeClr val="dk1"/>
                </a:solidFill>
                <a:latin typeface="Montserrat"/>
                <a:ea typeface="Montserrat"/>
                <a:cs typeface="Montserrat"/>
                <a:sym typeface="Montserrat"/>
              </a:rPr>
              <a:t>Kenali dan rayakan pencapaian dan kesuksesan</a:t>
            </a:r>
            <a:r>
              <a:rPr b="0" i="0" lang="en-MY" sz="1500" u="none" cap="none" strike="noStrike">
                <a:solidFill>
                  <a:schemeClr val="dk1"/>
                </a:solidFill>
                <a:latin typeface="Montserrat"/>
                <a:ea typeface="Montserrat"/>
                <a:cs typeface="Montserrat"/>
                <a:sym typeface="Montserrat"/>
              </a:rPr>
              <a:t>baik di tingkat perusahaan maupun individu karyawan.</a:t>
            </a:r>
            <a:r>
              <a:rPr b="0" i="0" lang="en-MY" sz="1500" u="none" cap="none" strike="noStrike">
                <a:solidFill>
                  <a:srgbClr val="062942"/>
                </a:solidFill>
                <a:latin typeface="Montserrat"/>
                <a:ea typeface="Montserrat"/>
                <a:cs typeface="Montserrat"/>
                <a:sym typeface="Montserrat"/>
              </a:rPr>
              <a:t>Tonggak sejarah seperti ulang tahun, hari peringatan kerja, dan kesuksesan proyek harus diakui dan dirayakan.</a:t>
            </a:r>
            <a:r>
              <a:rPr b="0" i="0" lang="en-MY" sz="1500" u="none" cap="none" strike="noStrike">
                <a:solidFill>
                  <a:schemeClr val="dk1"/>
                </a:solidFill>
                <a:latin typeface="Montserrat"/>
                <a:ea typeface="Montserrat"/>
                <a:cs typeface="Montserrat"/>
                <a:sym typeface="Montserrat"/>
              </a:rPr>
              <a:t>Pengakuan dalam bentuk pesta tim, bonus individu, dan tanda penghargaan lainnya dapat membuat karyawan merasa dihargai dan dihormati atas kontribusi mereka terhadap kesuksesan perusahaan.</a:t>
            </a:r>
            <a:endParaRPr b="0" i="0" sz="1500" u="none" cap="none" strike="noStrike">
              <a:solidFill>
                <a:schemeClr val="dk1"/>
              </a:solidFill>
              <a:latin typeface="Montserrat"/>
              <a:ea typeface="Montserrat"/>
              <a:cs typeface="Montserrat"/>
              <a:sym typeface="Montserrat"/>
            </a:endParaRPr>
          </a:p>
          <a:p>
            <a:pPr indent="-254000" lvl="0" marL="342900" marR="0" rtl="0" algn="l">
              <a:lnSpc>
                <a:spcPct val="100000"/>
              </a:lnSpc>
              <a:spcBef>
                <a:spcPts val="2400"/>
              </a:spcBef>
              <a:spcAft>
                <a:spcPts val="120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2"/>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8" name="Google Shape;318;p12"/>
          <p:cNvSpPr txBox="1"/>
          <p:nvPr/>
        </p:nvSpPr>
        <p:spPr>
          <a:xfrm>
            <a:off x="629615" y="588852"/>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4472C4"/>
                </a:solidFill>
                <a:latin typeface="Montserrat"/>
                <a:ea typeface="Montserrat"/>
                <a:cs typeface="Montserrat"/>
                <a:sym typeface="Montserrat"/>
              </a:rPr>
              <a:t>Merangkul Teknologi</a:t>
            </a:r>
            <a:endParaRPr/>
          </a:p>
        </p:txBody>
      </p:sp>
      <p:sp>
        <p:nvSpPr>
          <p:cNvPr id="319" name="Google Shape;319;p12"/>
          <p:cNvSpPr txBox="1"/>
          <p:nvPr/>
        </p:nvSpPr>
        <p:spPr>
          <a:xfrm>
            <a:off x="629615" y="1765390"/>
            <a:ext cx="10261298" cy="4324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Inovasi teknologi telah memudahkan bisnis untuk terhubung dengan pelanggan dan meningkatkan keterlibatan, terutama untuk bisnis kecil yang mungkin tidak memiliki dana untuk teknik pemasaran dan periklanan tradisional.</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Digitalisasi yang menyertai COVID-19 meningkatkan ekspektasi pelanggan. Sekarang organisasi perlu fokus pada alat teknologi untuk memperkaya pengalaman mereka.</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Untuk menciptakan pengalaman pelanggan yang positif, mendorong loyalitas merek, dan mendorong pertumbuhan penjualan, bisnis saat ini harus menemukan alat digital yang tepat. Berikut adalah teknologi teratas saat ini yang dapat meningkatkan pengalaman pelanggan—dan yang mungkin sudah Anda gunakan.</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chemeClr val="dk1"/>
              </a:buClr>
              <a:buSzPts val="1400"/>
              <a:buFont typeface="Arial"/>
              <a:buNone/>
            </a:pPr>
            <a:r>
              <a:rPr b="1" i="0" lang="en-MY" sz="1500" u="none" cap="none" strike="noStrike">
                <a:solidFill>
                  <a:schemeClr val="dk1"/>
                </a:solidFill>
                <a:latin typeface="Montserrat"/>
                <a:ea typeface="Montserrat"/>
                <a:cs typeface="Montserrat"/>
                <a:sym typeface="Montserrat"/>
              </a:rPr>
              <a:t>Awan.</a:t>
            </a:r>
            <a:r>
              <a:rPr b="0" i="0" lang="en-MY" sz="1500" u="none" cap="none" strike="noStrike">
                <a:solidFill>
                  <a:schemeClr val="dk1"/>
                </a:solidFill>
                <a:latin typeface="Montserrat"/>
                <a:ea typeface="Montserrat"/>
                <a:cs typeface="Montserrat"/>
                <a:sym typeface="Montserrat"/>
              </a:rPr>
              <a:t>Omnichannel, yang bertujuan untuk memberikan pengalaman pelanggan yang terpadu dan mulus di semua saluran penjualan dan memungkinkan pelanggan untuk memiliki interaksi merek yang konsisten,</a:t>
            </a:r>
            <a:r>
              <a:rPr b="0" i="0" lang="en-MY" sz="1500" u="sng" cap="none" strike="noStrike">
                <a:solidFill>
                  <a:schemeClr val="dk1"/>
                </a:solidFill>
                <a:latin typeface="Montserrat"/>
                <a:ea typeface="Montserrat"/>
                <a:cs typeface="Montserrat"/>
                <a:sym typeface="Montserrat"/>
                <a:hlinkClick r:id="rId3">
                  <a:extLst>
                    <a:ext uri="{A12FA001-AC4F-418D-AE19-62706E023703}">
                      <ahyp:hlinkClr val="tx"/>
                    </a:ext>
                  </a:extLst>
                </a:hlinkClick>
              </a:rPr>
              <a:t>diperkirakan akan meningkat seiring dengan tersedianya teknologi baru</a:t>
            </a:r>
            <a:r>
              <a:rPr b="0" i="0" lang="en-MY" sz="1500" u="none" cap="none" strike="noStrike">
                <a:solidFill>
                  <a:schemeClr val="dk1"/>
                </a:solidFill>
                <a:latin typeface="Montserrat"/>
                <a:ea typeface="Montserrat"/>
                <a:cs typeface="Montserrat"/>
                <a:sym typeface="Montserrat"/>
              </a:rPr>
              <a:t>. Organisasi mengandalkan teknologi cloud untuk mengelola interaksi ini dan mengintegrasikan setiap titik data pelanggan ke dalam repositori pusat.</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1200"/>
              </a:spcAft>
              <a:buClr>
                <a:schemeClr val="dk1"/>
              </a:buClr>
              <a:buSzPts val="1400"/>
              <a:buFont typeface="Calibri"/>
              <a:buNone/>
            </a:pPr>
            <a:r>
              <a:t/>
            </a:r>
            <a:endParaRPr b="0" i="0" sz="1500" u="none" cap="none" strike="noStrike">
              <a:solidFill>
                <a:schemeClr val="dk1"/>
              </a:solidFill>
              <a:latin typeface="Montserrat"/>
              <a:ea typeface="Montserrat"/>
              <a:cs typeface="Montserrat"/>
              <a:sym typeface="Montserrat"/>
            </a:endParaRPr>
          </a:p>
        </p:txBody>
      </p:sp>
      <p:sp>
        <p:nvSpPr>
          <p:cNvPr id="320" name="Google Shape;320;p12"/>
          <p:cNvSpPr txBox="1"/>
          <p:nvPr/>
        </p:nvSpPr>
        <p:spPr>
          <a:xfrm>
            <a:off x="918256" y="5764045"/>
            <a:ext cx="42894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1"/>
                </a:solidFill>
                <a:latin typeface="Montserrat"/>
                <a:ea typeface="Montserrat"/>
                <a:cs typeface="Montserrat"/>
                <a:sym typeface="Montserrat"/>
              </a:rPr>
              <a:t>.</a:t>
            </a:r>
            <a:endParaRPr b="0"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6" name="Google Shape;326;p43"/>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4472C4"/>
                </a:solidFill>
                <a:latin typeface="Montserrat"/>
                <a:ea typeface="Montserrat"/>
                <a:cs typeface="Montserrat"/>
                <a:sym typeface="Montserrat"/>
              </a:rPr>
              <a:t>Merangkul Teknologi</a:t>
            </a:r>
            <a:endParaRPr/>
          </a:p>
        </p:txBody>
      </p:sp>
      <p:sp>
        <p:nvSpPr>
          <p:cNvPr id="327" name="Google Shape;327;p43"/>
          <p:cNvSpPr txBox="1"/>
          <p:nvPr/>
        </p:nvSpPr>
        <p:spPr>
          <a:xfrm>
            <a:off x="629615" y="1547026"/>
            <a:ext cx="10814445" cy="30931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400"/>
              <a:buFont typeface="Arial"/>
              <a:buNone/>
            </a:pPr>
            <a:r>
              <a:rPr b="1" i="0" lang="en-MY" sz="1500" u="none" cap="none" strike="noStrike">
                <a:solidFill>
                  <a:schemeClr val="dk1"/>
                </a:solidFill>
                <a:latin typeface="Montserrat"/>
                <a:ea typeface="Montserrat"/>
                <a:cs typeface="Montserrat"/>
                <a:sym typeface="Montserrat"/>
              </a:rPr>
              <a:t>Chatbot.</a:t>
            </a:r>
            <a:r>
              <a:rPr b="0" i="0" lang="en-MY" sz="1500" u="none" cap="none" strike="noStrike">
                <a:solidFill>
                  <a:schemeClr val="dk1"/>
                </a:solidFill>
                <a:latin typeface="Montserrat"/>
                <a:ea typeface="Montserrat"/>
                <a:cs typeface="Montserrat"/>
                <a:sym typeface="Montserrat"/>
              </a:rPr>
              <a:t>Karena ledakan fitur pencarian ponsel cerdas dan seluler, konsumen saat ini terbiasa dengan jawaban langsung dan akses instan ke web. Chatbots adalah teknologi bertenaga kecerdasan buatan</a:t>
            </a:r>
            <a:r>
              <a:rPr b="0" i="0" lang="en-MY" sz="1500" u="sng" cap="none" strike="noStrike">
                <a:solidFill>
                  <a:schemeClr val="dk1"/>
                </a:solidFill>
                <a:latin typeface="Montserrat"/>
                <a:ea typeface="Montserrat"/>
                <a:cs typeface="Montserrat"/>
                <a:sym typeface="Montserrat"/>
                <a:hlinkClick r:id="rId3">
                  <a:extLst>
                    <a:ext uri="{A12FA001-AC4F-418D-AE19-62706E023703}">
                      <ahyp:hlinkClr val="tx"/>
                    </a:ext>
                  </a:extLst>
                </a:hlinkClick>
              </a:rPr>
              <a:t>dirancang untuk terlibat dalam percakapan dengan pengguna manusia melalui internet</a:t>
            </a:r>
            <a:r>
              <a:rPr b="0" i="0" lang="en-MY" sz="1500" u="none" cap="none" strike="noStrike">
                <a:solidFill>
                  <a:schemeClr val="dk1"/>
                </a:solidFill>
                <a:latin typeface="Montserrat"/>
                <a:ea typeface="Montserrat"/>
                <a:cs typeface="Montserrat"/>
                <a:sym typeface="Montserrat"/>
              </a:rPr>
              <a:t>. Mereka dengan cepat mengambil alih fungsi layanan pelanggan untuk semakin banyak bisnis karena mereka mampu menanggapi permintaan pelanggan dan memenuhi permintaan konsumen modern untuk dukungan instan.</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0"/>
              </a:spcAft>
              <a:buClr>
                <a:schemeClr val="dk1"/>
              </a:buClr>
              <a:buSzPts val="1400"/>
              <a:buFont typeface="Arial"/>
              <a:buNone/>
            </a:pPr>
            <a:r>
              <a:rPr b="1" i="0" lang="en-MY" sz="1500" u="none" cap="none" strike="noStrike">
                <a:solidFill>
                  <a:schemeClr val="dk1"/>
                </a:solidFill>
                <a:latin typeface="Montserrat"/>
                <a:ea typeface="Montserrat"/>
                <a:cs typeface="Montserrat"/>
                <a:sym typeface="Montserrat"/>
              </a:rPr>
              <a:t>Kemampuan Suara.</a:t>
            </a:r>
            <a:r>
              <a:rPr b="0" i="0" lang="en-MY" sz="1500" u="none" cap="none" strike="noStrike">
                <a:solidFill>
                  <a:schemeClr val="dk1"/>
                </a:solidFill>
                <a:latin typeface="Montserrat"/>
                <a:ea typeface="Montserrat"/>
                <a:cs typeface="Montserrat"/>
                <a:sym typeface="Montserrat"/>
              </a:rPr>
              <a:t>Berkat semakin populernya perangkat seperti Amazon Echo dan Google Home, kemampuan suara juga mulai menambah nilai dalam pengalaman pelanggan.</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200"/>
              </a:spcBef>
              <a:spcAft>
                <a:spcPts val="1200"/>
              </a:spcAft>
              <a:buClr>
                <a:schemeClr val="dk1"/>
              </a:buClr>
              <a:buSzPts val="1400"/>
              <a:buFont typeface="Arial"/>
              <a:buNone/>
            </a:pPr>
            <a:r>
              <a:rPr b="1" i="0" lang="en-MY" sz="1500" u="none" cap="none" strike="noStrike">
                <a:solidFill>
                  <a:schemeClr val="dk1"/>
                </a:solidFill>
                <a:latin typeface="Montserrat"/>
                <a:ea typeface="Montserrat"/>
                <a:cs typeface="Montserrat"/>
                <a:sym typeface="Montserrat"/>
              </a:rPr>
              <a:t>Smartphone.</a:t>
            </a:r>
            <a:r>
              <a:rPr b="0" i="0" lang="en-MY" sz="1500" u="none" cap="none" strike="noStrike">
                <a:solidFill>
                  <a:schemeClr val="dk1"/>
                </a:solidFill>
                <a:latin typeface="Montserrat"/>
                <a:ea typeface="Montserrat"/>
                <a:cs typeface="Montserrat"/>
                <a:sym typeface="Montserrat"/>
              </a:rPr>
              <a:t>Bisa dibilang teknologi yang paling penting masih smartphone. Dari smartphone, pelanggan dapat mengakses cloud. Mereka dapat memanggil nomor dan mengirim teks melalui SMS yang dijawab oleh chatbots. Mereka dapat memanfaatkan alat VR/AR untuk pengalaman luar biasa dan pendidikan langsung. Mereka berbelanja, mendidik, dan berinteraksi dengan klien melalui kemampuan suara.</a:t>
            </a:r>
            <a:endParaRPr b="0" i="0" sz="1500" u="none" cap="none" strike="noStrike">
              <a:solidFill>
                <a:srgbClr val="000000"/>
              </a:solidFill>
              <a:latin typeface="Montserrat"/>
              <a:ea typeface="Montserrat"/>
              <a:cs typeface="Montserrat"/>
              <a:sym typeface="Montserrat"/>
            </a:endParaRPr>
          </a:p>
        </p:txBody>
      </p:sp>
      <p:sp>
        <p:nvSpPr>
          <p:cNvPr id="328" name="Google Shape;328;p43"/>
          <p:cNvSpPr txBox="1"/>
          <p:nvPr/>
        </p:nvSpPr>
        <p:spPr>
          <a:xfrm>
            <a:off x="918256" y="5764045"/>
            <a:ext cx="42894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400" u="none" cap="none" strike="noStrike">
                <a:solidFill>
                  <a:schemeClr val="dk1"/>
                </a:solidFill>
                <a:latin typeface="Montserrat"/>
                <a:ea typeface="Montserrat"/>
                <a:cs typeface="Montserrat"/>
                <a:sym typeface="Montserrat"/>
              </a:rPr>
              <a:t>.</a:t>
            </a:r>
            <a:endParaRPr b="0"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3"/>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4" name="Google Shape;334;p13"/>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4472C4"/>
                </a:solidFill>
                <a:latin typeface="Montserrat"/>
                <a:ea typeface="Montserrat"/>
                <a:cs typeface="Montserrat"/>
                <a:sym typeface="Montserrat"/>
              </a:rPr>
              <a:t>Lihat Pesaing Anda</a:t>
            </a:r>
            <a:endParaRPr/>
          </a:p>
        </p:txBody>
      </p:sp>
      <p:sp>
        <p:nvSpPr>
          <p:cNvPr id="335" name="Google Shape;335;p13"/>
          <p:cNvSpPr txBox="1"/>
          <p:nvPr/>
        </p:nvSpPr>
        <p:spPr>
          <a:xfrm>
            <a:off x="581463" y="1613138"/>
            <a:ext cx="5221288" cy="3631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Mempelajari apa yang dilakukan orang lain di industri Anda harus menjadi bagian dari rutinitas Anda. Apa pun bisnis yang Anda geluti, Anda akan mendapat manfaat besar dari mempelajari pesaing Anda.</a:t>
            </a:r>
            <a:r>
              <a:rPr b="0" i="1" lang="en-MY" sz="1500" u="none" cap="none" strike="noStrike">
                <a:solidFill>
                  <a:schemeClr val="dk1"/>
                </a:solidFill>
                <a:latin typeface="Montserrat"/>
                <a:ea typeface="Montserrat"/>
                <a:cs typeface="Montserrat"/>
                <a:sym typeface="Montserrat"/>
              </a:rPr>
              <a:t> </a:t>
            </a:r>
            <a:r>
              <a:rPr b="0" i="0" lang="en-MY" sz="1500" u="none" cap="none" strike="noStrike">
                <a:solidFill>
                  <a:schemeClr val="dk1"/>
                </a:solidFill>
                <a:latin typeface="Montserrat"/>
                <a:ea typeface="Montserrat"/>
                <a:cs typeface="Montserrat"/>
                <a:sym typeface="Montserrat"/>
              </a:rPr>
              <a:t>Anda bahkan dapat menyertakan organisasi lain yang bukan pesaing tetapi dikenal memiliki hubungan pelanggan yang baik.</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120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Pesaing Anda seringkali berada di posisi terbaik untuk melihat apakah ide atau strategi tertentu bekerja dalam praktik atau tidak. Mereka sering berada pada tahap perkembangan yang berbeda dari Anda, dan oleh karena itu dapat memberikan gambaran sekilas tentang apa yang akan terjadi dengan mengikuti satu jalan.</a:t>
            </a:r>
            <a:endParaRPr b="0" i="0" sz="1500" u="none" cap="none" strike="noStrike">
              <a:solidFill>
                <a:srgbClr val="000000"/>
              </a:solidFill>
              <a:latin typeface="Montserrat"/>
              <a:ea typeface="Montserrat"/>
              <a:cs typeface="Montserrat"/>
              <a:sym typeface="Montserrat"/>
            </a:endParaRPr>
          </a:p>
        </p:txBody>
      </p:sp>
      <p:pic>
        <p:nvPicPr>
          <p:cNvPr id="336" name="Google Shape;336;p13"/>
          <p:cNvPicPr preferRelativeResize="0"/>
          <p:nvPr/>
        </p:nvPicPr>
        <p:blipFill rotWithShape="1">
          <a:blip r:embed="rId3">
            <a:alphaModFix/>
          </a:blip>
          <a:srcRect b="0" l="0" r="0" t="0"/>
          <a:stretch/>
        </p:blipFill>
        <p:spPr>
          <a:xfrm>
            <a:off x="6083895" y="813246"/>
            <a:ext cx="5478490" cy="52315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4"/>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2" name="Google Shape;342;p44"/>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4472C4"/>
                </a:solidFill>
                <a:latin typeface="Montserrat"/>
                <a:ea typeface="Montserrat"/>
                <a:cs typeface="Montserrat"/>
                <a:sym typeface="Montserrat"/>
              </a:rPr>
              <a:t>Lihat Pesaing Anda</a:t>
            </a:r>
            <a:endParaRPr/>
          </a:p>
        </p:txBody>
      </p:sp>
      <p:sp>
        <p:nvSpPr>
          <p:cNvPr id="343" name="Google Shape;343;p44"/>
          <p:cNvSpPr txBox="1"/>
          <p:nvPr/>
        </p:nvSpPr>
        <p:spPr>
          <a:xfrm>
            <a:off x="666127" y="1720533"/>
            <a:ext cx="5221288" cy="36317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Mempelajari apa yang dilakukan orang lain di industri Anda harus menjadi bagian dari rutinitas Anda. Apa pun bisnis yang Anda geluti, Anda akan mendapat manfaat besar dari mempelajari pesaing Anda.</a:t>
            </a:r>
            <a:r>
              <a:rPr b="0" i="1" lang="en-MY" sz="1500" u="none" cap="none" strike="noStrike">
                <a:solidFill>
                  <a:schemeClr val="dk1"/>
                </a:solidFill>
                <a:latin typeface="Montserrat"/>
                <a:ea typeface="Montserrat"/>
                <a:cs typeface="Montserrat"/>
                <a:sym typeface="Montserrat"/>
              </a:rPr>
              <a:t> </a:t>
            </a:r>
            <a:r>
              <a:rPr b="0" i="0" lang="en-MY" sz="1500" u="none" cap="none" strike="noStrike">
                <a:solidFill>
                  <a:schemeClr val="dk1"/>
                </a:solidFill>
                <a:latin typeface="Montserrat"/>
                <a:ea typeface="Montserrat"/>
                <a:cs typeface="Montserrat"/>
                <a:sym typeface="Montserrat"/>
              </a:rPr>
              <a:t>Anda bahkan dapat menyertakan organisasi lain yang bukan pesaing tetapi dikenal memiliki hubungan pelanggan yang baik.</a:t>
            </a:r>
            <a:endParaRPr b="0" i="0" sz="1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1200"/>
              </a:spcBef>
              <a:spcAft>
                <a:spcPts val="120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Pesaing Anda seringkali berada di posisi terbaik untuk melihat apakah ide atau strategi tertentu bekerja dalam praktik atau tidak. Mereka sering berada pada tahap perkembangan yang berbeda dari Anda, dan oleh karena itu dapat memberikan gambaran sekilas tentang apa yang akan terjadi dengan mengikuti satu jalan.</a:t>
            </a:r>
            <a:endParaRPr b="0" i="0" sz="1500" u="none" cap="none" strike="noStrike">
              <a:solidFill>
                <a:srgbClr val="000000"/>
              </a:solidFill>
              <a:latin typeface="Montserrat"/>
              <a:ea typeface="Montserrat"/>
              <a:cs typeface="Montserrat"/>
              <a:sym typeface="Montserrat"/>
            </a:endParaRPr>
          </a:p>
        </p:txBody>
      </p:sp>
      <p:pic>
        <p:nvPicPr>
          <p:cNvPr id="344" name="Google Shape;344;p44"/>
          <p:cNvPicPr preferRelativeResize="0"/>
          <p:nvPr/>
        </p:nvPicPr>
        <p:blipFill rotWithShape="1">
          <a:blip r:embed="rId3">
            <a:alphaModFix/>
          </a:blip>
          <a:srcRect b="0" l="0" r="0" t="0"/>
          <a:stretch/>
        </p:blipFill>
        <p:spPr>
          <a:xfrm>
            <a:off x="6083895" y="813246"/>
            <a:ext cx="5478490" cy="52315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4"/>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0" name="Google Shape;350;p14"/>
          <p:cNvSpPr txBox="1"/>
          <p:nvPr/>
        </p:nvSpPr>
        <p:spPr>
          <a:xfrm>
            <a:off x="627025" y="520531"/>
            <a:ext cx="6931507" cy="51706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sng" cap="none" strike="noStrike">
                <a:solidFill>
                  <a:srgbClr val="03363D"/>
                </a:solidFill>
                <a:latin typeface="Montserrat"/>
                <a:ea typeface="Montserrat"/>
                <a:cs typeface="Montserrat"/>
                <a:sym typeface="Montserrat"/>
                <a:hlinkClick r:id="rId3">
                  <a:extLst>
                    <a:ext uri="{A12FA001-AC4F-418D-AE19-62706E023703}">
                      <ahyp:hlinkClr val="tx"/>
                    </a:ext>
                  </a:extLst>
                </a:hlinkClick>
              </a:rPr>
              <a:t>Apa yang perlu Anda ketahui tentang pesaing Anda</a:t>
            </a:r>
            <a:endParaRPr b="1" i="0" sz="1500" u="sng" cap="none" strike="noStrike">
              <a:solidFill>
                <a:srgbClr val="03363D"/>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Bagaimana mereka membangun hubungan pelanggan yang lebih kuat?</a:t>
            </a:r>
            <a:r>
              <a:rPr b="0" i="0" lang="en-MY" sz="1500" u="none" cap="none" strike="noStrike">
                <a:solidFill>
                  <a:schemeClr val="dk1"/>
                </a:solidFill>
                <a:latin typeface="Montserrat"/>
                <a:ea typeface="Montserrat"/>
                <a:cs typeface="Montserrat"/>
                <a:sym typeface="Montserrat"/>
              </a:rPr>
              <a:t>Pantau interaksi antara pesaing Anda dan pelanggan jangka panjang mereka. Lihat bagaimana perusahaan merespons, bagaimana mereka membangun hubungan, dan bagaimana mereka mengatasi masalah. Anda bahkan dapat mencari dan mewawancarai beberapa pelanggan mereka tentang pengalaman mereka. Ini akan memberi tahu Anda jenis pengalaman pengguna yang ingin mereka kembangkan.</a:t>
            </a:r>
            <a:endParaRPr/>
          </a:p>
          <a:p>
            <a:pPr indent="0" lvl="0" marL="0" marR="0" rtl="0" algn="l">
              <a:lnSpc>
                <a:spcPct val="100000"/>
              </a:lnSpc>
              <a:spcBef>
                <a:spcPts val="1200"/>
              </a:spcBef>
              <a:spcAft>
                <a:spcPts val="120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Apa keluhan terbesar pelanggan mereka?</a:t>
            </a:r>
            <a:r>
              <a:rPr b="0" i="0" lang="en-MY" sz="1500" u="none" cap="none" strike="noStrike">
                <a:solidFill>
                  <a:schemeClr val="dk1"/>
                </a:solidFill>
                <a:latin typeface="Montserrat"/>
                <a:ea typeface="Montserrat"/>
                <a:cs typeface="Montserrat"/>
                <a:sym typeface="Montserrat"/>
              </a:rPr>
              <a:t>Perhatikan baik-baik ulasan bintang satu dan dua untuk mendapatkan pemahaman yang lebih baik tentang mengapa beberapa pelanggan tidak puas dengan pembelian mereka. Dengarkan dengan tujuan belajar dari kesalahan perusahaan lain. Di setiap industri, ada bisnis besar yang telah menginvestasikan jutaan dolar untuk produk dan proses mereka, namun mereka masih gagal melayani pelanggan mereka. Dengan menjelajahi ulasan negatif merek, Anda dapat menemukan area paling mendesak untuk perbaikan dan menggunakan informasi tersebut untuk keuntungan Anda dengan mengembangkan solusi yang dapat membantu Anda mencuri pangsa pasar.</a:t>
            </a:r>
            <a:endParaRPr/>
          </a:p>
        </p:txBody>
      </p:sp>
      <p:pic>
        <p:nvPicPr>
          <p:cNvPr id="351" name="Google Shape;351;p14"/>
          <p:cNvPicPr preferRelativeResize="0"/>
          <p:nvPr/>
        </p:nvPicPr>
        <p:blipFill rotWithShape="1">
          <a:blip r:embed="rId4">
            <a:alphaModFix/>
          </a:blip>
          <a:srcRect b="0" l="0" r="0" t="0"/>
          <a:stretch/>
        </p:blipFill>
        <p:spPr>
          <a:xfrm>
            <a:off x="9220448" y="671360"/>
            <a:ext cx="2344527" cy="2486619"/>
          </a:xfrm>
          <a:prstGeom prst="rect">
            <a:avLst/>
          </a:prstGeom>
          <a:noFill/>
          <a:ln>
            <a:noFill/>
          </a:ln>
        </p:spPr>
      </p:pic>
      <p:pic>
        <p:nvPicPr>
          <p:cNvPr id="352" name="Google Shape;352;p14"/>
          <p:cNvPicPr preferRelativeResize="0"/>
          <p:nvPr/>
        </p:nvPicPr>
        <p:blipFill rotWithShape="1">
          <a:blip r:embed="rId5">
            <a:alphaModFix/>
          </a:blip>
          <a:srcRect b="0" l="0" r="0" t="0"/>
          <a:stretch/>
        </p:blipFill>
        <p:spPr>
          <a:xfrm>
            <a:off x="7558532" y="1544263"/>
            <a:ext cx="3323832" cy="4642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7"/>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7" name="Google Shape;117;p27"/>
          <p:cNvSpPr txBox="1"/>
          <p:nvPr/>
        </p:nvSpPr>
        <p:spPr>
          <a:xfrm>
            <a:off x="629615" y="48848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00000"/>
                </a:solidFill>
                <a:latin typeface="Montserrat"/>
                <a:ea typeface="Montserrat"/>
                <a:cs typeface="Montserrat"/>
                <a:sym typeface="Montserrat"/>
              </a:rPr>
              <a:t>Perkenalan</a:t>
            </a:r>
            <a:endParaRPr/>
          </a:p>
        </p:txBody>
      </p:sp>
      <p:sp>
        <p:nvSpPr>
          <p:cNvPr id="118" name="Google Shape;118;p27"/>
          <p:cNvSpPr txBox="1"/>
          <p:nvPr/>
        </p:nvSpPr>
        <p:spPr>
          <a:xfrm>
            <a:off x="629615" y="1073433"/>
            <a:ext cx="7217848" cy="5113457"/>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Pelanggan adalah sumber kehidupan bisnis apa pun. Dengan demikian, membangun hubungan pelanggan yang positif seharusnya </a:t>
            </a:r>
            <a:r>
              <a:rPr b="1" i="0" lang="en-MY" sz="1500" u="none" cap="none" strike="noStrike">
                <a:solidFill>
                  <a:schemeClr val="dk1"/>
                </a:solidFill>
                <a:latin typeface="Montserrat"/>
                <a:ea typeface="Montserrat"/>
                <a:cs typeface="Montserrat"/>
                <a:sym typeface="Montserrat"/>
              </a:rPr>
              <a:t>prioritas utama </a:t>
            </a:r>
            <a:r>
              <a:rPr b="0" i="0" lang="en-MY" sz="1500" u="none" cap="none" strike="noStrike">
                <a:solidFill>
                  <a:schemeClr val="dk1"/>
                </a:solidFill>
                <a:latin typeface="Montserrat"/>
                <a:ea typeface="Montserrat"/>
                <a:cs typeface="Montserrat"/>
                <a:sym typeface="Montserrat"/>
              </a:rPr>
              <a:t>untuk setiap bisnis, terlepas dari ukurannya.</a:t>
            </a:r>
            <a:endParaRPr b="0" i="0" sz="1500" u="none" cap="none" strike="noStrike">
              <a:solidFill>
                <a:srgbClr val="000000"/>
              </a:solidFill>
              <a:latin typeface="Montserrat"/>
              <a:ea typeface="Montserrat"/>
              <a:cs typeface="Montserrat"/>
              <a:sym typeface="Montserrat"/>
            </a:endParaRPr>
          </a:p>
          <a:p>
            <a:pPr indent="0" lvl="0" marL="0" marR="0" rtl="0" algn="just">
              <a:lnSpc>
                <a:spcPct val="90000"/>
              </a:lnSpc>
              <a:spcBef>
                <a:spcPts val="0"/>
              </a:spcBef>
              <a:spcAft>
                <a:spcPts val="0"/>
              </a:spcAft>
              <a:buClr>
                <a:schemeClr val="dk1"/>
              </a:buClr>
              <a:buSzPts val="14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just">
              <a:lnSpc>
                <a:spcPct val="90000"/>
              </a:lnSpc>
              <a:spcBef>
                <a:spcPts val="1000"/>
              </a:spcBef>
              <a:spcAft>
                <a:spcPts val="0"/>
              </a:spcAft>
              <a:buNone/>
            </a:pPr>
            <a:r>
              <a:t/>
            </a:r>
            <a:endParaRPr b="0" i="0" sz="1500" u="none" cap="none" strike="noStrike">
              <a:solidFill>
                <a:schemeClr val="dk1"/>
              </a:solidFill>
              <a:latin typeface="Montserrat"/>
              <a:ea typeface="Montserrat"/>
              <a:cs typeface="Montserrat"/>
              <a:sym typeface="Montserrat"/>
            </a:endParaRPr>
          </a:p>
          <a:p>
            <a:pPr indent="0" lvl="0" marL="0" marR="0" rtl="0" algn="just">
              <a:lnSpc>
                <a:spcPct val="90000"/>
              </a:lnSpc>
              <a:spcBef>
                <a:spcPts val="1000"/>
              </a:spcBef>
              <a:spcAft>
                <a:spcPts val="0"/>
              </a:spcAft>
              <a:buNone/>
            </a:pPr>
            <a:r>
              <a:rPr b="0" i="0" lang="en-MY" sz="1500" u="none" cap="none" strike="noStrike">
                <a:solidFill>
                  <a:schemeClr val="dk1"/>
                </a:solidFill>
                <a:latin typeface="Montserrat"/>
                <a:ea typeface="Montserrat"/>
                <a:cs typeface="Montserrat"/>
                <a:sym typeface="Montserrat"/>
              </a:rPr>
              <a:t>🡆Ada fakta bahwa: Layanan pelanggan yang baik tidak lagi membedakan perusahaan Anda.</a:t>
            </a:r>
            <a:endParaRPr b="0" i="0" sz="1500" u="none" cap="none" strike="noStrike">
              <a:solidFill>
                <a:schemeClr val="dk1"/>
              </a:solidFill>
              <a:latin typeface="Montserrat"/>
              <a:ea typeface="Montserrat"/>
              <a:cs typeface="Montserrat"/>
              <a:sym typeface="Montserrat"/>
            </a:endParaRPr>
          </a:p>
          <a:p>
            <a:pPr indent="0" lvl="0" marL="0" marR="0" rtl="0" algn="just">
              <a:lnSpc>
                <a:spcPct val="90000"/>
              </a:lnSpc>
              <a:spcBef>
                <a:spcPts val="1000"/>
              </a:spcBef>
              <a:spcAft>
                <a:spcPts val="0"/>
              </a:spcAft>
              <a:buClr>
                <a:schemeClr val="dk1"/>
              </a:buClr>
              <a:buSzPts val="1400"/>
              <a:buFont typeface="Arial"/>
              <a:buNone/>
            </a:pPr>
            <a:r>
              <a:rPr b="0" i="0" lang="en-MY" sz="1500" u="none" cap="none" strike="noStrike">
                <a:solidFill>
                  <a:schemeClr val="dk1"/>
                </a:solidFill>
                <a:latin typeface="Montserrat"/>
                <a:ea typeface="Montserrat"/>
                <a:cs typeface="Montserrat"/>
                <a:sym typeface="Montserrat"/>
              </a:rPr>
              <a:t>Menciptakan pengalaman yang luar biasa sekarang menjadi kunci untuk mengembangkan hubungan yang nyata dengan pelanggan – Itu harus:</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90000"/>
              </a:lnSpc>
              <a:spcBef>
                <a:spcPts val="1000"/>
              </a:spcBef>
              <a:spcAft>
                <a:spcPts val="0"/>
              </a:spcAft>
              <a:buClr>
                <a:schemeClr val="dk1"/>
              </a:buClr>
              <a:buSzPts val="1400"/>
              <a:buFont typeface="Arial"/>
              <a:buChar char="•"/>
            </a:pPr>
            <a:r>
              <a:rPr b="0" i="0" lang="en-MY" sz="1500" u="none" cap="none" strike="noStrike">
                <a:solidFill>
                  <a:schemeClr val="dk1"/>
                </a:solidFill>
                <a:latin typeface="Montserrat"/>
                <a:ea typeface="Montserrat"/>
                <a:cs typeface="Montserrat"/>
                <a:sym typeface="Montserrat"/>
              </a:rPr>
              <a:t>Terus menerus dan Konsisten</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90000"/>
              </a:lnSpc>
              <a:spcBef>
                <a:spcPts val="1000"/>
              </a:spcBef>
              <a:spcAft>
                <a:spcPts val="0"/>
              </a:spcAft>
              <a:buClr>
                <a:schemeClr val="dk1"/>
              </a:buClr>
              <a:buSzPts val="1400"/>
              <a:buFont typeface="Arial"/>
              <a:buChar char="•"/>
            </a:pPr>
            <a:r>
              <a:rPr b="0" i="0" lang="en-MY" sz="1500" u="none" cap="none" strike="noStrike">
                <a:solidFill>
                  <a:schemeClr val="dk1"/>
                </a:solidFill>
                <a:latin typeface="Montserrat"/>
                <a:ea typeface="Montserrat"/>
                <a:cs typeface="Montserrat"/>
                <a:sym typeface="Montserrat"/>
              </a:rPr>
              <a:t>Di seluruh saluran dan interaksi (digital dan pribadi)</a:t>
            </a:r>
            <a:endParaRPr b="0" i="0" sz="1500" u="none" cap="none" strike="noStrike">
              <a:solidFill>
                <a:schemeClr val="dk1"/>
              </a:solidFill>
              <a:latin typeface="Montserrat"/>
              <a:ea typeface="Montserrat"/>
              <a:cs typeface="Montserrat"/>
              <a:sym typeface="Montserrat"/>
            </a:endParaRPr>
          </a:p>
        </p:txBody>
      </p:sp>
      <p:pic>
        <p:nvPicPr>
          <p:cNvPr id="119" name="Google Shape;119;p27"/>
          <p:cNvPicPr preferRelativeResize="0"/>
          <p:nvPr/>
        </p:nvPicPr>
        <p:blipFill rotWithShape="1">
          <a:blip r:embed="rId3">
            <a:alphaModFix/>
          </a:blip>
          <a:srcRect b="0" l="0" r="0" t="0"/>
          <a:stretch/>
        </p:blipFill>
        <p:spPr>
          <a:xfrm>
            <a:off x="9296357" y="582940"/>
            <a:ext cx="1979040" cy="3753352"/>
          </a:xfrm>
          <a:prstGeom prst="rect">
            <a:avLst/>
          </a:prstGeom>
          <a:noFill/>
          <a:ln>
            <a:noFill/>
          </a:ln>
        </p:spPr>
      </p:pic>
      <p:pic>
        <p:nvPicPr>
          <p:cNvPr id="120" name="Google Shape;120;p27"/>
          <p:cNvPicPr preferRelativeResize="0"/>
          <p:nvPr/>
        </p:nvPicPr>
        <p:blipFill rotWithShape="1">
          <a:blip r:embed="rId4">
            <a:alphaModFix/>
          </a:blip>
          <a:srcRect b="0" l="0" r="0" t="0"/>
          <a:stretch/>
        </p:blipFill>
        <p:spPr>
          <a:xfrm>
            <a:off x="7975753" y="320845"/>
            <a:ext cx="1817704" cy="4989017"/>
          </a:xfrm>
          <a:prstGeom prst="rect">
            <a:avLst/>
          </a:prstGeom>
          <a:noFill/>
          <a:ln>
            <a:noFill/>
          </a:ln>
        </p:spPr>
      </p:pic>
      <p:sp>
        <p:nvSpPr>
          <p:cNvPr id="121" name="Google Shape;121;p27"/>
          <p:cNvSpPr txBox="1"/>
          <p:nvPr/>
        </p:nvSpPr>
        <p:spPr>
          <a:xfrm>
            <a:off x="7695234" y="5309862"/>
            <a:ext cx="4196447" cy="1430337"/>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chemeClr val="dk1"/>
              </a:buClr>
              <a:buSzPts val="6000"/>
              <a:buFont typeface="Calibri"/>
              <a:buNone/>
            </a:pPr>
            <a:r>
              <a:rPr b="1" i="0" lang="en-MY" sz="1400" u="none" cap="none" strike="noStrike">
                <a:solidFill>
                  <a:schemeClr val="dk1"/>
                </a:solidFill>
                <a:latin typeface="Montserrat"/>
                <a:ea typeface="Montserrat"/>
                <a:cs typeface="Montserrat"/>
                <a:sym typeface="Montserrat"/>
              </a:rPr>
              <a:t>Di bagian ini, kita akan membahas tentang kekuatan hubungan pelanggan, dan bagaimana mulai membangun hubungan pelanggan yang lebih baik hari ini.</a:t>
            </a:r>
            <a:endParaRPr b="1" i="0" sz="1400" u="none" cap="none" strike="noStrike">
              <a:solidFill>
                <a:srgbClr val="000000"/>
              </a:solidFill>
              <a:latin typeface="Montserrat"/>
              <a:ea typeface="Montserrat"/>
              <a:cs typeface="Montserrat"/>
              <a:sym typeface="Montserrat"/>
            </a:endParaRPr>
          </a:p>
          <a:p>
            <a:pPr indent="0" lvl="0" marL="0" marR="0" rtl="0" algn="just">
              <a:lnSpc>
                <a:spcPct val="90000"/>
              </a:lnSpc>
              <a:spcBef>
                <a:spcPts val="0"/>
              </a:spcBef>
              <a:spcAft>
                <a:spcPts val="0"/>
              </a:spcAft>
              <a:buClr>
                <a:schemeClr val="dk1"/>
              </a:buClr>
              <a:buSzPts val="6000"/>
              <a:buFont typeface="Calibri"/>
              <a:buNone/>
            </a:pPr>
            <a:r>
              <a:t/>
            </a:r>
            <a:endParaRPr b="1" i="0" sz="1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58" name="Google Shape;358;p45"/>
          <p:cNvSpPr txBox="1"/>
          <p:nvPr/>
        </p:nvSpPr>
        <p:spPr>
          <a:xfrm>
            <a:off x="790798" y="1544263"/>
            <a:ext cx="6650467" cy="30931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sng" cap="none" strike="noStrike">
                <a:solidFill>
                  <a:srgbClr val="03363D"/>
                </a:solidFill>
                <a:latin typeface="Montserrat"/>
                <a:ea typeface="Montserrat"/>
                <a:cs typeface="Montserrat"/>
                <a:sym typeface="Montserrat"/>
                <a:hlinkClick r:id="rId3">
                  <a:extLst>
                    <a:ext uri="{A12FA001-AC4F-418D-AE19-62706E023703}">
                      <ahyp:hlinkClr val="tx"/>
                    </a:ext>
                  </a:extLst>
                </a:hlinkClick>
              </a:rPr>
              <a:t>Apa yang perlu Anda ketahui tentang pesaing Anda</a:t>
            </a:r>
            <a:endParaRPr b="1" i="0" sz="1500" u="sng" cap="none" strike="noStrike">
              <a:solidFill>
                <a:srgbClr val="03363D"/>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400"/>
              <a:buFont typeface="Arial"/>
              <a:buNone/>
            </a:pPr>
            <a:r>
              <a:rPr b="1" i="0" lang="en-MY" sz="1500" u="none" cap="none" strike="noStrike">
                <a:solidFill>
                  <a:schemeClr val="dk1"/>
                </a:solidFill>
                <a:latin typeface="Montserrat"/>
                <a:ea typeface="Montserrat"/>
                <a:cs typeface="Montserrat"/>
                <a:sym typeface="Montserrat"/>
              </a:rPr>
              <a:t>Teknologi apa yang mereka gunakan</a:t>
            </a:r>
            <a:r>
              <a:rPr b="0" i="0" lang="en-MY" sz="1500" u="none" cap="none" strike="noStrike">
                <a:solidFill>
                  <a:schemeClr val="dk1"/>
                </a:solidFill>
                <a:latin typeface="Montserrat"/>
                <a:ea typeface="Montserrat"/>
                <a:cs typeface="Montserrat"/>
                <a:sym typeface="Montserrat"/>
              </a:rPr>
              <a:t>untuk meningkatkan loyalitas pelanggan dan layanan cadangan apa yang mereka tawarkan?</a:t>
            </a:r>
            <a:endParaRPr/>
          </a:p>
          <a:p>
            <a:pPr indent="0" lvl="0" marL="0" marR="0" rtl="0" algn="l">
              <a:lnSpc>
                <a:spcPct val="100000"/>
              </a:lnSpc>
              <a:spcBef>
                <a:spcPts val="1200"/>
              </a:spcBef>
              <a:spcAft>
                <a:spcPts val="120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Belajar dari kegagalan dan keberhasilan pesaing Anda merupakan dorongan bawaan bagi perusahaan Anda, menghemat waktu, sumber daya, dan uang Anda. Ini akan membantu mempersingkat kurva belajar Anda dan mempercepat kemajuan menuju apa yang ingin Anda capai. Dari wawasan ini, Anda dapat mengidentifikasi ide praktik terbaik yang ingin Anda adopsi dalam organisasi Anda sendiri.</a:t>
            </a:r>
            <a:endParaRPr b="0" i="0" sz="1500" u="none" cap="none" strike="noStrike">
              <a:solidFill>
                <a:schemeClr val="dk1"/>
              </a:solidFill>
              <a:latin typeface="Montserrat"/>
              <a:ea typeface="Montserrat"/>
              <a:cs typeface="Montserrat"/>
              <a:sym typeface="Montserrat"/>
            </a:endParaRPr>
          </a:p>
        </p:txBody>
      </p:sp>
      <p:pic>
        <p:nvPicPr>
          <p:cNvPr id="359" name="Google Shape;359;p45"/>
          <p:cNvPicPr preferRelativeResize="0"/>
          <p:nvPr/>
        </p:nvPicPr>
        <p:blipFill rotWithShape="1">
          <a:blip r:embed="rId4">
            <a:alphaModFix/>
          </a:blip>
          <a:srcRect b="0" l="0" r="0" t="0"/>
          <a:stretch/>
        </p:blipFill>
        <p:spPr>
          <a:xfrm>
            <a:off x="9220448" y="671360"/>
            <a:ext cx="2344527" cy="2486619"/>
          </a:xfrm>
          <a:prstGeom prst="rect">
            <a:avLst/>
          </a:prstGeom>
          <a:noFill/>
          <a:ln>
            <a:noFill/>
          </a:ln>
        </p:spPr>
      </p:pic>
      <p:pic>
        <p:nvPicPr>
          <p:cNvPr id="360" name="Google Shape;360;p45"/>
          <p:cNvPicPr preferRelativeResize="0"/>
          <p:nvPr/>
        </p:nvPicPr>
        <p:blipFill rotWithShape="1">
          <a:blip r:embed="rId5">
            <a:alphaModFix/>
          </a:blip>
          <a:srcRect b="0" l="0" r="0" t="0"/>
          <a:stretch/>
        </p:blipFill>
        <p:spPr>
          <a:xfrm>
            <a:off x="7558532" y="1544263"/>
            <a:ext cx="3323832" cy="46423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p:nvPr/>
        </p:nvSpPr>
        <p:spPr>
          <a:xfrm>
            <a:off x="91732" y="251011"/>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27" name="Google Shape;127;p2"/>
          <p:cNvCxnSpPr/>
          <p:nvPr/>
        </p:nvCxnSpPr>
        <p:spPr>
          <a:xfrm>
            <a:off x="7727101" y="1159063"/>
            <a:ext cx="0" cy="4864665"/>
          </a:xfrm>
          <a:prstGeom prst="straightConnector1">
            <a:avLst/>
          </a:prstGeom>
          <a:noFill/>
          <a:ln cap="flat" cmpd="sng" w="9525">
            <a:solidFill>
              <a:srgbClr val="A5A5A5"/>
            </a:solidFill>
            <a:prstDash val="solid"/>
            <a:round/>
            <a:headEnd len="sm" w="sm" type="none"/>
            <a:tailEnd len="sm" w="sm" type="none"/>
          </a:ln>
        </p:spPr>
      </p:cxnSp>
      <p:sp>
        <p:nvSpPr>
          <p:cNvPr id="128" name="Google Shape;128;p2"/>
          <p:cNvSpPr txBox="1"/>
          <p:nvPr/>
        </p:nvSpPr>
        <p:spPr>
          <a:xfrm>
            <a:off x="629615" y="498168"/>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00000"/>
                </a:solidFill>
                <a:latin typeface="Montserrat"/>
                <a:ea typeface="Montserrat"/>
                <a:cs typeface="Montserrat"/>
                <a:sym typeface="Montserrat"/>
              </a:rPr>
              <a:t>Apa itu hubungan pelanggan?</a:t>
            </a:r>
            <a:endParaRPr/>
          </a:p>
        </p:txBody>
      </p:sp>
      <p:sp>
        <p:nvSpPr>
          <p:cNvPr id="129" name="Google Shape;129;p2"/>
          <p:cNvSpPr txBox="1"/>
          <p:nvPr/>
        </p:nvSpPr>
        <p:spPr>
          <a:xfrm>
            <a:off x="629615" y="1037715"/>
            <a:ext cx="6724513" cy="301617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Hubungan pelanggan:</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100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Mengacu pada metode yang digunakan perusahaan untuk terlibat dengan pelanggannya dan meningkatkan pengalaman pelanggan.</a:t>
            </a:r>
            <a:endParaRPr b="0" i="0" sz="1500" u="none" cap="none" strike="noStrike">
              <a:solidFill>
                <a:schemeClr val="dk1"/>
              </a:solidFill>
              <a:latin typeface="Montserrat"/>
              <a:ea typeface="Montserrat"/>
              <a:cs typeface="Montserrat"/>
              <a:sym typeface="Montserrat"/>
            </a:endParaRPr>
          </a:p>
          <a:p>
            <a:pPr indent="-285750" lvl="0" marL="285750" marR="0" rtl="0" algn="just">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Termasuk memberikan jawaban atas hambatan jangka pendek serta secara proaktif menciptakan solusi jangka panjang yang diarahkan untuk kesuksesan pelanggan.</a:t>
            </a:r>
            <a:endParaRPr b="0" i="0" sz="150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1000"/>
              </a:spcBef>
              <a:spcAft>
                <a:spcPts val="1000"/>
              </a:spcAft>
              <a:buClr>
                <a:srgbClr val="000000"/>
              </a:buClr>
              <a:buSzPts val="1400"/>
              <a:buFont typeface="Arial"/>
              <a:buNone/>
            </a:pPr>
            <a:r>
              <a:rPr b="1" i="0" lang="en-MY" sz="1500" u="none" cap="none" strike="noStrike">
                <a:solidFill>
                  <a:srgbClr val="C00000"/>
                </a:solidFill>
                <a:latin typeface="Montserrat"/>
                <a:ea typeface="Montserrat"/>
                <a:cs typeface="Montserrat"/>
                <a:sym typeface="Montserrat"/>
              </a:rPr>
              <a:t>Secara singkat: </a:t>
            </a:r>
            <a:r>
              <a:rPr b="1" i="0" lang="en-MY" sz="1500" u="none" cap="none" strike="noStrike">
                <a:solidFill>
                  <a:srgbClr val="232A32"/>
                </a:solidFill>
                <a:latin typeface="Montserrat"/>
                <a:ea typeface="Montserrat"/>
                <a:cs typeface="Montserrat"/>
                <a:sym typeface="Montserrat"/>
              </a:rPr>
              <a:t>Hubungan pelanggan</a:t>
            </a:r>
            <a:r>
              <a:rPr b="0" i="0" lang="en-MY" sz="1500" u="sng" cap="none" strike="noStrike">
                <a:solidFill>
                  <a:srgbClr val="232A32"/>
                </a:solidFill>
                <a:latin typeface="Montserrat"/>
                <a:ea typeface="Montserrat"/>
                <a:cs typeface="Montserrat"/>
                <a:sym typeface="Montserrat"/>
                <a:hlinkClick r:id="rId3">
                  <a:extLst>
                    <a:ext uri="{A12FA001-AC4F-418D-AE19-62706E023703}">
                      <ahyp:hlinkClr val="tx"/>
                    </a:ext>
                  </a:extLst>
                </a:hlinkClick>
              </a:rPr>
              <a:t> </a:t>
            </a:r>
            <a:r>
              <a:rPr b="0" i="0" lang="en-MY" sz="1500" u="none" cap="none" strike="noStrike">
                <a:solidFill>
                  <a:srgbClr val="232A32"/>
                </a:solidFill>
                <a:latin typeface="Montserrat"/>
                <a:ea typeface="Montserrat"/>
                <a:cs typeface="Montserrat"/>
                <a:sym typeface="Montserrat"/>
              </a:rPr>
              <a:t>adalah istilah yang terdiri dari semua alat, metode, dan proses yang digunakan untuk meningkatkan interaksi dengan pelanggan lama, sekarang, dan potensial.</a:t>
            </a:r>
            <a:endParaRPr b="0" i="0" sz="1500" u="none" cap="none" strike="noStrike">
              <a:solidFill>
                <a:srgbClr val="000000"/>
              </a:solidFill>
              <a:latin typeface="Montserrat"/>
              <a:ea typeface="Montserrat"/>
              <a:cs typeface="Montserrat"/>
              <a:sym typeface="Montserrat"/>
            </a:endParaRPr>
          </a:p>
        </p:txBody>
      </p:sp>
      <p:sp>
        <p:nvSpPr>
          <p:cNvPr id="130" name="Google Shape;130;p2"/>
          <p:cNvSpPr/>
          <p:nvPr/>
        </p:nvSpPr>
        <p:spPr>
          <a:xfrm>
            <a:off x="416903" y="4383401"/>
            <a:ext cx="6937226" cy="1761675"/>
          </a:xfrm>
          <a:prstGeom prst="roundRect">
            <a:avLst>
              <a:gd fmla="val 0" name="adj"/>
            </a:avLst>
          </a:prstGeom>
          <a:solidFill>
            <a:srgbClr val="00843C"/>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1" name="Google Shape;131;p2"/>
          <p:cNvSpPr txBox="1"/>
          <p:nvPr/>
        </p:nvSpPr>
        <p:spPr>
          <a:xfrm>
            <a:off x="7970150" y="1037715"/>
            <a:ext cx="3722160" cy="4631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none" cap="none" strike="noStrike">
                <a:solidFill>
                  <a:srgbClr val="C00000"/>
                </a:solidFill>
                <a:latin typeface="Montserrat"/>
                <a:ea typeface="Montserrat"/>
                <a:cs typeface="Montserrat"/>
                <a:sym typeface="Montserrat"/>
              </a:rPr>
              <a:t>Beberapa contoh aktivitas hubungan Pelanggan:</a:t>
            </a:r>
            <a:endParaRPr b="1" i="0" sz="1500" u="none" cap="none" strike="noStrike">
              <a:solidFill>
                <a:srgbClr val="C00000"/>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Menyimpan dan mengelola data kontak</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Penawaran pelacakan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Berkomunikasi langsung dengan prospek dan pelanggan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Mengelola dan menanggapi tiket</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Menggunakan objek kustom</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Mengotomatiskan tugas</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Membangun halaman arahan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Membuat basis pengetahuan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Mengintegrasikan dengan alat lain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60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Melaporkan, meramalkan, dan menganalisis data</a:t>
            </a:r>
            <a:endParaRPr b="0" i="0" sz="1500" u="none" cap="none" strike="noStrike">
              <a:solidFill>
                <a:schemeClr val="dk1"/>
              </a:solidFill>
              <a:latin typeface="Montserrat"/>
              <a:ea typeface="Montserrat"/>
              <a:cs typeface="Montserrat"/>
              <a:sym typeface="Montserrat"/>
            </a:endParaRPr>
          </a:p>
        </p:txBody>
      </p:sp>
      <p:sp>
        <p:nvSpPr>
          <p:cNvPr id="132" name="Google Shape;132;p2"/>
          <p:cNvSpPr txBox="1"/>
          <p:nvPr/>
        </p:nvSpPr>
        <p:spPr>
          <a:xfrm>
            <a:off x="499690" y="4468682"/>
            <a:ext cx="6638089" cy="1785064"/>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600"/>
              </a:spcAft>
              <a:buClr>
                <a:schemeClr val="lt1"/>
              </a:buClr>
              <a:buSzPts val="1400"/>
              <a:buFont typeface="Noto Sans Symbols"/>
              <a:buChar char="⮚"/>
            </a:pPr>
            <a:r>
              <a:rPr b="0" i="0" lang="en-MY" sz="1500" u="none" cap="none" strike="noStrike">
                <a:solidFill>
                  <a:schemeClr val="lt1"/>
                </a:solidFill>
                <a:latin typeface="Montserrat"/>
                <a:ea typeface="Montserrat"/>
                <a:cs typeface="Montserrat"/>
                <a:sym typeface="Montserrat"/>
              </a:rPr>
              <a:t>Perhatikan bahwa</a:t>
            </a:r>
            <a:r>
              <a:rPr b="1" i="0" lang="en-MY" sz="1500" u="none" cap="none" strike="noStrike">
                <a:solidFill>
                  <a:schemeClr val="lt1"/>
                </a:solidFill>
                <a:latin typeface="Montserrat"/>
                <a:ea typeface="Montserrat"/>
                <a:cs typeface="Montserrat"/>
                <a:sym typeface="Montserrat"/>
              </a:rPr>
              <a:t>pelayanan pelanggan </a:t>
            </a:r>
            <a:r>
              <a:rPr b="0" i="0" lang="en-MY" sz="1500" u="none" cap="none" strike="noStrike">
                <a:solidFill>
                  <a:schemeClr val="lt1"/>
                </a:solidFill>
                <a:latin typeface="Montserrat"/>
                <a:ea typeface="Montserrat"/>
                <a:cs typeface="Montserrat"/>
                <a:sym typeface="Montserrat"/>
              </a:rPr>
              <a:t>Dan </a:t>
            </a:r>
            <a:r>
              <a:rPr b="1" i="0" lang="en-MY" sz="1500" u="none" cap="none" strike="noStrike">
                <a:solidFill>
                  <a:schemeClr val="lt1"/>
                </a:solidFill>
                <a:latin typeface="Montserrat"/>
                <a:ea typeface="Montserrat"/>
                <a:cs typeface="Montserrat"/>
                <a:sym typeface="Montserrat"/>
              </a:rPr>
              <a:t>hubungan pelanggan </a:t>
            </a:r>
            <a:r>
              <a:rPr b="0" i="0" lang="en-MY" sz="1500" u="none" cap="none" strike="noStrike">
                <a:solidFill>
                  <a:schemeClr val="lt1"/>
                </a:solidFill>
                <a:latin typeface="Montserrat"/>
                <a:ea typeface="Montserrat"/>
                <a:cs typeface="Montserrat"/>
                <a:sym typeface="Montserrat"/>
              </a:rPr>
              <a:t>bukanlah hal yang sama; layanan pelanggan adalah bagian dari hubungan pelanggan. Meskipun demikian, tidak peduli reaktif atau proaktif,</a:t>
            </a:r>
            <a:r>
              <a:rPr b="1" i="0" lang="en-MY" sz="1500" u="none" cap="none" strike="noStrike">
                <a:solidFill>
                  <a:schemeClr val="lt1"/>
                </a:solidFill>
                <a:latin typeface="Montserrat"/>
                <a:ea typeface="Montserrat"/>
                <a:cs typeface="Montserrat"/>
                <a:sym typeface="Montserrat"/>
              </a:rPr>
              <a:t>setiap interaksi tunggal yang Anda lakukan dengan pelanggan Anda sangat penting</a:t>
            </a:r>
            <a:r>
              <a:rPr b="0" i="0" lang="en-MY" sz="1500" u="none" cap="none" strike="noStrike">
                <a:solidFill>
                  <a:schemeClr val="lt1"/>
                </a:solidFill>
                <a:latin typeface="Montserrat"/>
                <a:ea typeface="Montserrat"/>
                <a:cs typeface="Montserrat"/>
                <a:sym typeface="Montserrat"/>
              </a:rPr>
              <a:t>. Itu selalu mengatakan sesuatu tentang Anda, merek Anda, dan bisnis Anda.</a:t>
            </a:r>
            <a:endParaRPr b="0" i="0" sz="15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3"/>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38" name="Google Shape;138;p33"/>
          <p:cNvCxnSpPr/>
          <p:nvPr/>
        </p:nvCxnSpPr>
        <p:spPr>
          <a:xfrm>
            <a:off x="7727101" y="1159063"/>
            <a:ext cx="0" cy="4864665"/>
          </a:xfrm>
          <a:prstGeom prst="straightConnector1">
            <a:avLst/>
          </a:prstGeom>
          <a:noFill/>
          <a:ln cap="flat" cmpd="sng" w="9525">
            <a:solidFill>
              <a:srgbClr val="A5A5A5"/>
            </a:solidFill>
            <a:prstDash val="solid"/>
            <a:round/>
            <a:headEnd len="sm" w="sm" type="none"/>
            <a:tailEnd len="sm" w="sm" type="none"/>
          </a:ln>
        </p:spPr>
      </p:cxnSp>
      <p:sp>
        <p:nvSpPr>
          <p:cNvPr id="139" name="Google Shape;139;p33"/>
          <p:cNvSpPr txBox="1"/>
          <p:nvPr/>
        </p:nvSpPr>
        <p:spPr>
          <a:xfrm>
            <a:off x="629615" y="498168"/>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00000"/>
                </a:solidFill>
                <a:latin typeface="Montserrat"/>
                <a:ea typeface="Montserrat"/>
                <a:cs typeface="Montserrat"/>
                <a:sym typeface="Montserrat"/>
              </a:rPr>
              <a:t>Apa itu hubungan pelanggan?</a:t>
            </a:r>
            <a:endParaRPr/>
          </a:p>
        </p:txBody>
      </p:sp>
      <p:sp>
        <p:nvSpPr>
          <p:cNvPr id="140" name="Google Shape;140;p33"/>
          <p:cNvSpPr txBox="1"/>
          <p:nvPr/>
        </p:nvSpPr>
        <p:spPr>
          <a:xfrm>
            <a:off x="629615" y="1037715"/>
            <a:ext cx="6724513" cy="360607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MY" sz="1500" u="none" cap="none" strike="noStrike">
                <a:solidFill>
                  <a:schemeClr val="dk1"/>
                </a:solidFill>
                <a:latin typeface="Montserrat"/>
                <a:ea typeface="Montserrat"/>
                <a:cs typeface="Montserrat"/>
                <a:sym typeface="Montserrat"/>
              </a:rPr>
              <a:t>Tujuannya adalah untuk membangun hubungan yang saling menguntungkan yang dimulai sebelum dan lama setelah pembelian awal.</a:t>
            </a:r>
            <a:endParaRPr b="0" i="0" sz="1500" u="none" cap="none" strike="noStrike">
              <a:solidFill>
                <a:srgbClr val="000000"/>
              </a:solidFill>
              <a:latin typeface="Montserrat"/>
              <a:ea typeface="Montserrat"/>
              <a:cs typeface="Montserrat"/>
              <a:sym typeface="Montserrat"/>
            </a:endParaRPr>
          </a:p>
          <a:p>
            <a:pPr indent="0" lvl="0" marL="0" marR="0" rtl="0" algn="just">
              <a:lnSpc>
                <a:spcPct val="100000"/>
              </a:lnSpc>
              <a:spcBef>
                <a:spcPts val="1000"/>
              </a:spcBef>
              <a:spcAft>
                <a:spcPts val="0"/>
              </a:spcAft>
              <a:buClr>
                <a:srgbClr val="000000"/>
              </a:buClr>
              <a:buSzPts val="1400"/>
              <a:buFont typeface="Arial"/>
              <a:buNone/>
            </a:pPr>
            <a:r>
              <a:rPr b="0" i="0" lang="en-MY" sz="1500" u="none" cap="none" strike="noStrike">
                <a:solidFill>
                  <a:srgbClr val="232A32"/>
                </a:solidFill>
                <a:latin typeface="Montserrat"/>
                <a:ea typeface="Montserrat"/>
                <a:cs typeface="Montserrat"/>
                <a:sym typeface="Montserrat"/>
              </a:rPr>
              <a:t>Semua aktivitas dalam hubungan pelanggan dapat berupa salah satunya </a:t>
            </a:r>
            <a:r>
              <a:rPr b="1" i="0" lang="en-MY" sz="1500" u="none" cap="none" strike="noStrike">
                <a:solidFill>
                  <a:srgbClr val="232A32"/>
                </a:solidFill>
                <a:latin typeface="Montserrat"/>
                <a:ea typeface="Montserrat"/>
                <a:cs typeface="Montserrat"/>
                <a:sym typeface="Montserrat"/>
              </a:rPr>
              <a:t>reaktif </a:t>
            </a:r>
            <a:r>
              <a:rPr b="0" i="0" lang="en-MY" sz="1500" u="none" cap="none" strike="noStrike">
                <a:solidFill>
                  <a:srgbClr val="232A32"/>
                </a:solidFill>
                <a:latin typeface="Montserrat"/>
                <a:ea typeface="Montserrat"/>
                <a:cs typeface="Montserrat"/>
                <a:sym typeface="Montserrat"/>
              </a:rPr>
              <a:t>atau </a:t>
            </a:r>
            <a:r>
              <a:rPr b="1" i="0" lang="en-MY" sz="1500" u="none" cap="none" strike="noStrike">
                <a:solidFill>
                  <a:srgbClr val="232A32"/>
                </a:solidFill>
                <a:latin typeface="Montserrat"/>
                <a:ea typeface="Montserrat"/>
                <a:cs typeface="Montserrat"/>
                <a:sym typeface="Montserrat"/>
              </a:rPr>
              <a:t>proaktif</a:t>
            </a:r>
            <a:r>
              <a:rPr b="0" i="0" lang="en-MY" sz="1500" u="none" cap="none" strike="noStrike">
                <a:solidFill>
                  <a:srgbClr val="232A32"/>
                </a:solidFill>
                <a:latin typeface="Montserrat"/>
                <a:ea typeface="Montserrat"/>
                <a:cs typeface="Montserrat"/>
                <a:sym typeface="Montserrat"/>
              </a:rPr>
              <a:t>.</a:t>
            </a:r>
            <a:endParaRPr b="0" i="0" sz="1500" u="none" cap="none" strike="noStrike">
              <a:solidFill>
                <a:srgbClr val="000000"/>
              </a:solidFill>
              <a:latin typeface="Montserrat"/>
              <a:ea typeface="Montserrat"/>
              <a:cs typeface="Montserrat"/>
              <a:sym typeface="Montserrat"/>
            </a:endParaRPr>
          </a:p>
          <a:p>
            <a:pPr indent="-171450" lvl="0" marL="171450" marR="0" rtl="0" algn="just">
              <a:lnSpc>
                <a:spcPct val="100000"/>
              </a:lnSpc>
              <a:spcBef>
                <a:spcPts val="1000"/>
              </a:spcBef>
              <a:spcAft>
                <a:spcPts val="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Kegiatan reaktif </a:t>
            </a:r>
            <a:r>
              <a:rPr b="0" i="0" lang="en-MY" sz="1500" u="none" cap="none" strike="noStrike">
                <a:solidFill>
                  <a:srgbClr val="232A32"/>
                </a:solidFill>
                <a:latin typeface="Montserrat"/>
                <a:ea typeface="Montserrat"/>
                <a:cs typeface="Montserrat"/>
                <a:sym typeface="Montserrat"/>
              </a:rPr>
              <a:t>adalah tentang memecahkan masalah saat ini dan menangani masalah yang dilaporkan pelanggan, misalnya, menanggapi keluhan pelanggan, bekerja dengan dukungan pelanggan.</a:t>
            </a:r>
            <a:endParaRPr b="0" i="0" sz="1500" u="none" cap="none" strike="noStrike">
              <a:solidFill>
                <a:srgbClr val="000000"/>
              </a:solidFill>
              <a:latin typeface="Montserrat"/>
              <a:ea typeface="Montserrat"/>
              <a:cs typeface="Montserrat"/>
              <a:sym typeface="Montserrat"/>
            </a:endParaRPr>
          </a:p>
          <a:p>
            <a:pPr indent="-171450" lvl="0" marL="171450" marR="0" rtl="0" algn="just">
              <a:lnSpc>
                <a:spcPct val="100000"/>
              </a:lnSpc>
              <a:spcBef>
                <a:spcPts val="1000"/>
              </a:spcBef>
              <a:spcAft>
                <a:spcPts val="1000"/>
              </a:spcAft>
              <a:buClr>
                <a:srgbClr val="232A32"/>
              </a:buClr>
              <a:buSzPts val="1400"/>
              <a:buFont typeface="Arial"/>
              <a:buChar char="•"/>
            </a:pPr>
            <a:r>
              <a:rPr b="1" i="0" lang="en-MY" sz="1500" u="none" cap="none" strike="noStrike">
                <a:solidFill>
                  <a:srgbClr val="232A32"/>
                </a:solidFill>
                <a:latin typeface="Montserrat"/>
                <a:ea typeface="Montserrat"/>
                <a:cs typeface="Montserrat"/>
                <a:sym typeface="Montserrat"/>
              </a:rPr>
              <a:t>Tindakan proaktif </a:t>
            </a:r>
            <a:r>
              <a:rPr b="0" i="0" lang="en-MY" sz="1500" u="none" cap="none" strike="noStrike">
                <a:solidFill>
                  <a:srgbClr val="232A32"/>
                </a:solidFill>
                <a:latin typeface="Montserrat"/>
                <a:ea typeface="Montserrat"/>
                <a:cs typeface="Montserrat"/>
                <a:sym typeface="Montserrat"/>
              </a:rPr>
              <a:t>fokus pada membangun hubungan jangka panjang dengan pelanggan dan membangun</a:t>
            </a:r>
            <a:r>
              <a:rPr b="0" i="0" lang="en-MY" sz="1500" u="none" cap="none" strike="noStrike">
                <a:solidFill>
                  <a:srgbClr val="2D2D2D"/>
                </a:solidFill>
                <a:latin typeface="Montserrat"/>
                <a:ea typeface="Montserrat"/>
                <a:cs typeface="Montserrat"/>
                <a:sym typeface="Montserrat"/>
              </a:rPr>
              <a:t>loyalitas merek, misalnya memberikan informasi produk, mempromosikan diskon dan penawaran khusus.</a:t>
            </a:r>
            <a:endParaRPr b="0" i="0" sz="1500" u="none" cap="none" strike="noStrike">
              <a:solidFill>
                <a:srgbClr val="232A32"/>
              </a:solidFill>
              <a:latin typeface="Montserrat"/>
              <a:ea typeface="Montserrat"/>
              <a:cs typeface="Montserrat"/>
              <a:sym typeface="Montserrat"/>
            </a:endParaRPr>
          </a:p>
        </p:txBody>
      </p:sp>
      <p:sp>
        <p:nvSpPr>
          <p:cNvPr id="141" name="Google Shape;141;p33"/>
          <p:cNvSpPr txBox="1"/>
          <p:nvPr/>
        </p:nvSpPr>
        <p:spPr>
          <a:xfrm>
            <a:off x="7970150" y="1037715"/>
            <a:ext cx="3722160" cy="4631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MY" sz="1500" u="none" cap="none" strike="noStrike">
                <a:solidFill>
                  <a:srgbClr val="C00000"/>
                </a:solidFill>
                <a:latin typeface="Montserrat"/>
                <a:ea typeface="Montserrat"/>
                <a:cs typeface="Montserrat"/>
                <a:sym typeface="Montserrat"/>
              </a:rPr>
              <a:t>Beberapa contoh aktivitas hubungan Pelanggan:</a:t>
            </a:r>
            <a:endParaRPr b="1" i="0" sz="1500" u="none" cap="none" strike="noStrike">
              <a:solidFill>
                <a:srgbClr val="C00000"/>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Menyimpan dan mengelola data kontak</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Penawaran pelacakan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Berkomunikasi langsung dengan prospek dan pelanggan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Mengelola dan menanggapi tiket</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Menggunakan objek kustom</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Mengotomatiskan tugas</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Membangun halaman arahan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Membuat basis pengetahuan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Mengintegrasikan dengan alat lain</a:t>
            </a:r>
            <a:endParaRPr b="0" i="0" sz="1500" u="none" cap="none" strike="noStrike">
              <a:solidFill>
                <a:schemeClr val="dk1"/>
              </a:solidFill>
              <a:latin typeface="Montserrat"/>
              <a:ea typeface="Montserrat"/>
              <a:cs typeface="Montserrat"/>
              <a:sym typeface="Montserrat"/>
            </a:endParaRPr>
          </a:p>
          <a:p>
            <a:pPr indent="-317500" lvl="0" marL="342900" marR="0" rtl="0" algn="l">
              <a:lnSpc>
                <a:spcPct val="100000"/>
              </a:lnSpc>
              <a:spcBef>
                <a:spcPts val="600"/>
              </a:spcBef>
              <a:spcAft>
                <a:spcPts val="600"/>
              </a:spcAft>
              <a:buClr>
                <a:srgbClr val="000000"/>
              </a:buClr>
              <a:buSzPts val="1400"/>
              <a:buFont typeface="Arial"/>
              <a:buAutoNum type="arabicPeriod"/>
            </a:pPr>
            <a:r>
              <a:rPr b="0" i="0" lang="en-MY" sz="1500" u="none" cap="none" strike="noStrike">
                <a:solidFill>
                  <a:schemeClr val="dk1"/>
                </a:solidFill>
                <a:latin typeface="Montserrat"/>
                <a:ea typeface="Montserrat"/>
                <a:cs typeface="Montserrat"/>
                <a:sym typeface="Montserrat"/>
              </a:rPr>
              <a:t>Melaporkan, meramalkan, dan menganalisis data</a:t>
            </a:r>
            <a:endParaRPr b="0" i="0" sz="15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8"/>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 name="Google Shape;147;p28"/>
          <p:cNvSpPr txBox="1"/>
          <p:nvPr/>
        </p:nvSpPr>
        <p:spPr>
          <a:xfrm>
            <a:off x="608929" y="460207"/>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chemeClr val="dk1"/>
                </a:solidFill>
                <a:latin typeface="Montserrat"/>
                <a:ea typeface="Montserrat"/>
                <a:cs typeface="Montserrat"/>
                <a:sym typeface="Montserrat"/>
              </a:rPr>
              <a:t>Keuntungan-keuntungan</a:t>
            </a:r>
            <a:endParaRPr/>
          </a:p>
        </p:txBody>
      </p:sp>
      <p:sp>
        <p:nvSpPr>
          <p:cNvPr id="148" name="Google Shape;148;p28"/>
          <p:cNvSpPr txBox="1"/>
          <p:nvPr/>
        </p:nvSpPr>
        <p:spPr>
          <a:xfrm>
            <a:off x="1067471" y="999754"/>
            <a:ext cx="10934323" cy="3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MY" sz="1500" u="none" cap="none" strike="noStrike">
                <a:solidFill>
                  <a:schemeClr val="dk1"/>
                </a:solidFill>
                <a:latin typeface="Montserrat"/>
                <a:ea typeface="Montserrat"/>
                <a:cs typeface="Montserrat"/>
                <a:sym typeface="Montserrat"/>
              </a:rPr>
              <a:t>Manfaat utama dari memiliki hubungan pelanggan yang kuat:</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Akuisisi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Ketika pelanggan Anda berpikir bahwa mereka dapat mengandalkan Anda sebagai bisnis, kemungkinan besar mereka akan memilih bisnis Anda. Selain itu, mereka mungkin juga merujuk bisnis Anda ke rekan, kenalan, dll.</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Retensi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Membantu mempertahankan pelanggan yang sudah ada dan mendapatkan lebih banyak customer lifetime value (CLV) dari mereka, yang mengarah pada peningkatan pendapatan. CLV mengacu pada total pendapatan yang dapat diharapkan bisnis dari pelanggan selama hubungan bisnis</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Kepuasan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Setelah Anda menjalin hubungan baik dengan pelanggan, Anda dapat menilai kebutuhan mereka tanpa hambatan apa pun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Tingkat churn pelanggan yang lebih rendah – jumlah pelanggan yang meninggalkan bisnis setelah membeli</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120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Membangun hubungan emosional</a:t>
            </a:r>
            <a:endParaRPr b="0" i="0" sz="1500" u="none" cap="none" strike="noStrike">
              <a:solidFill>
                <a:schemeClr val="dk1"/>
              </a:solidFill>
              <a:latin typeface="Montserrat"/>
              <a:ea typeface="Montserrat"/>
              <a:cs typeface="Montserrat"/>
              <a:sym typeface="Montserrat"/>
            </a:endParaRPr>
          </a:p>
        </p:txBody>
      </p:sp>
      <p:sp>
        <p:nvSpPr>
          <p:cNvPr id="149" name="Google Shape;149;p28"/>
          <p:cNvSpPr/>
          <p:nvPr/>
        </p:nvSpPr>
        <p:spPr>
          <a:xfrm>
            <a:off x="456794" y="1365819"/>
            <a:ext cx="419100" cy="419100"/>
          </a:xfrm>
          <a:prstGeom prst="roundRect">
            <a:avLst>
              <a:gd fmla="val 7252"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0" name="Google Shape;150;p28"/>
          <p:cNvSpPr/>
          <p:nvPr/>
        </p:nvSpPr>
        <p:spPr>
          <a:xfrm>
            <a:off x="430926" y="2436544"/>
            <a:ext cx="419100" cy="419100"/>
          </a:xfrm>
          <a:prstGeom prst="roundRect">
            <a:avLst>
              <a:gd fmla="val 7252"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1" name="Google Shape;151;p28"/>
          <p:cNvSpPr/>
          <p:nvPr/>
        </p:nvSpPr>
        <p:spPr>
          <a:xfrm>
            <a:off x="430926" y="3560557"/>
            <a:ext cx="419100" cy="419100"/>
          </a:xfrm>
          <a:prstGeom prst="roundRect">
            <a:avLst>
              <a:gd fmla="val 7252"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2" name="Google Shape;152;p28"/>
          <p:cNvPicPr preferRelativeResize="0"/>
          <p:nvPr/>
        </p:nvPicPr>
        <p:blipFill rotWithShape="1">
          <a:blip r:embed="rId3">
            <a:alphaModFix/>
          </a:blip>
          <a:srcRect b="0" l="0" r="0" t="0"/>
          <a:stretch/>
        </p:blipFill>
        <p:spPr>
          <a:xfrm>
            <a:off x="544685" y="1453710"/>
            <a:ext cx="243318" cy="243318"/>
          </a:xfrm>
          <a:prstGeom prst="rect">
            <a:avLst/>
          </a:prstGeom>
          <a:noFill/>
          <a:ln>
            <a:noFill/>
          </a:ln>
        </p:spPr>
      </p:pic>
      <p:pic>
        <p:nvPicPr>
          <p:cNvPr id="153" name="Google Shape;153;p28"/>
          <p:cNvPicPr preferRelativeResize="0"/>
          <p:nvPr/>
        </p:nvPicPr>
        <p:blipFill rotWithShape="1">
          <a:blip r:embed="rId4">
            <a:alphaModFix/>
          </a:blip>
          <a:srcRect b="0" l="0" r="0" t="0"/>
          <a:stretch/>
        </p:blipFill>
        <p:spPr>
          <a:xfrm>
            <a:off x="518784" y="2504767"/>
            <a:ext cx="243384" cy="243384"/>
          </a:xfrm>
          <a:prstGeom prst="rect">
            <a:avLst/>
          </a:prstGeom>
          <a:noFill/>
          <a:ln>
            <a:noFill/>
          </a:ln>
        </p:spPr>
      </p:pic>
      <p:pic>
        <p:nvPicPr>
          <p:cNvPr id="154" name="Google Shape;154;p28"/>
          <p:cNvPicPr preferRelativeResize="0"/>
          <p:nvPr/>
        </p:nvPicPr>
        <p:blipFill rotWithShape="1">
          <a:blip r:embed="rId5">
            <a:alphaModFix/>
          </a:blip>
          <a:srcRect b="0" l="0" r="0" t="0"/>
          <a:stretch/>
        </p:blipFill>
        <p:spPr>
          <a:xfrm>
            <a:off x="538964" y="3648448"/>
            <a:ext cx="243318" cy="2433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5"/>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0" name="Google Shape;160;p35"/>
          <p:cNvSpPr txBox="1"/>
          <p:nvPr/>
        </p:nvSpPr>
        <p:spPr>
          <a:xfrm>
            <a:off x="608929" y="460207"/>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chemeClr val="dk1"/>
                </a:solidFill>
                <a:latin typeface="Montserrat"/>
                <a:ea typeface="Montserrat"/>
                <a:cs typeface="Montserrat"/>
                <a:sym typeface="Montserrat"/>
              </a:rPr>
              <a:t>Keuntungan-keuntungan</a:t>
            </a:r>
            <a:endParaRPr/>
          </a:p>
        </p:txBody>
      </p:sp>
      <p:sp>
        <p:nvSpPr>
          <p:cNvPr id="161" name="Google Shape;161;p35"/>
          <p:cNvSpPr txBox="1"/>
          <p:nvPr/>
        </p:nvSpPr>
        <p:spPr>
          <a:xfrm>
            <a:off x="1067471" y="999754"/>
            <a:ext cx="10934323" cy="27853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Kembangkan pendukung merek</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Advokasi merek terjadi ketika pelanggan Anda menjadi pemandu sorak terbesar Anda🡆Pelanggan secara organik akan mendukung bisnis Anda dan memuji merek Anda kepada siapa saja dan semua orang yang mau mendengarkan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Kata positif dari mulut ke mulut🡆Ketika pelanggan senang, mereka merekomendasikan perusahaan Anda kepada orang lain dan kata positif dari mulut ke mulut semacam itu adalah bentuk periklanan terbaik.</a:t>
            </a:r>
            <a:endParaRPr b="0" i="0" sz="1500" u="none" cap="none" strike="noStrike">
              <a:solidFill>
                <a:schemeClr val="dk1"/>
              </a:solidFill>
              <a:latin typeface="Montserrat"/>
              <a:ea typeface="Montserrat"/>
              <a:cs typeface="Montserrat"/>
              <a:sym typeface="Montserrat"/>
            </a:endParaRPr>
          </a:p>
          <a:p>
            <a:pPr indent="0" lvl="0" marL="0" marR="0" rtl="0" algn="l">
              <a:lnSpc>
                <a:spcPct val="100000"/>
              </a:lnSpc>
              <a:spcBef>
                <a:spcPts val="1200"/>
              </a:spcBef>
              <a:spcAft>
                <a:spcPts val="0"/>
              </a:spcAft>
              <a:buClr>
                <a:srgbClr val="000000"/>
              </a:buClr>
              <a:buSzPts val="1500"/>
              <a:buFont typeface="Arial"/>
              <a:buNone/>
            </a:pPr>
            <a:r>
              <a:rPr b="1" i="0" lang="en-MY" sz="1500" u="none" cap="none" strike="noStrike">
                <a:solidFill>
                  <a:schemeClr val="dk1"/>
                </a:solidFill>
                <a:latin typeface="Montserrat"/>
                <a:ea typeface="Montserrat"/>
                <a:cs typeface="Montserrat"/>
                <a:sym typeface="Montserrat"/>
              </a:rPr>
              <a:t>Mengurangi biaya:</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Menghemat uang untuk biaya akuisisi pelanggan</a:t>
            </a:r>
            <a:endParaRPr b="0" i="0" sz="1500" u="none" cap="none" strike="noStrike">
              <a:solidFill>
                <a:schemeClr val="dk1"/>
              </a:solidFill>
              <a:latin typeface="Montserrat"/>
              <a:ea typeface="Montserrat"/>
              <a:cs typeface="Montserrat"/>
              <a:sym typeface="Montserrat"/>
            </a:endParaRPr>
          </a:p>
          <a:p>
            <a:pPr indent="-285750" lvl="0" marL="285750" marR="0" rtl="0" algn="l">
              <a:lnSpc>
                <a:spcPct val="100000"/>
              </a:lnSpc>
              <a:spcBef>
                <a:spcPts val="0"/>
              </a:spcBef>
              <a:spcAft>
                <a:spcPts val="0"/>
              </a:spcAft>
              <a:buClr>
                <a:srgbClr val="000000"/>
              </a:buClr>
              <a:buSzPts val="1400"/>
              <a:buFont typeface="Arial"/>
              <a:buChar char="•"/>
            </a:pPr>
            <a:r>
              <a:rPr b="0" i="0" lang="en-MY" sz="1500" u="none" cap="none" strike="noStrike">
                <a:solidFill>
                  <a:schemeClr val="dk1"/>
                </a:solidFill>
                <a:latin typeface="Montserrat"/>
                <a:ea typeface="Montserrat"/>
                <a:cs typeface="Montserrat"/>
                <a:sym typeface="Montserrat"/>
              </a:rPr>
              <a:t>Pelanggan yang tidak puas mengajukan keluhan, mengembalikan produk, dan mengajukan klaim garansi. Masing-masing permintaan dukungan tambahan ini menyebabkan pekerjaan ekstra dan biaya pengoperasian untuk perusahaan Anda.</a:t>
            </a:r>
            <a:endParaRPr b="0" i="0" sz="1500" u="none" cap="none" strike="noStrike">
              <a:solidFill>
                <a:schemeClr val="dk1"/>
              </a:solidFill>
              <a:latin typeface="Montserrat"/>
              <a:ea typeface="Montserrat"/>
              <a:cs typeface="Montserrat"/>
              <a:sym typeface="Montserrat"/>
            </a:endParaRPr>
          </a:p>
        </p:txBody>
      </p:sp>
      <p:sp>
        <p:nvSpPr>
          <p:cNvPr id="162" name="Google Shape;162;p35"/>
          <p:cNvSpPr/>
          <p:nvPr/>
        </p:nvSpPr>
        <p:spPr>
          <a:xfrm>
            <a:off x="489500" y="936991"/>
            <a:ext cx="419100" cy="419100"/>
          </a:xfrm>
          <a:prstGeom prst="roundRect">
            <a:avLst>
              <a:gd fmla="val 7252"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3" name="Google Shape;163;p35"/>
          <p:cNvSpPr/>
          <p:nvPr/>
        </p:nvSpPr>
        <p:spPr>
          <a:xfrm>
            <a:off x="529272" y="2459779"/>
            <a:ext cx="419100" cy="419100"/>
          </a:xfrm>
          <a:prstGeom prst="roundRect">
            <a:avLst>
              <a:gd fmla="val 7252"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635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4" name="Google Shape;164;p35"/>
          <p:cNvPicPr preferRelativeResize="0"/>
          <p:nvPr/>
        </p:nvPicPr>
        <p:blipFill rotWithShape="1">
          <a:blip r:embed="rId3">
            <a:alphaModFix/>
          </a:blip>
          <a:srcRect b="0" l="0" r="0" t="0"/>
          <a:stretch/>
        </p:blipFill>
        <p:spPr>
          <a:xfrm>
            <a:off x="617163" y="2498832"/>
            <a:ext cx="243318" cy="243318"/>
          </a:xfrm>
          <a:prstGeom prst="rect">
            <a:avLst/>
          </a:prstGeom>
          <a:noFill/>
          <a:ln>
            <a:noFill/>
          </a:ln>
        </p:spPr>
      </p:pic>
      <p:pic>
        <p:nvPicPr>
          <p:cNvPr id="165" name="Google Shape;165;p35"/>
          <p:cNvPicPr preferRelativeResize="0"/>
          <p:nvPr/>
        </p:nvPicPr>
        <p:blipFill rotWithShape="1">
          <a:blip r:embed="rId4">
            <a:alphaModFix/>
          </a:blip>
          <a:srcRect b="0" l="0" r="0" t="0"/>
          <a:stretch/>
        </p:blipFill>
        <p:spPr>
          <a:xfrm>
            <a:off x="562236" y="1024882"/>
            <a:ext cx="243318" cy="2433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4"/>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p4"/>
          <p:cNvSpPr txBox="1"/>
          <p:nvPr/>
        </p:nvSpPr>
        <p:spPr>
          <a:xfrm>
            <a:off x="610763" y="526196"/>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000000"/>
                </a:solidFill>
                <a:latin typeface="Montserrat"/>
                <a:ea typeface="Montserrat"/>
                <a:cs typeface="Montserrat"/>
                <a:sym typeface="Montserrat"/>
              </a:rPr>
              <a:t>Membangun Hubungan Pelanggan yang Positif</a:t>
            </a:r>
            <a:endParaRPr/>
          </a:p>
        </p:txBody>
      </p:sp>
      <p:sp>
        <p:nvSpPr>
          <p:cNvPr id="172" name="Google Shape;172;p4"/>
          <p:cNvSpPr txBox="1"/>
          <p:nvPr>
            <p:ph idx="1" type="body"/>
          </p:nvPr>
        </p:nvSpPr>
        <p:spPr>
          <a:xfrm>
            <a:off x="610762" y="1065743"/>
            <a:ext cx="7045632" cy="484279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None/>
            </a:pPr>
            <a:r>
              <a:rPr i="0" lang="en-MY" sz="1500">
                <a:latin typeface="Montserrat"/>
                <a:ea typeface="Montserrat"/>
                <a:cs typeface="Montserrat"/>
                <a:sym typeface="Montserrat"/>
              </a:rPr>
              <a:t>Pelanggan saat ini memiliki harapan yang lebih tinggi dari sebelumnya. Jika Anda tidak memberi mereka pengalaman di atas rata-rata, mereka tidak akan pernah mengunjungi kembali merek Anda. Menurut survei oleh</a:t>
            </a:r>
            <a:r>
              <a:rPr b="0" i="0" lang="en-MY" sz="1500" strike="noStrike">
                <a:solidFill>
                  <a:schemeClr val="dk1"/>
                </a:solidFill>
                <a:latin typeface="Montserrat"/>
                <a:ea typeface="Montserrat"/>
                <a:cs typeface="Montserrat"/>
                <a:sym typeface="Montserrat"/>
              </a:rPr>
              <a:t>PwC</a:t>
            </a:r>
            <a:r>
              <a:rPr b="0" i="0" lang="en-MY" sz="1500">
                <a:solidFill>
                  <a:schemeClr val="dk1"/>
                </a:solidFill>
                <a:latin typeface="Montserrat"/>
                <a:ea typeface="Montserrat"/>
                <a:cs typeface="Montserrat"/>
                <a:sym typeface="Montserrat"/>
              </a:rPr>
              <a:t> </a:t>
            </a:r>
            <a:r>
              <a:rPr b="0" i="0" lang="en-MY" sz="1500">
                <a:latin typeface="Montserrat"/>
                <a:ea typeface="Montserrat"/>
                <a:cs typeface="Montserrat"/>
                <a:sym typeface="Montserrat"/>
              </a:rPr>
              <a:t>melibatkan 15.000 pelanggan di seluruh dunia, ditemukan bahwa 1 dari 3 pelanggan akan melepaskan merek yang baik hanya setelah satu pengalaman buruk, sementara 48% akan benar-benar meninggalkan perusahaan setelahnya.</a:t>
            </a:r>
            <a:r>
              <a:rPr lang="en-MY" sz="1500">
                <a:latin typeface="Montserrat"/>
                <a:ea typeface="Montserrat"/>
                <a:cs typeface="Montserrat"/>
                <a:sym typeface="Montserrat"/>
              </a:rPr>
              <a:t>beberapa</a:t>
            </a:r>
            <a:r>
              <a:rPr b="0" i="0" lang="en-MY" sz="1500">
                <a:latin typeface="Montserrat"/>
                <a:ea typeface="Montserrat"/>
                <a:cs typeface="Montserrat"/>
                <a:sym typeface="Montserrat"/>
              </a:rPr>
              <a:t>pengalaman negatif</a:t>
            </a:r>
            <a:r>
              <a:rPr i="0" lang="en-MY" sz="1500">
                <a:latin typeface="Montserrat"/>
                <a:ea typeface="Montserrat"/>
                <a:cs typeface="Montserrat"/>
                <a:sym typeface="Montserrat"/>
              </a:rPr>
              <a:t>. Pelanggan saat ini menginginkan kecepatan, kenyamanan, bantuan berpengetahuan, dan layanan yang ramah.</a:t>
            </a:r>
            <a:endParaRPr sz="1500"/>
          </a:p>
          <a:p>
            <a:pPr indent="0" lvl="0" marL="0" rtl="0" algn="just">
              <a:lnSpc>
                <a:spcPct val="100000"/>
              </a:lnSpc>
              <a:spcBef>
                <a:spcPts val="1200"/>
              </a:spcBef>
              <a:spcAft>
                <a:spcPts val="0"/>
              </a:spcAft>
              <a:buClr>
                <a:schemeClr val="dk1"/>
              </a:buClr>
              <a:buSzPts val="1400"/>
              <a:buNone/>
            </a:pPr>
            <a:r>
              <a:rPr b="0" i="0" lang="en-MY" sz="1500">
                <a:latin typeface="Montserrat"/>
                <a:ea typeface="Montserrat"/>
                <a:cs typeface="Montserrat"/>
                <a:sym typeface="Montserrat"/>
              </a:rPr>
              <a:t>Ada banyak faktor yang dapat mempengaruhi hubungan pelanggan dan dengan demikian banyak cara untuk membangun hubungan pelanggan yang baik.</a:t>
            </a:r>
            <a:endParaRPr sz="1500"/>
          </a:p>
          <a:p>
            <a:pPr indent="0" lvl="0" marL="0" rtl="0" algn="just">
              <a:lnSpc>
                <a:spcPct val="100000"/>
              </a:lnSpc>
              <a:spcBef>
                <a:spcPts val="1200"/>
              </a:spcBef>
              <a:spcAft>
                <a:spcPts val="0"/>
              </a:spcAft>
              <a:buClr>
                <a:schemeClr val="dk1"/>
              </a:buClr>
              <a:buSzPts val="1400"/>
              <a:buNone/>
            </a:pPr>
            <a:r>
              <a:rPr b="0" i="0" lang="en-MY" sz="1500" u="none" cap="none" strike="noStrike">
                <a:latin typeface="Montserrat"/>
                <a:ea typeface="Montserrat"/>
                <a:cs typeface="Montserrat"/>
                <a:sym typeface="Montserrat"/>
              </a:rPr>
              <a:t>Terlepas dari seberapa baik hubungan Anda dengan pelanggan, selalu ada ruang untuk perbaikan.</a:t>
            </a:r>
            <a:r>
              <a:rPr b="0" i="0" lang="en-MY" sz="1500">
                <a:latin typeface="Montserrat"/>
                <a:ea typeface="Montserrat"/>
                <a:cs typeface="Montserrat"/>
                <a:sym typeface="Montserrat"/>
              </a:rPr>
              <a:t>Dalam situasi apa pun, berusaha lebih keras akan benar-benar membuahkan hasil. Sebagai daftar awal untuk Anda, l</a:t>
            </a:r>
            <a:r>
              <a:rPr b="0" i="0" lang="en-MY" sz="1500" u="none" cap="none" strike="noStrike">
                <a:latin typeface="Montserrat"/>
                <a:ea typeface="Montserrat"/>
                <a:cs typeface="Montserrat"/>
                <a:sym typeface="Montserrat"/>
              </a:rPr>
              <a:t>mari kita bahas beberapa di antaranya dalam diskusi berikut:</a:t>
            </a:r>
            <a:endParaRPr sz="1500">
              <a:latin typeface="Montserrat"/>
              <a:ea typeface="Montserrat"/>
              <a:cs typeface="Montserrat"/>
              <a:sym typeface="Montserrat"/>
            </a:endParaRPr>
          </a:p>
          <a:p>
            <a:pPr indent="-285750" lvl="0" marL="285750" rtl="0" algn="just">
              <a:lnSpc>
                <a:spcPct val="100000"/>
              </a:lnSpc>
              <a:spcBef>
                <a:spcPts val="600"/>
              </a:spcBef>
              <a:spcAft>
                <a:spcPts val="0"/>
              </a:spcAft>
              <a:buClr>
                <a:schemeClr val="dk1"/>
              </a:buClr>
              <a:buSzPts val="1400"/>
              <a:buFont typeface="Arial"/>
              <a:buChar char="•"/>
            </a:pPr>
            <a:r>
              <a:rPr lang="en-MY" sz="1500">
                <a:latin typeface="Montserrat"/>
                <a:ea typeface="Montserrat"/>
                <a:cs typeface="Montserrat"/>
                <a:sym typeface="Montserrat"/>
              </a:rPr>
              <a:t>Prioritaskan pelanggan</a:t>
            </a:r>
            <a:endParaRPr sz="1500"/>
          </a:p>
          <a:p>
            <a:pPr indent="-285750" lvl="0" marL="285750" rtl="0" algn="just">
              <a:lnSpc>
                <a:spcPct val="100000"/>
              </a:lnSpc>
              <a:spcBef>
                <a:spcPts val="600"/>
              </a:spcBef>
              <a:spcAft>
                <a:spcPts val="0"/>
              </a:spcAft>
              <a:buClr>
                <a:schemeClr val="dk1"/>
              </a:buClr>
              <a:buSzPts val="1400"/>
              <a:buFont typeface="Arial"/>
              <a:buChar char="•"/>
            </a:pPr>
            <a:r>
              <a:rPr lang="en-MY" sz="1500">
                <a:latin typeface="Montserrat"/>
                <a:ea typeface="Montserrat"/>
                <a:cs typeface="Montserrat"/>
                <a:sym typeface="Montserrat"/>
              </a:rPr>
              <a:t>Berinvestasilah pada karyawan Anda</a:t>
            </a:r>
            <a:endParaRPr sz="1500"/>
          </a:p>
          <a:p>
            <a:pPr indent="-285750" lvl="0" marL="285750" rtl="0" algn="just">
              <a:lnSpc>
                <a:spcPct val="100000"/>
              </a:lnSpc>
              <a:spcBef>
                <a:spcPts val="600"/>
              </a:spcBef>
              <a:spcAft>
                <a:spcPts val="0"/>
              </a:spcAft>
              <a:buClr>
                <a:schemeClr val="dk1"/>
              </a:buClr>
              <a:buSzPts val="1400"/>
              <a:buFont typeface="Arial"/>
              <a:buChar char="•"/>
            </a:pPr>
            <a:r>
              <a:rPr lang="en-MY" sz="1500">
                <a:latin typeface="Montserrat"/>
                <a:ea typeface="Montserrat"/>
                <a:cs typeface="Montserrat"/>
                <a:sym typeface="Montserrat"/>
              </a:rPr>
              <a:t>Merangkul Teknologi</a:t>
            </a:r>
            <a:endParaRPr sz="1500"/>
          </a:p>
          <a:p>
            <a:pPr indent="-285750" lvl="0" marL="285750" rtl="0" algn="just">
              <a:lnSpc>
                <a:spcPct val="100000"/>
              </a:lnSpc>
              <a:spcBef>
                <a:spcPts val="600"/>
              </a:spcBef>
              <a:spcAft>
                <a:spcPts val="600"/>
              </a:spcAft>
              <a:buClr>
                <a:schemeClr val="dk1"/>
              </a:buClr>
              <a:buSzPts val="1400"/>
              <a:buFont typeface="Arial"/>
              <a:buChar char="•"/>
            </a:pPr>
            <a:r>
              <a:rPr lang="en-MY" sz="1500">
                <a:latin typeface="Montserrat"/>
                <a:ea typeface="Montserrat"/>
                <a:cs typeface="Montserrat"/>
                <a:sym typeface="Montserrat"/>
              </a:rPr>
              <a:t>Periksa pesaing Anda</a:t>
            </a:r>
            <a:endParaRPr sz="1500">
              <a:latin typeface="Montserrat"/>
              <a:ea typeface="Montserrat"/>
              <a:cs typeface="Montserrat"/>
              <a:sym typeface="Montserrat"/>
            </a:endParaRPr>
          </a:p>
        </p:txBody>
      </p:sp>
      <p:pic>
        <p:nvPicPr>
          <p:cNvPr id="173" name="Google Shape;173;p4"/>
          <p:cNvPicPr preferRelativeResize="0"/>
          <p:nvPr/>
        </p:nvPicPr>
        <p:blipFill rotWithShape="1">
          <a:blip r:embed="rId3">
            <a:alphaModFix/>
          </a:blip>
          <a:srcRect b="0" l="0" r="0" t="0"/>
          <a:stretch/>
        </p:blipFill>
        <p:spPr>
          <a:xfrm>
            <a:off x="7759570" y="741891"/>
            <a:ext cx="3366793" cy="5722217"/>
          </a:xfrm>
          <a:prstGeom prst="rect">
            <a:avLst/>
          </a:prstGeom>
          <a:noFill/>
          <a:ln>
            <a:noFill/>
          </a:ln>
        </p:spPr>
      </p:pic>
      <p:pic>
        <p:nvPicPr>
          <p:cNvPr id="174" name="Google Shape;174;p4"/>
          <p:cNvPicPr preferRelativeResize="0"/>
          <p:nvPr/>
        </p:nvPicPr>
        <p:blipFill rotWithShape="1">
          <a:blip r:embed="rId4">
            <a:alphaModFix/>
          </a:blip>
          <a:srcRect b="0" l="0" r="0" t="0"/>
          <a:stretch/>
        </p:blipFill>
        <p:spPr>
          <a:xfrm>
            <a:off x="10834008" y="703802"/>
            <a:ext cx="819150" cy="828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p:nvPr/>
        </p:nvSpPr>
        <p:spPr>
          <a:xfrm>
            <a:off x="300318" y="251012"/>
            <a:ext cx="11591365" cy="6355977"/>
          </a:xfrm>
          <a:prstGeom prst="roundRect">
            <a:avLst>
              <a:gd fmla="val 1011" name="adj"/>
            </a:avLst>
          </a:prstGeom>
          <a:solidFill>
            <a:schemeClr val="lt1"/>
          </a:solidFill>
          <a:ln cap="flat" cmpd="sng" w="25400">
            <a:solidFill>
              <a:schemeClr val="dk1"/>
            </a:solidFill>
            <a:prstDash val="solid"/>
            <a:round/>
            <a:headEnd len="sm" w="sm" type="none"/>
            <a:tailEnd len="sm" w="sm" type="none"/>
          </a:ln>
          <a:effectLst>
            <a:outerShdw blurRad="254000" rotWithShape="0" algn="tl" dir="2700000" dist="127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0" name="Google Shape;180;p5"/>
          <p:cNvSpPr txBox="1"/>
          <p:nvPr/>
        </p:nvSpPr>
        <p:spPr>
          <a:xfrm>
            <a:off x="629616" y="516769"/>
            <a:ext cx="10515600" cy="539547"/>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i="0" lang="en-MY" sz="2000" u="none" cap="none" strike="noStrike">
                <a:solidFill>
                  <a:srgbClr val="5C739C"/>
                </a:solidFill>
                <a:latin typeface="Montserrat"/>
                <a:ea typeface="Montserrat"/>
                <a:cs typeface="Montserrat"/>
                <a:sym typeface="Montserrat"/>
              </a:rPr>
              <a:t>Prioritaskan Pelanggan</a:t>
            </a:r>
            <a:endParaRPr/>
          </a:p>
        </p:txBody>
      </p:sp>
      <p:sp>
        <p:nvSpPr>
          <p:cNvPr id="181" name="Google Shape;181;p5"/>
          <p:cNvSpPr txBox="1"/>
          <p:nvPr>
            <p:ph idx="1" type="body"/>
          </p:nvPr>
        </p:nvSpPr>
        <p:spPr>
          <a:xfrm>
            <a:off x="629617" y="1056316"/>
            <a:ext cx="6926978" cy="54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None/>
            </a:pPr>
            <a:r>
              <a:rPr b="0" i="0" lang="en-MY" sz="1500">
                <a:solidFill>
                  <a:srgbClr val="000000"/>
                </a:solidFill>
                <a:latin typeface="Montserrat"/>
                <a:ea typeface="Montserrat"/>
                <a:cs typeface="Montserrat"/>
                <a:sym typeface="Montserrat"/>
              </a:rPr>
              <a:t>Aset terpenting perusahaan Anda adalah pelanggannya, jadi Anda perlu memastikan bahwa Anda berurusan dengan pelanggan dengan benar. Tanpa mereka, Anda tidak akan, dan tidak bisa, eksis dalam bisnis.</a:t>
            </a:r>
            <a:endParaRPr sz="1500"/>
          </a:p>
          <a:p>
            <a:pPr indent="0" lvl="0" marL="0" rtl="0" algn="l">
              <a:lnSpc>
                <a:spcPct val="100000"/>
              </a:lnSpc>
              <a:spcBef>
                <a:spcPts val="1200"/>
              </a:spcBef>
              <a:spcAft>
                <a:spcPts val="0"/>
              </a:spcAft>
              <a:buClr>
                <a:srgbClr val="000000"/>
              </a:buClr>
              <a:buSzPts val="1400"/>
              <a:buNone/>
            </a:pPr>
            <a:r>
              <a:rPr b="0" i="0" lang="en-MY" sz="1500">
                <a:solidFill>
                  <a:srgbClr val="000000"/>
                </a:solidFill>
                <a:latin typeface="Montserrat"/>
                <a:ea typeface="Montserrat"/>
                <a:cs typeface="Montserrat"/>
                <a:sym typeface="Montserrat"/>
              </a:rPr>
              <a:t>Anda dapat menerapkan pendekatan yang mengutamakan pelanggan di perusahaan Anda dengan memulai dengan 5 taktik sederhana di bawah ini dan kemudian membangunnya dari waktu ke waktu.</a:t>
            </a:r>
            <a:endParaRPr sz="1500"/>
          </a:p>
          <a:p>
            <a:pPr indent="-228600" lvl="0" marL="228600" rtl="0" algn="l">
              <a:lnSpc>
                <a:spcPct val="100000"/>
              </a:lnSpc>
              <a:spcBef>
                <a:spcPts val="600"/>
              </a:spcBef>
              <a:spcAft>
                <a:spcPts val="0"/>
              </a:spcAft>
              <a:buClr>
                <a:schemeClr val="dk1"/>
              </a:buClr>
              <a:buSzPts val="1400"/>
              <a:buChar char="•"/>
            </a:pPr>
            <a:r>
              <a:rPr lang="en-MY" sz="1500">
                <a:latin typeface="Montserrat"/>
                <a:ea typeface="Montserrat"/>
                <a:cs typeface="Montserrat"/>
                <a:sym typeface="Montserrat"/>
              </a:rPr>
              <a:t>Menangkap umpan balik pelanggan</a:t>
            </a:r>
            <a:endParaRPr sz="1500"/>
          </a:p>
          <a:p>
            <a:pPr indent="-228600" lvl="0" marL="228600" rtl="0" algn="l">
              <a:lnSpc>
                <a:spcPct val="100000"/>
              </a:lnSpc>
              <a:spcBef>
                <a:spcPts val="600"/>
              </a:spcBef>
              <a:spcAft>
                <a:spcPts val="0"/>
              </a:spcAft>
              <a:buClr>
                <a:schemeClr val="dk1"/>
              </a:buClr>
              <a:buSzPts val="1400"/>
              <a:buChar char="•"/>
            </a:pPr>
            <a:r>
              <a:rPr lang="en-MY" sz="1500">
                <a:latin typeface="Montserrat"/>
                <a:ea typeface="Montserrat"/>
                <a:cs typeface="Montserrat"/>
                <a:sym typeface="Montserrat"/>
              </a:rPr>
              <a:t>Pergi omnichannel</a:t>
            </a:r>
            <a:endParaRPr sz="1500"/>
          </a:p>
          <a:p>
            <a:pPr indent="-228600" lvl="0" marL="228600" rtl="0" algn="l">
              <a:lnSpc>
                <a:spcPct val="100000"/>
              </a:lnSpc>
              <a:spcBef>
                <a:spcPts val="600"/>
              </a:spcBef>
              <a:spcAft>
                <a:spcPts val="0"/>
              </a:spcAft>
              <a:buClr>
                <a:schemeClr val="dk1"/>
              </a:buClr>
              <a:buSzPts val="1400"/>
              <a:buChar char="•"/>
            </a:pPr>
            <a:r>
              <a:rPr lang="en-MY" sz="1500">
                <a:latin typeface="Montserrat"/>
                <a:ea typeface="Montserrat"/>
                <a:cs typeface="Montserrat"/>
                <a:sym typeface="Montserrat"/>
              </a:rPr>
              <a:t>Berikan personalisasi</a:t>
            </a:r>
            <a:endParaRPr sz="1500"/>
          </a:p>
          <a:p>
            <a:pPr indent="-228600" lvl="0" marL="228600" rtl="0" algn="l">
              <a:lnSpc>
                <a:spcPct val="100000"/>
              </a:lnSpc>
              <a:spcBef>
                <a:spcPts val="600"/>
              </a:spcBef>
              <a:spcAft>
                <a:spcPts val="0"/>
              </a:spcAft>
              <a:buClr>
                <a:schemeClr val="dk1"/>
              </a:buClr>
              <a:buSzPts val="1400"/>
              <a:buChar char="•"/>
            </a:pPr>
            <a:r>
              <a:rPr lang="en-MY" sz="1500">
                <a:latin typeface="Montserrat"/>
                <a:ea typeface="Montserrat"/>
                <a:cs typeface="Montserrat"/>
                <a:sym typeface="Montserrat"/>
              </a:rPr>
              <a:t>Bangun kepercayaan melalui transparansi</a:t>
            </a:r>
            <a:endParaRPr sz="1500"/>
          </a:p>
          <a:p>
            <a:pPr indent="-228600" lvl="0" marL="228600" rtl="0" algn="l">
              <a:lnSpc>
                <a:spcPct val="100000"/>
              </a:lnSpc>
              <a:spcBef>
                <a:spcPts val="600"/>
              </a:spcBef>
              <a:spcAft>
                <a:spcPts val="600"/>
              </a:spcAft>
              <a:buClr>
                <a:schemeClr val="dk1"/>
              </a:buClr>
              <a:buSzPts val="1400"/>
              <a:buChar char="•"/>
            </a:pPr>
            <a:r>
              <a:rPr lang="en-MY" sz="1500">
                <a:latin typeface="Montserrat"/>
                <a:ea typeface="Montserrat"/>
                <a:cs typeface="Montserrat"/>
                <a:sym typeface="Montserrat"/>
              </a:rPr>
              <a:t>Tunjukkan apresiasi</a:t>
            </a:r>
            <a:endParaRPr sz="1500">
              <a:latin typeface="Montserrat"/>
              <a:ea typeface="Montserrat"/>
              <a:cs typeface="Montserrat"/>
              <a:sym typeface="Montserrat"/>
            </a:endParaRPr>
          </a:p>
        </p:txBody>
      </p:sp>
      <p:pic>
        <p:nvPicPr>
          <p:cNvPr id="182" name="Google Shape;182;p5"/>
          <p:cNvPicPr preferRelativeResize="0"/>
          <p:nvPr/>
        </p:nvPicPr>
        <p:blipFill rotWithShape="1">
          <a:blip r:embed="rId3">
            <a:alphaModFix/>
          </a:blip>
          <a:srcRect b="0" l="0" r="0" t="0"/>
          <a:stretch/>
        </p:blipFill>
        <p:spPr>
          <a:xfrm>
            <a:off x="7556595" y="786542"/>
            <a:ext cx="3508589" cy="4241548"/>
          </a:xfrm>
          <a:prstGeom prst="rect">
            <a:avLst/>
          </a:prstGeom>
          <a:noFill/>
          <a:ln>
            <a:noFill/>
          </a:ln>
        </p:spPr>
      </p:pic>
      <p:pic>
        <p:nvPicPr>
          <p:cNvPr id="183" name="Google Shape;183;p5"/>
          <p:cNvPicPr preferRelativeResize="0"/>
          <p:nvPr/>
        </p:nvPicPr>
        <p:blipFill rotWithShape="1">
          <a:blip r:embed="rId4">
            <a:alphaModFix/>
          </a:blip>
          <a:srcRect b="0" l="0" r="0" t="0"/>
          <a:stretch/>
        </p:blipFill>
        <p:spPr>
          <a:xfrm>
            <a:off x="9744445" y="2403725"/>
            <a:ext cx="1232297" cy="33036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2022-01-05T18:51:15Z</dcterms:created>
  <dc:creator>Zuraidah Abdul Manan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0x010100544E977A34E4E2469171CCFB581A5F29</vt:lpwstr>
  </property>
  <property fmtid="{D5CDD505-2E9C-101B-9397-08002B2CF9AE}" pid="3" name="_dlc_DocIdItemGuid">
    <vt:lpwstr>7e1e579a-0f6e-40f4-858f-6d4daa9decfa</vt:lpwstr>
  </property>
</Properties>
</file>