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Public Sans" charset="1" panose="00000000000000000000"/>
      <p:regular r:id="rId10"/>
    </p:embeddedFont>
    <p:embeddedFont>
      <p:font typeface="Public Sans Bold" charset="1" panose="00000000000000000000"/>
      <p:regular r:id="rId11"/>
    </p:embeddedFont>
    <p:embeddedFont>
      <p:font typeface="Public Sans Italics" charset="1" panose="00000000000000000000"/>
      <p:regular r:id="rId12"/>
    </p:embeddedFont>
    <p:embeddedFont>
      <p:font typeface="Public Sans Bold Italics" charset="1" panose="00000000000000000000"/>
      <p:regular r:id="rId13"/>
    </p:embeddedFont>
    <p:embeddedFont>
      <p:font typeface="Childos Arabic Light" charset="1" panose="00000400000000000000"/>
      <p:regular r:id="rId14"/>
    </p:embeddedFont>
    <p:embeddedFont>
      <p:font typeface="Childos Arabic Light Bold" charset="1" panose="00000600000000000000"/>
      <p:regular r:id="rId15"/>
    </p:embeddedFont>
    <p:embeddedFont>
      <p:font typeface="Childos Arabic" charset="1" panose="00000500000000000000"/>
      <p:regular r:id="rId16"/>
    </p:embeddedFont>
    <p:embeddedFont>
      <p:font typeface="Childos Arabic Bold" charset="1" panose="000008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41" Target="slides/slide24.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 Id="rId3" Target="../media/image64.svg" Type="http://schemas.openxmlformats.org/officeDocument/2006/relationships/image"/><Relationship Id="rId4" Target="../media/image65.png" Type="http://schemas.openxmlformats.org/officeDocument/2006/relationships/image"/><Relationship Id="rId5" Target="../media/image66.png" Type="http://schemas.openxmlformats.org/officeDocument/2006/relationships/image"/><Relationship Id="rId6" Target="../media/image67.png" Type="http://schemas.openxmlformats.org/officeDocument/2006/relationships/image"/><Relationship Id="rId7" Target="../media/image68.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69.jpeg" Type="http://schemas.openxmlformats.org/officeDocument/2006/relationships/image"/><Relationship Id="rId5" Target="../media/image70.png" Type="http://schemas.openxmlformats.org/officeDocument/2006/relationships/image"/><Relationship Id="rId6" Target="../media/image71.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 Id="rId3" Target="../media/image7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67.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svg" Type="http://schemas.openxmlformats.org/officeDocument/2006/relationships/image"/><Relationship Id="rId4" Target="../media/image46.png" Type="http://schemas.openxmlformats.org/officeDocument/2006/relationships/image"/><Relationship Id="rId5" Target="../media/image47.svg" Type="http://schemas.openxmlformats.org/officeDocument/2006/relationships/image"/><Relationship Id="rId6" Target="https://www.cimbniaga.co.id/id/business/index" TargetMode="External" Type="http://schemas.openxmlformats.org/officeDocument/2006/relationships/hyperlink"/><Relationship Id="rId7" Target="../media/image66.png" Type="http://schemas.openxmlformats.org/officeDocument/2006/relationships/image"/><Relationship Id="rId8" Target="../media/image24.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7.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https://id.wikipedia.org/wiki/Likuiditas" TargetMode="External" Type="http://schemas.openxmlformats.org/officeDocument/2006/relationships/hyperlink"/><Relationship Id="rId11" Target="https://bisnis.pakar.co.id/jasa-konsultan-pajak/" TargetMode="External" Type="http://schemas.openxmlformats.org/officeDocument/2006/relationships/hyperlink"/><Relationship Id="rId12" Target="../media/image78.png" Type="http://schemas.openxmlformats.org/officeDocument/2006/relationships/image"/><Relationship Id="rId2" Target="../media/image16.png" Type="http://schemas.openxmlformats.org/officeDocument/2006/relationships/image"/><Relationship Id="rId3" Target="../media/image17.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79.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80.png" Type="http://schemas.openxmlformats.org/officeDocument/2006/relationships/image"/><Relationship Id="rId7" Target="../media/image81.svg" Type="http://schemas.openxmlformats.org/officeDocument/2006/relationships/image"/><Relationship Id="rId8" Target="../media/image82.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 Id="rId3" Target="../media/image83.png" Type="http://schemas.openxmlformats.org/officeDocument/2006/relationships/image"/><Relationship Id="rId4" Target="../media/image84.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svg" Type="http://schemas.openxmlformats.org/officeDocument/2006/relationships/image"/><Relationship Id="rId4" Target="../media/image85.png" Type="http://schemas.openxmlformats.org/officeDocument/2006/relationships/image"/><Relationship Id="rId5" Target="../media/image86.png" Type="http://schemas.openxmlformats.org/officeDocument/2006/relationships/image"/><Relationship Id="rId6" Target="../media/image84.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42.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4.png" Type="http://schemas.openxmlformats.org/officeDocument/2006/relationships/image"/><Relationship Id="rId3" Target="../media/image87.jpeg" Type="http://schemas.openxmlformats.org/officeDocument/2006/relationships/image"/><Relationship Id="rId4" Target="../media/image88.png" Type="http://schemas.openxmlformats.org/officeDocument/2006/relationships/image"/><Relationship Id="rId5" Target="../media/image89.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 Id="rId3" Target="../media/image90.png" Type="http://schemas.openxmlformats.org/officeDocument/2006/relationships/image"/><Relationship Id="rId4" Target="../media/image91.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png" Type="http://schemas.openxmlformats.org/officeDocument/2006/relationships/image"/><Relationship Id="rId2" Target="../media/image16.png" Type="http://schemas.openxmlformats.org/officeDocument/2006/relationships/image"/><Relationship Id="rId3" Target="../media/image17.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png" Type="http://schemas.openxmlformats.org/officeDocument/2006/relationships/image"/><Relationship Id="rId12" Target="../media/image28.svg" Type="http://schemas.openxmlformats.org/officeDocument/2006/relationships/image"/><Relationship Id="rId13" Target="../media/image29.png" Type="http://schemas.openxmlformats.org/officeDocument/2006/relationships/image"/><Relationship Id="rId14" Target="../media/image30.svg" Type="http://schemas.openxmlformats.org/officeDocument/2006/relationships/image"/><Relationship Id="rId2" Target="../media/image16.png" Type="http://schemas.openxmlformats.org/officeDocument/2006/relationships/image"/><Relationship Id="rId3" Target="../media/image17.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2" Target="../media/image31.png" Type="http://schemas.openxmlformats.org/officeDocument/2006/relationships/image"/><Relationship Id="rId3" Target="../media/image32.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35.png" Type="http://schemas.openxmlformats.org/officeDocument/2006/relationships/image"/><Relationship Id="rId9" Target="../media/image36.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svg" Type="http://schemas.openxmlformats.org/officeDocument/2006/relationships/image"/><Relationship Id="rId4" Target="../media/image45.png" Type="http://schemas.openxmlformats.org/officeDocument/2006/relationships/image"/><Relationship Id="rId5" Target="../media/image46.png" Type="http://schemas.openxmlformats.org/officeDocument/2006/relationships/image"/><Relationship Id="rId6" Target="../media/image47.svg" Type="http://schemas.openxmlformats.org/officeDocument/2006/relationships/image"/><Relationship Id="rId7" Target="../media/image48.png" Type="http://schemas.openxmlformats.org/officeDocument/2006/relationships/image"/><Relationship Id="rId8" Target="../media/image49.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8.svg" Type="http://schemas.openxmlformats.org/officeDocument/2006/relationships/image"/><Relationship Id="rId11" Target="../media/image59.png" Type="http://schemas.openxmlformats.org/officeDocument/2006/relationships/image"/><Relationship Id="rId12" Target="../media/image60.svg" Type="http://schemas.openxmlformats.org/officeDocument/2006/relationships/image"/><Relationship Id="rId13" Target="../media/image18.png" Type="http://schemas.openxmlformats.org/officeDocument/2006/relationships/image"/><Relationship Id="rId14" Target="../media/image19.svg" Type="http://schemas.openxmlformats.org/officeDocument/2006/relationships/image"/><Relationship Id="rId15" Target="../media/image61.png" Type="http://schemas.openxmlformats.org/officeDocument/2006/relationships/image"/><Relationship Id="rId16" Target="../media/image62.svg" Type="http://schemas.openxmlformats.org/officeDocument/2006/relationships/image"/><Relationship Id="rId2" Target="../media/image50.pn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53.png" Type="http://schemas.openxmlformats.org/officeDocument/2006/relationships/image"/><Relationship Id="rId6" Target="../media/image54.svg" Type="http://schemas.openxmlformats.org/officeDocument/2006/relationships/image"/><Relationship Id="rId7" Target="../media/image55.png" Type="http://schemas.openxmlformats.org/officeDocument/2006/relationships/image"/><Relationship Id="rId8" Target="../media/image56.svg" Type="http://schemas.openxmlformats.org/officeDocument/2006/relationships/image"/><Relationship Id="rId9" Target="../media/image5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sp>
        <p:nvSpPr>
          <p:cNvPr name="Freeform 2" id="2"/>
          <p:cNvSpPr/>
          <p:nvPr/>
        </p:nvSpPr>
        <p:spPr>
          <a:xfrm flipH="false" flipV="false" rot="0">
            <a:off x="0" y="5018797"/>
            <a:ext cx="3681286" cy="3481813"/>
          </a:xfrm>
          <a:custGeom>
            <a:avLst/>
            <a:gdLst/>
            <a:ahLst/>
            <a:cxnLst/>
            <a:rect r="r" b="b" t="t" l="l"/>
            <a:pathLst>
              <a:path h="3481813" w="3681286">
                <a:moveTo>
                  <a:pt x="0" y="0"/>
                </a:moveTo>
                <a:lnTo>
                  <a:pt x="3681286" y="0"/>
                </a:lnTo>
                <a:lnTo>
                  <a:pt x="3681286" y="3481813"/>
                </a:lnTo>
                <a:lnTo>
                  <a:pt x="0" y="3481813"/>
                </a:lnTo>
                <a:lnTo>
                  <a:pt x="0" y="0"/>
                </a:lnTo>
                <a:close/>
              </a:path>
            </a:pathLst>
          </a:custGeom>
          <a:blipFill>
            <a:blip r:embed="rId2"/>
            <a:stretch>
              <a:fillRect l="-242" t="0" r="-242" b="0"/>
            </a:stretch>
          </a:blipFill>
        </p:spPr>
      </p:sp>
      <p:grpSp>
        <p:nvGrpSpPr>
          <p:cNvPr name="Group 3" id="3"/>
          <p:cNvGrpSpPr>
            <a:grpSpLocks noChangeAspect="true"/>
          </p:cNvGrpSpPr>
          <p:nvPr/>
        </p:nvGrpSpPr>
        <p:grpSpPr>
          <a:xfrm rot="0">
            <a:off x="13754657" y="6077616"/>
            <a:ext cx="4035589" cy="4035129"/>
            <a:chOff x="0" y="0"/>
            <a:chExt cx="6350013" cy="6349289"/>
          </a:xfrm>
        </p:grpSpPr>
        <p:sp>
          <p:nvSpPr>
            <p:cNvPr name="Freeform 4" id="4"/>
            <p:cNvSpPr/>
            <p:nvPr/>
          </p:nvSpPr>
          <p:spPr>
            <a:xfrm flipH="false" flipV="false" rot="0">
              <a:off x="-95250" y="-95136"/>
              <a:ext cx="6540525" cy="6539573"/>
            </a:xfrm>
            <a:custGeom>
              <a:avLst/>
              <a:gdLst/>
              <a:ahLst/>
              <a:cxnLst/>
              <a:rect r="r" b="b" t="t" l="l"/>
              <a:pathLst>
                <a:path h="6539573" w="6540525">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3"/>
              <a:stretch>
                <a:fillRect l="-36711" t="0" r="-18882" b="0"/>
              </a:stretch>
            </a:blipFill>
          </p:spPr>
        </p:sp>
      </p:grpSp>
      <p:grpSp>
        <p:nvGrpSpPr>
          <p:cNvPr name="Group 5" id="5"/>
          <p:cNvGrpSpPr>
            <a:grpSpLocks noChangeAspect="true"/>
          </p:cNvGrpSpPr>
          <p:nvPr/>
        </p:nvGrpSpPr>
        <p:grpSpPr>
          <a:xfrm rot="0">
            <a:off x="398210" y="176982"/>
            <a:ext cx="3919540" cy="3919093"/>
            <a:chOff x="0" y="0"/>
            <a:chExt cx="6350013" cy="6349289"/>
          </a:xfrm>
        </p:grpSpPr>
        <p:sp>
          <p:nvSpPr>
            <p:cNvPr name="Freeform 6" id="6"/>
            <p:cNvSpPr/>
            <p:nvPr/>
          </p:nvSpPr>
          <p:spPr>
            <a:xfrm flipH="false" flipV="false" rot="0">
              <a:off x="-95250" y="-95136"/>
              <a:ext cx="6540525" cy="6539573"/>
            </a:xfrm>
            <a:custGeom>
              <a:avLst/>
              <a:gdLst/>
              <a:ahLst/>
              <a:cxnLst/>
              <a:rect r="r" b="b" t="t" l="l"/>
              <a:pathLst>
                <a:path h="6539573" w="6540525">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4"/>
              <a:stretch>
                <a:fillRect l="-26553" t="0" r="-51291" b="0"/>
              </a:stretch>
            </a:blipFill>
          </p:spPr>
        </p:sp>
      </p:grpSp>
      <p:sp>
        <p:nvSpPr>
          <p:cNvPr name="Freeform 7" id="7"/>
          <p:cNvSpPr/>
          <p:nvPr/>
        </p:nvSpPr>
        <p:spPr>
          <a:xfrm flipH="false" flipV="false" rot="-612540">
            <a:off x="14272747" y="2829190"/>
            <a:ext cx="3433244" cy="1257426"/>
          </a:xfrm>
          <a:custGeom>
            <a:avLst/>
            <a:gdLst/>
            <a:ahLst/>
            <a:cxnLst/>
            <a:rect r="r" b="b" t="t" l="l"/>
            <a:pathLst>
              <a:path h="1257426" w="3433244">
                <a:moveTo>
                  <a:pt x="0" y="0"/>
                </a:moveTo>
                <a:lnTo>
                  <a:pt x="3433244" y="0"/>
                </a:lnTo>
                <a:lnTo>
                  <a:pt x="3433244" y="1257425"/>
                </a:lnTo>
                <a:lnTo>
                  <a:pt x="0" y="1257425"/>
                </a:lnTo>
                <a:lnTo>
                  <a:pt x="0" y="0"/>
                </a:lnTo>
                <a:close/>
              </a:path>
            </a:pathLst>
          </a:custGeom>
          <a:blipFill>
            <a:blip r:embed="rId5"/>
            <a:stretch>
              <a:fillRect l="0" t="0" r="0" b="0"/>
            </a:stretch>
          </a:blipFill>
        </p:spPr>
      </p:sp>
      <p:sp>
        <p:nvSpPr>
          <p:cNvPr name="TextBox 8" id="8"/>
          <p:cNvSpPr txBox="true"/>
          <p:nvPr/>
        </p:nvSpPr>
        <p:spPr>
          <a:xfrm rot="0">
            <a:off x="746083" y="3457903"/>
            <a:ext cx="15778188" cy="3121788"/>
          </a:xfrm>
          <a:prstGeom prst="rect">
            <a:avLst/>
          </a:prstGeom>
        </p:spPr>
        <p:txBody>
          <a:bodyPr anchor="t" rtlCol="false" tIns="0" lIns="0" bIns="0" rIns="0">
            <a:spAutoFit/>
          </a:bodyPr>
          <a:lstStyle/>
          <a:p>
            <a:pPr algn="ctr">
              <a:lnSpc>
                <a:spcPts val="16086"/>
              </a:lnSpc>
            </a:pPr>
            <a:r>
              <a:rPr lang="en-US" sz="14624" spc="-292">
                <a:solidFill>
                  <a:srgbClr val="372786"/>
                </a:solidFill>
                <a:latin typeface="Childos Arabic Bold"/>
              </a:rPr>
              <a:t>LITERASI KEUANGAN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sp>
        <p:nvSpPr>
          <p:cNvPr name="Freeform 2" id="2"/>
          <p:cNvSpPr/>
          <p:nvPr/>
        </p:nvSpPr>
        <p:spPr>
          <a:xfrm flipH="false" flipV="false" rot="0">
            <a:off x="2667583" y="1916060"/>
            <a:ext cx="12587735" cy="6993913"/>
          </a:xfrm>
          <a:custGeom>
            <a:avLst/>
            <a:gdLst/>
            <a:ahLst/>
            <a:cxnLst/>
            <a:rect r="r" b="b" t="t" l="l"/>
            <a:pathLst>
              <a:path h="6993913" w="12587735">
                <a:moveTo>
                  <a:pt x="0" y="0"/>
                </a:moveTo>
                <a:lnTo>
                  <a:pt x="12587735" y="0"/>
                </a:lnTo>
                <a:lnTo>
                  <a:pt x="12587735" y="6993913"/>
                </a:lnTo>
                <a:lnTo>
                  <a:pt x="0" y="69939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397026" y="7160225"/>
            <a:ext cx="3503389" cy="3126775"/>
          </a:xfrm>
          <a:custGeom>
            <a:avLst/>
            <a:gdLst/>
            <a:ahLst/>
            <a:cxnLst/>
            <a:rect r="r" b="b" t="t" l="l"/>
            <a:pathLst>
              <a:path h="3126775" w="3503389">
                <a:moveTo>
                  <a:pt x="0" y="0"/>
                </a:moveTo>
                <a:lnTo>
                  <a:pt x="3503389" y="0"/>
                </a:lnTo>
                <a:lnTo>
                  <a:pt x="3503389" y="3126775"/>
                </a:lnTo>
                <a:lnTo>
                  <a:pt x="0" y="3126775"/>
                </a:lnTo>
                <a:lnTo>
                  <a:pt x="0" y="0"/>
                </a:lnTo>
                <a:close/>
              </a:path>
            </a:pathLst>
          </a:custGeom>
          <a:blipFill>
            <a:blip r:embed="rId4"/>
            <a:stretch>
              <a:fillRect l="0" t="0" r="0" b="0"/>
            </a:stretch>
          </a:blipFill>
        </p:spPr>
      </p:sp>
      <p:sp>
        <p:nvSpPr>
          <p:cNvPr name="Freeform 4" id="4"/>
          <p:cNvSpPr/>
          <p:nvPr/>
        </p:nvSpPr>
        <p:spPr>
          <a:xfrm flipH="false" flipV="false" rot="0">
            <a:off x="735456" y="8008069"/>
            <a:ext cx="1693350" cy="1803808"/>
          </a:xfrm>
          <a:custGeom>
            <a:avLst/>
            <a:gdLst/>
            <a:ahLst/>
            <a:cxnLst/>
            <a:rect r="r" b="b" t="t" l="l"/>
            <a:pathLst>
              <a:path h="1803808" w="1693350">
                <a:moveTo>
                  <a:pt x="0" y="0"/>
                </a:moveTo>
                <a:lnTo>
                  <a:pt x="1693349" y="0"/>
                </a:lnTo>
                <a:lnTo>
                  <a:pt x="1693349" y="1803808"/>
                </a:lnTo>
                <a:lnTo>
                  <a:pt x="0" y="1803808"/>
                </a:lnTo>
                <a:lnTo>
                  <a:pt x="0" y="0"/>
                </a:lnTo>
                <a:close/>
              </a:path>
            </a:pathLst>
          </a:custGeom>
          <a:blipFill>
            <a:blip r:embed="rId5"/>
            <a:stretch>
              <a:fillRect l="0" t="-3037" r="0" b="-3037"/>
            </a:stretch>
          </a:blipFill>
        </p:spPr>
      </p:sp>
      <p:sp>
        <p:nvSpPr>
          <p:cNvPr name="Freeform 5" id="5"/>
          <p:cNvSpPr/>
          <p:nvPr/>
        </p:nvSpPr>
        <p:spPr>
          <a:xfrm flipH="false" flipV="false" rot="0">
            <a:off x="432335" y="167013"/>
            <a:ext cx="2787466" cy="3046411"/>
          </a:xfrm>
          <a:custGeom>
            <a:avLst/>
            <a:gdLst/>
            <a:ahLst/>
            <a:cxnLst/>
            <a:rect r="r" b="b" t="t" l="l"/>
            <a:pathLst>
              <a:path h="3046411" w="2787466">
                <a:moveTo>
                  <a:pt x="0" y="0"/>
                </a:moveTo>
                <a:lnTo>
                  <a:pt x="2787467" y="0"/>
                </a:lnTo>
                <a:lnTo>
                  <a:pt x="2787467" y="3046412"/>
                </a:lnTo>
                <a:lnTo>
                  <a:pt x="0" y="3046412"/>
                </a:lnTo>
                <a:lnTo>
                  <a:pt x="0" y="0"/>
                </a:lnTo>
                <a:close/>
              </a:path>
            </a:pathLst>
          </a:custGeom>
          <a:blipFill>
            <a:blip r:embed="rId6"/>
            <a:stretch>
              <a:fillRect l="0" t="0" r="0" b="0"/>
            </a:stretch>
          </a:blipFill>
        </p:spPr>
      </p:sp>
      <p:sp>
        <p:nvSpPr>
          <p:cNvPr name="Freeform 6" id="6"/>
          <p:cNvSpPr/>
          <p:nvPr/>
        </p:nvSpPr>
        <p:spPr>
          <a:xfrm flipH="false" flipV="false" rot="1888529">
            <a:off x="14082905" y="390436"/>
            <a:ext cx="4888587" cy="1875995"/>
          </a:xfrm>
          <a:custGeom>
            <a:avLst/>
            <a:gdLst/>
            <a:ahLst/>
            <a:cxnLst/>
            <a:rect r="r" b="b" t="t" l="l"/>
            <a:pathLst>
              <a:path h="1875995" w="4888587">
                <a:moveTo>
                  <a:pt x="0" y="0"/>
                </a:moveTo>
                <a:lnTo>
                  <a:pt x="4888588" y="0"/>
                </a:lnTo>
                <a:lnTo>
                  <a:pt x="4888588" y="1875995"/>
                </a:lnTo>
                <a:lnTo>
                  <a:pt x="0" y="1875995"/>
                </a:lnTo>
                <a:lnTo>
                  <a:pt x="0" y="0"/>
                </a:lnTo>
                <a:close/>
              </a:path>
            </a:pathLst>
          </a:custGeom>
          <a:blipFill>
            <a:blip r:embed="rId7"/>
            <a:stretch>
              <a:fillRect l="0" t="0" r="0" b="0"/>
            </a:stretch>
          </a:blipFill>
        </p:spPr>
      </p:sp>
      <p:sp>
        <p:nvSpPr>
          <p:cNvPr name="TextBox 7" id="7"/>
          <p:cNvSpPr txBox="true"/>
          <p:nvPr/>
        </p:nvSpPr>
        <p:spPr>
          <a:xfrm rot="0">
            <a:off x="6427422" y="363555"/>
            <a:ext cx="5433157" cy="1196939"/>
          </a:xfrm>
          <a:prstGeom prst="rect">
            <a:avLst/>
          </a:prstGeom>
        </p:spPr>
        <p:txBody>
          <a:bodyPr anchor="t" rtlCol="false" tIns="0" lIns="0" bIns="0" rIns="0">
            <a:spAutoFit/>
          </a:bodyPr>
          <a:lstStyle/>
          <a:p>
            <a:pPr algn="ctr">
              <a:lnSpc>
                <a:spcPts val="9099"/>
              </a:lnSpc>
              <a:spcBef>
                <a:spcPct val="0"/>
              </a:spcBef>
            </a:pPr>
            <a:r>
              <a:rPr lang="en-US" sz="6999" spc="-209">
                <a:solidFill>
                  <a:srgbClr val="372786"/>
                </a:solidFill>
                <a:latin typeface="Childos Arabic Bold"/>
              </a:rPr>
              <a:t> Arus Kas Keluar</a:t>
            </a:r>
          </a:p>
        </p:txBody>
      </p:sp>
      <p:sp>
        <p:nvSpPr>
          <p:cNvPr name="TextBox 8" id="8"/>
          <p:cNvSpPr txBox="true"/>
          <p:nvPr/>
        </p:nvSpPr>
        <p:spPr>
          <a:xfrm rot="0">
            <a:off x="3219802" y="2324277"/>
            <a:ext cx="11356644" cy="6120329"/>
          </a:xfrm>
          <a:prstGeom prst="rect">
            <a:avLst/>
          </a:prstGeom>
        </p:spPr>
        <p:txBody>
          <a:bodyPr anchor="t" rtlCol="false" tIns="0" lIns="0" bIns="0" rIns="0">
            <a:spAutoFit/>
          </a:bodyPr>
          <a:lstStyle/>
          <a:p>
            <a:pPr algn="just" marL="574066" indent="-287033" lvl="1">
              <a:lnSpc>
                <a:spcPts val="3456"/>
              </a:lnSpc>
              <a:buFont typeface="Arial"/>
              <a:buChar char="•"/>
            </a:pPr>
            <a:r>
              <a:rPr lang="en-US" sz="2658" spc="-79">
                <a:solidFill>
                  <a:srgbClr val="372786"/>
                </a:solidFill>
                <a:latin typeface="Childos Arabic Light Bold"/>
              </a:rPr>
              <a:t> Operasional</a:t>
            </a:r>
          </a:p>
          <a:p>
            <a:pPr algn="just">
              <a:lnSpc>
                <a:spcPts val="3456"/>
              </a:lnSpc>
            </a:pPr>
            <a:r>
              <a:rPr lang="en-US" sz="2658" spc="-79">
                <a:solidFill>
                  <a:srgbClr val="372786"/>
                </a:solidFill>
                <a:latin typeface="Childos Arabic Light Bold"/>
              </a:rPr>
              <a:t>Operasional adalah jenis laporan keuangan yang berkaitan dengan pengeluaran operasional perusahaan, seperti pembayaran pajak pendapatan dan bunganya, pembayaran sewa, gaji atau upah para karyawan perusahaan.</a:t>
            </a:r>
          </a:p>
          <a:p>
            <a:pPr algn="just">
              <a:lnSpc>
                <a:spcPts val="3456"/>
              </a:lnSpc>
            </a:pPr>
          </a:p>
          <a:p>
            <a:pPr algn="just" marL="574066" indent="-287033" lvl="1">
              <a:lnSpc>
                <a:spcPts val="3456"/>
              </a:lnSpc>
              <a:buFont typeface="Arial"/>
              <a:buChar char="•"/>
            </a:pPr>
            <a:r>
              <a:rPr lang="en-US" sz="2658" spc="-79">
                <a:solidFill>
                  <a:srgbClr val="372786"/>
                </a:solidFill>
                <a:latin typeface="Childos Arabic Light Bold"/>
              </a:rPr>
              <a:t> Pembiayaan / Pembayaran Pinjaman </a:t>
            </a:r>
          </a:p>
          <a:p>
            <a:pPr algn="just">
              <a:lnSpc>
                <a:spcPts val="3456"/>
              </a:lnSpc>
            </a:pPr>
            <a:r>
              <a:rPr lang="en-US" sz="2658" spc="-79">
                <a:solidFill>
                  <a:srgbClr val="372786"/>
                </a:solidFill>
                <a:latin typeface="Childos Arabic Light Bold"/>
              </a:rPr>
              <a:t>Pembiayaan adalah jenis laporan keuangan berkaitan dengan penambahan modal perusahaan. Dalam perhitungannya, Anda hanya perlu mengurangi atau menambahkan nilai kas dari ekuitas pemilik dan kewajiban jangka panjang.</a:t>
            </a:r>
          </a:p>
          <a:p>
            <a:pPr algn="just">
              <a:lnSpc>
                <a:spcPts val="3456"/>
              </a:lnSpc>
            </a:pPr>
          </a:p>
          <a:p>
            <a:pPr algn="just" marL="574066" indent="-287033" lvl="1">
              <a:lnSpc>
                <a:spcPts val="3456"/>
              </a:lnSpc>
              <a:buFont typeface="Arial"/>
              <a:buChar char="•"/>
            </a:pPr>
            <a:r>
              <a:rPr lang="en-US" sz="2658" spc="-79">
                <a:solidFill>
                  <a:srgbClr val="372786"/>
                </a:solidFill>
                <a:latin typeface="Childos Arabic Light Bold"/>
              </a:rPr>
              <a:t> Investasi</a:t>
            </a:r>
          </a:p>
          <a:p>
            <a:pPr algn="just">
              <a:lnSpc>
                <a:spcPts val="3456"/>
              </a:lnSpc>
            </a:pPr>
            <a:r>
              <a:rPr lang="en-US" sz="2658" spc="-79">
                <a:solidFill>
                  <a:srgbClr val="372786"/>
                </a:solidFill>
                <a:latin typeface="Childos Arabic Light Bold"/>
              </a:rPr>
              <a:t>Aktivitas investasi adalah jenis laporan keuangan yang berhubungan dengan pembelian aktiva tetap. Misalnya, pembelian atau penjualan aset-aset tidak lancar seperti properti, peralatan, pabrik atau aset keuangan lainnya.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5226471" y="6157161"/>
            <a:ext cx="3316727" cy="6202279"/>
          </a:xfrm>
          <a:custGeom>
            <a:avLst/>
            <a:gdLst/>
            <a:ahLst/>
            <a:cxnLst/>
            <a:rect r="r" b="b" t="t" l="l"/>
            <a:pathLst>
              <a:path h="6202279" w="3316727">
                <a:moveTo>
                  <a:pt x="0" y="0"/>
                </a:moveTo>
                <a:lnTo>
                  <a:pt x="3316727" y="0"/>
                </a:lnTo>
                <a:lnTo>
                  <a:pt x="3316727" y="6202278"/>
                </a:lnTo>
                <a:lnTo>
                  <a:pt x="0" y="62022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480513" y="329867"/>
            <a:ext cx="7705650" cy="9627266"/>
          </a:xfrm>
          <a:custGeom>
            <a:avLst/>
            <a:gdLst/>
            <a:ahLst/>
            <a:cxnLst/>
            <a:rect r="r" b="b" t="t" l="l"/>
            <a:pathLst>
              <a:path h="9627266" w="7705650">
                <a:moveTo>
                  <a:pt x="0" y="0"/>
                </a:moveTo>
                <a:lnTo>
                  <a:pt x="7705650" y="0"/>
                </a:lnTo>
                <a:lnTo>
                  <a:pt x="7705650" y="9627266"/>
                </a:lnTo>
                <a:lnTo>
                  <a:pt x="0" y="9627266"/>
                </a:lnTo>
                <a:lnTo>
                  <a:pt x="0" y="0"/>
                </a:lnTo>
                <a:close/>
              </a:path>
            </a:pathLst>
          </a:custGeom>
          <a:blipFill>
            <a:blip r:embed="rId4"/>
            <a:stretch>
              <a:fillRect l="-4048" t="-34532" r="0" b="-45908"/>
            </a:stretch>
          </a:blipFill>
        </p:spPr>
      </p:sp>
      <p:sp>
        <p:nvSpPr>
          <p:cNvPr name="Freeform 4" id="4"/>
          <p:cNvSpPr/>
          <p:nvPr/>
        </p:nvSpPr>
        <p:spPr>
          <a:xfrm flipH="false" flipV="false" rot="0">
            <a:off x="4013577" y="6848330"/>
            <a:ext cx="3649001" cy="2973936"/>
          </a:xfrm>
          <a:custGeom>
            <a:avLst/>
            <a:gdLst/>
            <a:ahLst/>
            <a:cxnLst/>
            <a:rect r="r" b="b" t="t" l="l"/>
            <a:pathLst>
              <a:path h="2973936" w="3649001">
                <a:moveTo>
                  <a:pt x="0" y="0"/>
                </a:moveTo>
                <a:lnTo>
                  <a:pt x="3649001" y="0"/>
                </a:lnTo>
                <a:lnTo>
                  <a:pt x="3649001" y="2973936"/>
                </a:lnTo>
                <a:lnTo>
                  <a:pt x="0" y="2973936"/>
                </a:lnTo>
                <a:lnTo>
                  <a:pt x="0" y="0"/>
                </a:lnTo>
                <a:close/>
              </a:path>
            </a:pathLst>
          </a:custGeom>
          <a:blipFill>
            <a:blip r:embed="rId5"/>
            <a:stretch>
              <a:fillRect l="0" t="0" r="0" b="0"/>
            </a:stretch>
          </a:blipFill>
        </p:spPr>
      </p:sp>
      <p:sp>
        <p:nvSpPr>
          <p:cNvPr name="TextBox 5" id="5"/>
          <p:cNvSpPr txBox="true"/>
          <p:nvPr/>
        </p:nvSpPr>
        <p:spPr>
          <a:xfrm rot="0">
            <a:off x="-545713" y="4424362"/>
            <a:ext cx="9929312" cy="1362075"/>
          </a:xfrm>
          <a:prstGeom prst="rect">
            <a:avLst/>
          </a:prstGeom>
        </p:spPr>
        <p:txBody>
          <a:bodyPr anchor="t" rtlCol="false" tIns="0" lIns="0" bIns="0" rIns="0">
            <a:spAutoFit/>
          </a:bodyPr>
          <a:lstStyle/>
          <a:p>
            <a:pPr algn="ctr" marL="0" indent="0" lvl="0">
              <a:lnSpc>
                <a:spcPts val="10199"/>
              </a:lnSpc>
            </a:pPr>
            <a:r>
              <a:rPr lang="en-US" sz="8499" spc="-254">
                <a:solidFill>
                  <a:srgbClr val="372786"/>
                </a:solidFill>
                <a:latin typeface="Childos Arabic Bold"/>
              </a:rPr>
              <a:t>Contoh Cash Flow</a:t>
            </a:r>
          </a:p>
        </p:txBody>
      </p:sp>
      <p:sp>
        <p:nvSpPr>
          <p:cNvPr name="Freeform 6" id="6"/>
          <p:cNvSpPr/>
          <p:nvPr/>
        </p:nvSpPr>
        <p:spPr>
          <a:xfrm flipH="false" flipV="false" rot="0">
            <a:off x="309128" y="1028700"/>
            <a:ext cx="2287290" cy="2499771"/>
          </a:xfrm>
          <a:custGeom>
            <a:avLst/>
            <a:gdLst/>
            <a:ahLst/>
            <a:cxnLst/>
            <a:rect r="r" b="b" t="t" l="l"/>
            <a:pathLst>
              <a:path h="2499771" w="2287290">
                <a:moveTo>
                  <a:pt x="0" y="0"/>
                </a:moveTo>
                <a:lnTo>
                  <a:pt x="2287291" y="0"/>
                </a:lnTo>
                <a:lnTo>
                  <a:pt x="2287291" y="2499771"/>
                </a:lnTo>
                <a:lnTo>
                  <a:pt x="0" y="2499771"/>
                </a:lnTo>
                <a:lnTo>
                  <a:pt x="0" y="0"/>
                </a:lnTo>
                <a:close/>
              </a:path>
            </a:pathLst>
          </a:custGeom>
          <a:blipFill>
            <a:blip r:embed="rId6"/>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grpSp>
        <p:nvGrpSpPr>
          <p:cNvPr name="Group 2" id="2"/>
          <p:cNvGrpSpPr/>
          <p:nvPr/>
        </p:nvGrpSpPr>
        <p:grpSpPr>
          <a:xfrm rot="0">
            <a:off x="1339486" y="714525"/>
            <a:ext cx="15609028" cy="3751847"/>
            <a:chOff x="0" y="0"/>
            <a:chExt cx="20812038" cy="5002463"/>
          </a:xfrm>
        </p:grpSpPr>
        <p:sp>
          <p:nvSpPr>
            <p:cNvPr name="TextBox 3" id="3"/>
            <p:cNvSpPr txBox="true"/>
            <p:nvPr/>
          </p:nvSpPr>
          <p:spPr>
            <a:xfrm rot="0">
              <a:off x="0" y="-76200"/>
              <a:ext cx="20812038" cy="3632200"/>
            </a:xfrm>
            <a:prstGeom prst="rect">
              <a:avLst/>
            </a:prstGeom>
          </p:spPr>
          <p:txBody>
            <a:bodyPr anchor="t" rtlCol="false" tIns="0" lIns="0" bIns="0" rIns="0">
              <a:spAutoFit/>
            </a:bodyPr>
            <a:lstStyle/>
            <a:p>
              <a:pPr algn="ctr">
                <a:lnSpc>
                  <a:spcPts val="10559"/>
                </a:lnSpc>
              </a:pPr>
              <a:r>
                <a:rPr lang="en-US" sz="8799" spc="-263">
                  <a:solidFill>
                    <a:srgbClr val="372786"/>
                  </a:solidFill>
                  <a:latin typeface="Childos Arabic Bold"/>
                </a:rPr>
                <a:t>Laporan Rugi Laba</a:t>
              </a:r>
            </a:p>
            <a:p>
              <a:pPr marL="0" indent="0" lvl="0">
                <a:lnSpc>
                  <a:spcPts val="10559"/>
                </a:lnSpc>
                <a:spcBef>
                  <a:spcPct val="0"/>
                </a:spcBef>
              </a:pPr>
            </a:p>
          </p:txBody>
        </p:sp>
        <p:sp>
          <p:nvSpPr>
            <p:cNvPr name="TextBox 4" id="4"/>
            <p:cNvSpPr txBox="true"/>
            <p:nvPr/>
          </p:nvSpPr>
          <p:spPr>
            <a:xfrm rot="0">
              <a:off x="0" y="4393710"/>
              <a:ext cx="20812038" cy="418253"/>
            </a:xfrm>
            <a:prstGeom prst="rect">
              <a:avLst/>
            </a:prstGeom>
          </p:spPr>
          <p:txBody>
            <a:bodyPr anchor="t" rtlCol="false" tIns="0" lIns="0" bIns="0" rIns="0">
              <a:spAutoFit/>
            </a:bodyPr>
            <a:lstStyle/>
            <a:p>
              <a:pPr marL="0" indent="0" lvl="0">
                <a:lnSpc>
                  <a:spcPts val="2660"/>
                </a:lnSpc>
                <a:spcBef>
                  <a:spcPct val="0"/>
                </a:spcBef>
              </a:pPr>
            </a:p>
          </p:txBody>
        </p:sp>
      </p:grpSp>
      <p:sp>
        <p:nvSpPr>
          <p:cNvPr name="Freeform 5" id="5"/>
          <p:cNvSpPr/>
          <p:nvPr/>
        </p:nvSpPr>
        <p:spPr>
          <a:xfrm flipH="false" flipV="false" rot="-10800000">
            <a:off x="1670969" y="2590449"/>
            <a:ext cx="14946062" cy="10353545"/>
          </a:xfrm>
          <a:custGeom>
            <a:avLst/>
            <a:gdLst/>
            <a:ahLst/>
            <a:cxnLst/>
            <a:rect r="r" b="b" t="t" l="l"/>
            <a:pathLst>
              <a:path h="10353545" w="14946062">
                <a:moveTo>
                  <a:pt x="0" y="0"/>
                </a:moveTo>
                <a:lnTo>
                  <a:pt x="14946062" y="0"/>
                </a:lnTo>
                <a:lnTo>
                  <a:pt x="14946062" y="10353545"/>
                </a:lnTo>
                <a:lnTo>
                  <a:pt x="0" y="103535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959417">
            <a:off x="3855143" y="-437212"/>
            <a:ext cx="1437939" cy="2706121"/>
          </a:xfrm>
          <a:custGeom>
            <a:avLst/>
            <a:gdLst/>
            <a:ahLst/>
            <a:cxnLst/>
            <a:rect r="r" b="b" t="t" l="l"/>
            <a:pathLst>
              <a:path h="2706121" w="1437939">
                <a:moveTo>
                  <a:pt x="0" y="0"/>
                </a:moveTo>
                <a:lnTo>
                  <a:pt x="1437938" y="0"/>
                </a:lnTo>
                <a:lnTo>
                  <a:pt x="1437938" y="2706121"/>
                </a:lnTo>
                <a:lnTo>
                  <a:pt x="0" y="27061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2382325" y="3427063"/>
            <a:ext cx="12860384" cy="6687820"/>
          </a:xfrm>
          <a:prstGeom prst="rect">
            <a:avLst/>
          </a:prstGeom>
        </p:spPr>
        <p:txBody>
          <a:bodyPr anchor="t" rtlCol="false" tIns="0" lIns="0" bIns="0" rIns="0">
            <a:spAutoFit/>
          </a:bodyPr>
          <a:lstStyle/>
          <a:p>
            <a:pPr algn="just" marL="626107" indent="-313054" lvl="1">
              <a:lnSpc>
                <a:spcPts val="3769"/>
              </a:lnSpc>
              <a:buFont typeface="Arial"/>
              <a:buChar char="•"/>
            </a:pPr>
            <a:r>
              <a:rPr lang="en-US" sz="2899" spc="-86">
                <a:solidFill>
                  <a:srgbClr val="372786"/>
                </a:solidFill>
                <a:latin typeface="Childos Arabic Light Bold"/>
              </a:rPr>
              <a:t>Laporan laba rugi (Inggris: Income Statement atau Profit and Loss Statement) adalah bagian dari laporan keuangan suatu perusahaan yang dihasilkan pada suatu periode akuntansi yang menjabarkan unsur-unsur pendapatan dan beban perusahaan sehingga menghasilkan suatu laba atau rugi bersih.</a:t>
            </a:r>
          </a:p>
          <a:p>
            <a:pPr algn="just" marL="626107" indent="-313054" lvl="1">
              <a:lnSpc>
                <a:spcPts val="3769"/>
              </a:lnSpc>
              <a:buFont typeface="Arial"/>
              <a:buChar char="•"/>
            </a:pPr>
            <a:r>
              <a:rPr lang="en-US" sz="2899" spc="-86">
                <a:solidFill>
                  <a:srgbClr val="372786"/>
                </a:solidFill>
                <a:latin typeface="Childos Arabic Light Bold"/>
              </a:rPr>
              <a:t>Laporan laba rugi bisa dibuat dalam periode satu bulan, satu tahun, atau berdasarkan konsep perbandingan (matching concept) yang disebut juga konsep pengaitan atau pemadanan, antara pendapatan dan beban yang terkait. Laporan ini masuk ke dalam empat laporan keuangan utama perusahaan dan sebagai penghubung antara dua laporan neraca.</a:t>
            </a:r>
          </a:p>
          <a:p>
            <a:pPr algn="just" marL="626107" indent="-313054" lvl="1">
              <a:lnSpc>
                <a:spcPts val="3769"/>
              </a:lnSpc>
              <a:buFont typeface="Arial"/>
              <a:buChar char="•"/>
            </a:pPr>
            <a:r>
              <a:rPr lang="en-US" sz="2899" spc="-86">
                <a:solidFill>
                  <a:srgbClr val="372786"/>
                </a:solidFill>
                <a:latin typeface="Childos Arabic Light Bold"/>
              </a:rPr>
              <a:t>Selain itu, laporan laba rugi juga bermanfaat untuk hal bisnis lainnya seperti bahan evaluasi pihak manajemen badan usaha dalam hal menentukan strategi bisnis kedepannya, komparasi dengan laporan sebelumnya, hingga mengetahui total pajak pada periode selanjutnya.</a:t>
            </a:r>
          </a:p>
          <a:p>
            <a:pPr algn="just">
              <a:lnSpc>
                <a:spcPts val="3769"/>
              </a:lnSpc>
            </a:pPr>
          </a:p>
        </p:txBody>
      </p:sp>
      <p:sp>
        <p:nvSpPr>
          <p:cNvPr name="Freeform 8" id="8"/>
          <p:cNvSpPr/>
          <p:nvPr/>
        </p:nvSpPr>
        <p:spPr>
          <a:xfrm flipH="false" flipV="false" rot="0">
            <a:off x="15500534" y="6433116"/>
            <a:ext cx="2464643" cy="2693599"/>
          </a:xfrm>
          <a:custGeom>
            <a:avLst/>
            <a:gdLst/>
            <a:ahLst/>
            <a:cxnLst/>
            <a:rect r="r" b="b" t="t" l="l"/>
            <a:pathLst>
              <a:path h="2693599" w="2464643">
                <a:moveTo>
                  <a:pt x="0" y="0"/>
                </a:moveTo>
                <a:lnTo>
                  <a:pt x="2464642" y="0"/>
                </a:lnTo>
                <a:lnTo>
                  <a:pt x="2464642" y="2693599"/>
                </a:lnTo>
                <a:lnTo>
                  <a:pt x="0" y="2693599"/>
                </a:lnTo>
                <a:lnTo>
                  <a:pt x="0" y="0"/>
                </a:lnTo>
                <a:close/>
              </a:path>
            </a:pathLst>
          </a:custGeom>
          <a:blipFill>
            <a:blip r:embed="rId6"/>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sp>
        <p:nvSpPr>
          <p:cNvPr name="Freeform 2" id="2"/>
          <p:cNvSpPr/>
          <p:nvPr/>
        </p:nvSpPr>
        <p:spPr>
          <a:xfrm flipH="false" flipV="false" rot="0">
            <a:off x="2591873" y="1649405"/>
            <a:ext cx="13549604" cy="7608895"/>
          </a:xfrm>
          <a:custGeom>
            <a:avLst/>
            <a:gdLst/>
            <a:ahLst/>
            <a:cxnLst/>
            <a:rect r="r" b="b" t="t" l="l"/>
            <a:pathLst>
              <a:path h="7608895" w="13549604">
                <a:moveTo>
                  <a:pt x="0" y="0"/>
                </a:moveTo>
                <a:lnTo>
                  <a:pt x="13549604" y="0"/>
                </a:lnTo>
                <a:lnTo>
                  <a:pt x="13549604" y="7608895"/>
                </a:lnTo>
                <a:lnTo>
                  <a:pt x="0" y="76088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9650" y="8258041"/>
            <a:ext cx="1712223" cy="1584584"/>
          </a:xfrm>
          <a:custGeom>
            <a:avLst/>
            <a:gdLst/>
            <a:ahLst/>
            <a:cxnLst/>
            <a:rect r="r" b="b" t="t" l="l"/>
            <a:pathLst>
              <a:path h="1584584" w="1712223">
                <a:moveTo>
                  <a:pt x="0" y="0"/>
                </a:moveTo>
                <a:lnTo>
                  <a:pt x="1712223" y="0"/>
                </a:lnTo>
                <a:lnTo>
                  <a:pt x="1712223" y="1584585"/>
                </a:lnTo>
                <a:lnTo>
                  <a:pt x="0" y="15845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3605730" y="2207752"/>
            <a:ext cx="11521890" cy="7219590"/>
          </a:xfrm>
          <a:prstGeom prst="rect">
            <a:avLst/>
          </a:prstGeom>
        </p:spPr>
        <p:txBody>
          <a:bodyPr anchor="t" rtlCol="false" tIns="0" lIns="0" bIns="0" rIns="0">
            <a:spAutoFit/>
          </a:bodyPr>
          <a:lstStyle/>
          <a:p>
            <a:pPr algn="just">
              <a:lnSpc>
                <a:spcPts val="4774"/>
              </a:lnSpc>
            </a:pPr>
            <a:r>
              <a:rPr lang="en-US" sz="3672" spc="-110">
                <a:solidFill>
                  <a:srgbClr val="FFF9D8"/>
                </a:solidFill>
                <a:latin typeface="Childos Arabic Light Bold"/>
              </a:rPr>
              <a:t>Setiap perusahaan atau badan usaha memiliki kebijakan, jenis operasi, dan valuasi yang berbeda. Hal ini juga akan mengarah kepada adanya perbedaan dalam laporan keuangan laba rugi masing-masing badan usaha. Mengingat keuntungan dan pengeluaran</a:t>
            </a:r>
            <a:r>
              <a:rPr lang="en-US" sz="3672" spc="-110" u="sng">
                <a:solidFill>
                  <a:srgbClr val="FFF9D8"/>
                </a:solidFill>
                <a:latin typeface="Childos Arabic Light Bold"/>
                <a:hlinkClick r:id="rId6" tooltip="https://www.cimbniaga.co.id/id/business/index"/>
              </a:rPr>
              <a:t> bisnis</a:t>
            </a:r>
            <a:r>
              <a:rPr lang="en-US" sz="3672" spc="-110">
                <a:solidFill>
                  <a:srgbClr val="FFF9D8"/>
                </a:solidFill>
                <a:latin typeface="Childos Arabic Light Bold"/>
              </a:rPr>
              <a:t> tidak selalu sama.</a:t>
            </a:r>
          </a:p>
          <a:p>
            <a:pPr algn="just">
              <a:lnSpc>
                <a:spcPts val="4774"/>
              </a:lnSpc>
            </a:pPr>
          </a:p>
          <a:p>
            <a:pPr algn="just">
              <a:lnSpc>
                <a:spcPts val="4774"/>
              </a:lnSpc>
            </a:pPr>
            <a:r>
              <a:rPr lang="en-US" sz="3672" spc="-110">
                <a:solidFill>
                  <a:srgbClr val="FFF9D8"/>
                </a:solidFill>
                <a:latin typeface="Childos Arabic Light Bold"/>
              </a:rPr>
              <a:t>Meski punya kebijakan yang berbeda sesuai dengan usaha yang dijalankan, ada unsur-unsur mendasar yang sama di dalam setiap laporan laba rugi. Unsur-unsur dalam laporan tersebut meliputi </a:t>
            </a:r>
            <a:r>
              <a:rPr lang="en-US" sz="3672" spc="-110">
                <a:solidFill>
                  <a:srgbClr val="FFF082"/>
                </a:solidFill>
                <a:latin typeface="Childos Arabic Light Bold"/>
              </a:rPr>
              <a:t>pendapatan (revenue), beban (expense), laba (profit), dan rugi (loss).</a:t>
            </a:r>
          </a:p>
          <a:p>
            <a:pPr algn="just">
              <a:lnSpc>
                <a:spcPts val="4774"/>
              </a:lnSpc>
            </a:pPr>
          </a:p>
        </p:txBody>
      </p:sp>
      <p:sp>
        <p:nvSpPr>
          <p:cNvPr name="Freeform 5" id="5"/>
          <p:cNvSpPr/>
          <p:nvPr/>
        </p:nvSpPr>
        <p:spPr>
          <a:xfrm flipH="false" flipV="false" rot="0">
            <a:off x="1259507" y="1028700"/>
            <a:ext cx="2204937" cy="2491454"/>
          </a:xfrm>
          <a:custGeom>
            <a:avLst/>
            <a:gdLst/>
            <a:ahLst/>
            <a:cxnLst/>
            <a:rect r="r" b="b" t="t" l="l"/>
            <a:pathLst>
              <a:path h="2491454" w="2204937">
                <a:moveTo>
                  <a:pt x="0" y="0"/>
                </a:moveTo>
                <a:lnTo>
                  <a:pt x="2204936" y="0"/>
                </a:lnTo>
                <a:lnTo>
                  <a:pt x="2204936" y="2491454"/>
                </a:lnTo>
                <a:lnTo>
                  <a:pt x="0" y="2491454"/>
                </a:lnTo>
                <a:lnTo>
                  <a:pt x="0" y="0"/>
                </a:lnTo>
                <a:close/>
              </a:path>
            </a:pathLst>
          </a:custGeom>
          <a:blipFill>
            <a:blip r:embed="rId7"/>
            <a:stretch>
              <a:fillRect l="0" t="0" r="0" b="0"/>
            </a:stretch>
          </a:blipFill>
        </p:spPr>
      </p:sp>
      <p:sp>
        <p:nvSpPr>
          <p:cNvPr name="Freeform 6" id="6"/>
          <p:cNvSpPr/>
          <p:nvPr/>
        </p:nvSpPr>
        <p:spPr>
          <a:xfrm flipH="false" flipV="false" rot="0">
            <a:off x="14980086" y="6632654"/>
            <a:ext cx="3004935" cy="3250774"/>
          </a:xfrm>
          <a:custGeom>
            <a:avLst/>
            <a:gdLst/>
            <a:ahLst/>
            <a:cxnLst/>
            <a:rect r="r" b="b" t="t" l="l"/>
            <a:pathLst>
              <a:path h="3250774" w="3004935">
                <a:moveTo>
                  <a:pt x="0" y="0"/>
                </a:moveTo>
                <a:lnTo>
                  <a:pt x="3004935" y="0"/>
                </a:lnTo>
                <a:lnTo>
                  <a:pt x="3004935" y="3250774"/>
                </a:lnTo>
                <a:lnTo>
                  <a:pt x="0" y="3250774"/>
                </a:lnTo>
                <a:lnTo>
                  <a:pt x="0" y="0"/>
                </a:lnTo>
                <a:close/>
              </a:path>
            </a:pathLst>
          </a:custGeom>
          <a:blipFill>
            <a:blip r:embed="rId8"/>
            <a:stretch>
              <a:fillRect l="0" t="0" r="0" b="0"/>
            </a:stretch>
          </a:blipFill>
        </p:spPr>
      </p:sp>
      <p:grpSp>
        <p:nvGrpSpPr>
          <p:cNvPr name="Group 7" id="7"/>
          <p:cNvGrpSpPr/>
          <p:nvPr/>
        </p:nvGrpSpPr>
        <p:grpSpPr>
          <a:xfrm rot="0">
            <a:off x="3713944" y="664813"/>
            <a:ext cx="13865047" cy="2939120"/>
            <a:chOff x="0" y="0"/>
            <a:chExt cx="18486729" cy="3918827"/>
          </a:xfrm>
        </p:grpSpPr>
        <p:sp>
          <p:nvSpPr>
            <p:cNvPr name="TextBox 8" id="8"/>
            <p:cNvSpPr txBox="true"/>
            <p:nvPr/>
          </p:nvSpPr>
          <p:spPr>
            <a:xfrm rot="0">
              <a:off x="0" y="-66675"/>
              <a:ext cx="18486729" cy="2873325"/>
            </a:xfrm>
            <a:prstGeom prst="rect">
              <a:avLst/>
            </a:prstGeom>
          </p:spPr>
          <p:txBody>
            <a:bodyPr anchor="t" rtlCol="false" tIns="0" lIns="0" bIns="0" rIns="0">
              <a:spAutoFit/>
            </a:bodyPr>
            <a:lstStyle/>
            <a:p>
              <a:pPr>
                <a:lnSpc>
                  <a:spcPts val="7640"/>
                </a:lnSpc>
              </a:pPr>
              <a:r>
                <a:rPr lang="en-US" sz="6366" spc="-191">
                  <a:solidFill>
                    <a:srgbClr val="625897"/>
                  </a:solidFill>
                  <a:latin typeface="Childos Arabic Bold"/>
                </a:rPr>
                <a:t>Unsur di Dalam Laporan Laba Rugi</a:t>
              </a:r>
            </a:p>
            <a:p>
              <a:pPr marL="0" indent="0" lvl="0">
                <a:lnSpc>
                  <a:spcPts val="9024"/>
                </a:lnSpc>
                <a:spcBef>
                  <a:spcPct val="0"/>
                </a:spcBef>
              </a:pPr>
            </a:p>
          </p:txBody>
        </p:sp>
        <p:sp>
          <p:nvSpPr>
            <p:cNvPr name="TextBox 9" id="9"/>
            <p:cNvSpPr txBox="true"/>
            <p:nvPr/>
          </p:nvSpPr>
          <p:spPr>
            <a:xfrm rot="0">
              <a:off x="0" y="3441955"/>
              <a:ext cx="18486729" cy="330398"/>
            </a:xfrm>
            <a:prstGeom prst="rect">
              <a:avLst/>
            </a:prstGeom>
          </p:spPr>
          <p:txBody>
            <a:bodyPr anchor="t" rtlCol="false" tIns="0" lIns="0" bIns="0" rIns="0">
              <a:spAutoFit/>
            </a:bodyPr>
            <a:lstStyle/>
            <a:p>
              <a:pPr marL="0" indent="0" lvl="0">
                <a:lnSpc>
                  <a:spcPts val="2045"/>
                </a:lnSpc>
                <a:spcBef>
                  <a:spcPct val="0"/>
                </a:spcBef>
              </a:pP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sp>
        <p:nvSpPr>
          <p:cNvPr name="TextBox 2" id="2"/>
          <p:cNvSpPr txBox="true"/>
          <p:nvPr/>
        </p:nvSpPr>
        <p:spPr>
          <a:xfrm rot="0">
            <a:off x="756846" y="597793"/>
            <a:ext cx="16746316" cy="7734623"/>
          </a:xfrm>
          <a:prstGeom prst="rect">
            <a:avLst/>
          </a:prstGeom>
        </p:spPr>
        <p:txBody>
          <a:bodyPr anchor="t" rtlCol="false" tIns="0" lIns="0" bIns="0" rIns="0">
            <a:spAutoFit/>
          </a:bodyPr>
          <a:lstStyle/>
          <a:p>
            <a:pPr algn="just" marL="735581" indent="-367791" lvl="1">
              <a:lnSpc>
                <a:spcPts val="4429"/>
              </a:lnSpc>
              <a:buFont typeface="Arial"/>
              <a:buChar char="•"/>
            </a:pPr>
            <a:r>
              <a:rPr lang="en-US" sz="3407" spc="-102">
                <a:solidFill>
                  <a:srgbClr val="FFF9D8"/>
                </a:solidFill>
                <a:latin typeface="Childos Arabic Light Bold"/>
              </a:rPr>
              <a:t>Pendapatan (revenue)</a:t>
            </a:r>
          </a:p>
          <a:p>
            <a:pPr algn="just">
              <a:lnSpc>
                <a:spcPts val="4429"/>
              </a:lnSpc>
            </a:pPr>
            <a:r>
              <a:rPr lang="en-US" sz="3407" spc="-102">
                <a:solidFill>
                  <a:srgbClr val="FFF9D8"/>
                </a:solidFill>
                <a:latin typeface="Childos Arabic Light Bold"/>
              </a:rPr>
              <a:t>Unsur laporan laba rugi ini adalah peningkatan aktiva atau arus masuk perusahaan yang dihasilkan dari kegiatan operasional. Nilai pendapatan diperoleh dari total pendapatan kotor perusahaan yang telah dikurangi potongan harga atau diskon, retur, dan tunjangan lainnya.</a:t>
            </a:r>
          </a:p>
          <a:p>
            <a:pPr algn="just" marL="735581" indent="-367791" lvl="1">
              <a:lnSpc>
                <a:spcPts val="4429"/>
              </a:lnSpc>
              <a:buFont typeface="Arial"/>
              <a:buChar char="•"/>
            </a:pPr>
            <a:r>
              <a:rPr lang="en-US" sz="3407" spc="-102">
                <a:solidFill>
                  <a:srgbClr val="FFF9D8"/>
                </a:solidFill>
                <a:latin typeface="Childos Arabic Light Bold"/>
              </a:rPr>
              <a:t>Beban (expenses)</a:t>
            </a:r>
          </a:p>
          <a:p>
            <a:pPr algn="just">
              <a:lnSpc>
                <a:spcPts val="4429"/>
              </a:lnSpc>
            </a:pPr>
            <a:r>
              <a:rPr lang="en-US" sz="3407" spc="-102">
                <a:solidFill>
                  <a:srgbClr val="FFF9D8"/>
                </a:solidFill>
                <a:latin typeface="Childos Arabic Light Bold"/>
              </a:rPr>
              <a:t>Unsur ini merupakan arus keluar atau pemakaian aktiva akan memunculkan liabilitas dalam suatu periode tertentu dikarenakan pengiriman ataupun produksi barang.</a:t>
            </a:r>
          </a:p>
          <a:p>
            <a:pPr algn="just" marL="735581" indent="-367791" lvl="1">
              <a:lnSpc>
                <a:spcPts val="4429"/>
              </a:lnSpc>
              <a:buFont typeface="Arial"/>
              <a:buChar char="•"/>
            </a:pPr>
            <a:r>
              <a:rPr lang="en-US" sz="3407" spc="-102">
                <a:solidFill>
                  <a:srgbClr val="FFF9D8"/>
                </a:solidFill>
                <a:latin typeface="Childos Arabic Light Bold"/>
              </a:rPr>
              <a:t>Keuntungan (profit)</a:t>
            </a:r>
          </a:p>
          <a:p>
            <a:pPr algn="just">
              <a:lnSpc>
                <a:spcPts val="4429"/>
              </a:lnSpc>
            </a:pPr>
            <a:r>
              <a:rPr lang="en-US" sz="3407" spc="-102">
                <a:solidFill>
                  <a:srgbClr val="FFF9D8"/>
                </a:solidFill>
                <a:latin typeface="Childos Arabic Light Bold"/>
              </a:rPr>
              <a:t>Unsur laporan laba rugi ini hadir karena adanya peningkatan ekuitas karena terjadi transaksi perusahaan atau yang dihasilkan dari pendapatan atau investasi dari pemilik perusahaan.</a:t>
            </a:r>
          </a:p>
          <a:p>
            <a:pPr algn="just" marL="735581" indent="-367791" lvl="1">
              <a:lnSpc>
                <a:spcPts val="4429"/>
              </a:lnSpc>
              <a:buFont typeface="Arial"/>
              <a:buChar char="•"/>
            </a:pPr>
            <a:r>
              <a:rPr lang="en-US" sz="3407" spc="-102">
                <a:solidFill>
                  <a:srgbClr val="FFF9D8"/>
                </a:solidFill>
                <a:latin typeface="Childos Arabic Light Bold"/>
              </a:rPr>
              <a:t>Kerugian (loss)</a:t>
            </a:r>
          </a:p>
          <a:p>
            <a:pPr algn="just">
              <a:lnSpc>
                <a:spcPts val="4429"/>
              </a:lnSpc>
            </a:pPr>
            <a:r>
              <a:rPr lang="en-US" sz="3407" spc="-102">
                <a:solidFill>
                  <a:srgbClr val="FFF9D8"/>
                </a:solidFill>
                <a:latin typeface="Childos Arabic Light Bold"/>
              </a:rPr>
              <a:t>Sementara untuk unsur kerugian, yaitu penurunan ekuitas karena adanya transaksi yang dilakukan oleh perusahaan atau akibat dari beban dan pendistribusian kepada pemilik perusahaan.</a:t>
            </a:r>
          </a:p>
          <a:p>
            <a:pPr algn="ctr">
              <a:lnSpc>
                <a:spcPts val="3806"/>
              </a:lnSpc>
            </a:pPr>
          </a:p>
        </p:txBody>
      </p:sp>
      <p:sp>
        <p:nvSpPr>
          <p:cNvPr name="Freeform 3" id="3"/>
          <p:cNvSpPr/>
          <p:nvPr/>
        </p:nvSpPr>
        <p:spPr>
          <a:xfrm flipH="false" flipV="false" rot="502351">
            <a:off x="15315956" y="7524029"/>
            <a:ext cx="2458212" cy="2597847"/>
          </a:xfrm>
          <a:custGeom>
            <a:avLst/>
            <a:gdLst/>
            <a:ahLst/>
            <a:cxnLst/>
            <a:rect r="r" b="b" t="t" l="l"/>
            <a:pathLst>
              <a:path h="2597847" w="2458212">
                <a:moveTo>
                  <a:pt x="0" y="0"/>
                </a:moveTo>
                <a:lnTo>
                  <a:pt x="2458212" y="0"/>
                </a:lnTo>
                <a:lnTo>
                  <a:pt x="2458212" y="2597846"/>
                </a:lnTo>
                <a:lnTo>
                  <a:pt x="0" y="2597846"/>
                </a:lnTo>
                <a:lnTo>
                  <a:pt x="0" y="0"/>
                </a:lnTo>
                <a:close/>
              </a:path>
            </a:pathLst>
          </a:custGeom>
          <a:blipFill>
            <a:blip r:embed="rId2"/>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sp>
        <p:nvSpPr>
          <p:cNvPr name="TextBox 2" id="2"/>
          <p:cNvSpPr txBox="true"/>
          <p:nvPr/>
        </p:nvSpPr>
        <p:spPr>
          <a:xfrm rot="0">
            <a:off x="525898" y="3241075"/>
            <a:ext cx="17236204" cy="7045925"/>
          </a:xfrm>
          <a:prstGeom prst="rect">
            <a:avLst/>
          </a:prstGeom>
        </p:spPr>
        <p:txBody>
          <a:bodyPr anchor="t" rtlCol="false" tIns="0" lIns="0" bIns="0" rIns="0">
            <a:spAutoFit/>
          </a:bodyPr>
          <a:lstStyle/>
          <a:p>
            <a:pPr algn="just">
              <a:lnSpc>
                <a:spcPts val="3120"/>
              </a:lnSpc>
            </a:pPr>
            <a:r>
              <a:rPr lang="en-US" sz="2400" spc="-72">
                <a:solidFill>
                  <a:srgbClr val="372786"/>
                </a:solidFill>
                <a:latin typeface="Childos Arabic Light Bold"/>
              </a:rPr>
              <a:t>Selain unsur yang terdapat di dalam laporan laba rugi, dalam proses penyusunan laporan ini juga ada beberapa jenis pembagian laba seperti berikut ini:</a:t>
            </a:r>
          </a:p>
          <a:p>
            <a:pPr algn="just" marL="518160" indent="-259080" lvl="1">
              <a:lnSpc>
                <a:spcPts val="3120"/>
              </a:lnSpc>
              <a:buFont typeface="Arial"/>
              <a:buChar char="•"/>
            </a:pPr>
            <a:r>
              <a:rPr lang="en-US" sz="2400" spc="-72">
                <a:solidFill>
                  <a:srgbClr val="372786"/>
                </a:solidFill>
                <a:latin typeface="Childos Arabic Light Bold"/>
              </a:rPr>
              <a:t>Laba Kotor</a:t>
            </a:r>
          </a:p>
          <a:p>
            <a:pPr algn="just">
              <a:lnSpc>
                <a:spcPts val="3120"/>
              </a:lnSpc>
            </a:pPr>
            <a:r>
              <a:rPr lang="en-US" sz="2400" spc="-72">
                <a:solidFill>
                  <a:srgbClr val="372786"/>
                </a:solidFill>
                <a:latin typeface="Childos Arabic Light Bold"/>
              </a:rPr>
              <a:t>Laba ini merupakan pengukuran pendapatan langsung perusahaan dari penjualan produk di dalam satu periode akuntansi. Laba kotor sama juga dengan pendapatan dari hasil penjualan bersih setelah dikurangi harga pokok penjualan. Laba kotor biasanya menjadi indikasi seberapa jauh perusahaan mampu menutupi biaya produksinya.</a:t>
            </a:r>
          </a:p>
          <a:p>
            <a:pPr algn="just" marL="518160" indent="-259080" lvl="1">
              <a:lnSpc>
                <a:spcPts val="3120"/>
              </a:lnSpc>
              <a:buFont typeface="Arial"/>
              <a:buChar char="•"/>
            </a:pPr>
            <a:r>
              <a:rPr lang="en-US" sz="2400" spc="-72">
                <a:solidFill>
                  <a:srgbClr val="372786"/>
                </a:solidFill>
                <a:latin typeface="Childos Arabic Light Bold"/>
              </a:rPr>
              <a:t>Laba Operasi</a:t>
            </a:r>
          </a:p>
          <a:p>
            <a:pPr algn="just">
              <a:lnSpc>
                <a:spcPts val="3120"/>
              </a:lnSpc>
            </a:pPr>
            <a:r>
              <a:rPr lang="en-US" sz="2400" spc="-72">
                <a:solidFill>
                  <a:srgbClr val="372786"/>
                </a:solidFill>
                <a:latin typeface="Childos Arabic Light Bold"/>
              </a:rPr>
              <a:t>Untuk laba di laporan laba rugi ini merupakan selisih antara penjualan dan semua biaya dan beban operasi perusahaan. Umumnya, laba operasi dipakai sebagai alat ukur kemampuan perusahaan dalam menghasilkan pendapatan dari bisnisnya.</a:t>
            </a:r>
          </a:p>
          <a:p>
            <a:pPr algn="just" marL="518160" indent="-259080" lvl="1">
              <a:lnSpc>
                <a:spcPts val="3120"/>
              </a:lnSpc>
              <a:buFont typeface="Arial"/>
              <a:buChar char="•"/>
            </a:pPr>
            <a:r>
              <a:rPr lang="en-US" sz="2400" spc="-72">
                <a:solidFill>
                  <a:srgbClr val="372786"/>
                </a:solidFill>
                <a:latin typeface="Childos Arabic Light Bold"/>
              </a:rPr>
              <a:t>Laba Sebelum Pajak</a:t>
            </a:r>
          </a:p>
          <a:p>
            <a:pPr algn="just">
              <a:lnSpc>
                <a:spcPts val="3120"/>
              </a:lnSpc>
            </a:pPr>
            <a:r>
              <a:rPr lang="en-US" sz="2400" spc="-72">
                <a:solidFill>
                  <a:srgbClr val="372786"/>
                </a:solidFill>
                <a:latin typeface="Childos Arabic Light Bold"/>
              </a:rPr>
              <a:t>Untuk laba ini adalah jumlah laba sebelum pajak penghasilan yang ditetapkan berdasarkan standar akuntansi keuangan. Laba ini tidak mempengaruhi jumlah pajak penghasilan yang sebenarnya untuk pihak-pihak yang menggunakannya dalam mengambil keputusan.</a:t>
            </a:r>
          </a:p>
          <a:p>
            <a:pPr algn="just" marL="518160" indent="-259080" lvl="1">
              <a:lnSpc>
                <a:spcPts val="3120"/>
              </a:lnSpc>
              <a:buFont typeface="Arial"/>
              <a:buChar char="•"/>
            </a:pPr>
            <a:r>
              <a:rPr lang="en-US" sz="2400" spc="-72">
                <a:solidFill>
                  <a:srgbClr val="372786"/>
                </a:solidFill>
                <a:latin typeface="Childos Arabic Light Bold"/>
              </a:rPr>
              <a:t>Laba Bersih</a:t>
            </a:r>
          </a:p>
          <a:p>
            <a:pPr algn="just">
              <a:lnSpc>
                <a:spcPts val="3120"/>
              </a:lnSpc>
            </a:pPr>
            <a:r>
              <a:rPr lang="en-US" sz="2400" spc="-72">
                <a:solidFill>
                  <a:srgbClr val="372786"/>
                </a:solidFill>
                <a:latin typeface="Childos Arabic Light Bold"/>
              </a:rPr>
              <a:t>Ini merupakan bagian yang penting dalam laporan laba rugi karena laba bersih biasanya menjadi indikasi dari profitabilitas perusahaan. Laba bersih adalah kelebihan keuntungan dalam penjualan bersih perusahaan terhadap harga pokok penjualan dikurangi beban operasi dan pajak penghasilan. Ada beberapa hal yang bisa memengaruhi laba bersih seperti pendapatan, biaya pajak penghasilan, beban operasi, hingga beban pokok penjualan.</a:t>
            </a:r>
          </a:p>
          <a:p>
            <a:pPr algn="just" marL="518160" indent="-259080" lvl="1">
              <a:lnSpc>
                <a:spcPts val="3120"/>
              </a:lnSpc>
              <a:buFont typeface="Arial"/>
              <a:buChar char="•"/>
            </a:pPr>
            <a:r>
              <a:rPr lang="en-US" sz="2400" spc="-72">
                <a:solidFill>
                  <a:srgbClr val="372786"/>
                </a:solidFill>
                <a:latin typeface="Childos Arabic Light Bold"/>
              </a:rPr>
              <a:t>Laba Operasi Berjalan</a:t>
            </a:r>
          </a:p>
          <a:p>
            <a:pPr algn="just">
              <a:lnSpc>
                <a:spcPts val="3120"/>
              </a:lnSpc>
            </a:pPr>
            <a:r>
              <a:rPr lang="en-US" sz="2400" spc="-72">
                <a:solidFill>
                  <a:srgbClr val="372786"/>
                </a:solidFill>
                <a:latin typeface="Childos Arabic Light Bold"/>
              </a:rPr>
              <a:t>Diperoleh dari kegiatan bisnis perusahaan yang tengah berjalan setelah pajak dan bunga. Laba operasi berjalan ini disebut juga laba sebelum pos luar biasa.</a:t>
            </a:r>
          </a:p>
        </p:txBody>
      </p:sp>
      <p:sp>
        <p:nvSpPr>
          <p:cNvPr name="Freeform 3" id="3"/>
          <p:cNvSpPr/>
          <p:nvPr/>
        </p:nvSpPr>
        <p:spPr>
          <a:xfrm flipH="false" flipV="false" rot="0">
            <a:off x="197256" y="378744"/>
            <a:ext cx="2851920" cy="2384918"/>
          </a:xfrm>
          <a:custGeom>
            <a:avLst/>
            <a:gdLst/>
            <a:ahLst/>
            <a:cxnLst/>
            <a:rect r="r" b="b" t="t" l="l"/>
            <a:pathLst>
              <a:path h="2384918" w="2851920">
                <a:moveTo>
                  <a:pt x="0" y="0"/>
                </a:moveTo>
                <a:lnTo>
                  <a:pt x="2851919" y="0"/>
                </a:lnTo>
                <a:lnTo>
                  <a:pt x="2851919" y="2384918"/>
                </a:lnTo>
                <a:lnTo>
                  <a:pt x="0" y="2384918"/>
                </a:lnTo>
                <a:lnTo>
                  <a:pt x="0" y="0"/>
                </a:lnTo>
                <a:close/>
              </a:path>
            </a:pathLst>
          </a:custGeom>
          <a:blipFill>
            <a:blip r:embed="rId2"/>
            <a:stretch>
              <a:fillRect l="0" t="0" r="0" b="0"/>
            </a:stretch>
          </a:blipFill>
        </p:spPr>
      </p:sp>
      <p:sp>
        <p:nvSpPr>
          <p:cNvPr name="TextBox 4" id="4"/>
          <p:cNvSpPr txBox="true"/>
          <p:nvPr/>
        </p:nvSpPr>
        <p:spPr>
          <a:xfrm rot="0">
            <a:off x="3224553" y="456778"/>
            <a:ext cx="12521819" cy="2162175"/>
          </a:xfrm>
          <a:prstGeom prst="rect">
            <a:avLst/>
          </a:prstGeom>
        </p:spPr>
        <p:txBody>
          <a:bodyPr anchor="t" rtlCol="false" tIns="0" lIns="0" bIns="0" rIns="0">
            <a:spAutoFit/>
          </a:bodyPr>
          <a:lstStyle/>
          <a:p>
            <a:pPr algn="ctr" marL="0" indent="0" lvl="0">
              <a:lnSpc>
                <a:spcPts val="8279"/>
              </a:lnSpc>
            </a:pPr>
            <a:r>
              <a:rPr lang="en-US" sz="6899" spc="-206">
                <a:solidFill>
                  <a:srgbClr val="372786"/>
                </a:solidFill>
                <a:latin typeface="Childos Arabic Bold"/>
              </a:rPr>
              <a:t>Pembagian Laba Rugi dalam Laporan Laba Rugi</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grpSp>
        <p:nvGrpSpPr>
          <p:cNvPr name="Group 2" id="2"/>
          <p:cNvGrpSpPr/>
          <p:nvPr/>
        </p:nvGrpSpPr>
        <p:grpSpPr>
          <a:xfrm rot="0">
            <a:off x="1058416" y="2900867"/>
            <a:ext cx="7616198" cy="7101235"/>
            <a:chOff x="0" y="0"/>
            <a:chExt cx="2005912" cy="1870284"/>
          </a:xfrm>
        </p:grpSpPr>
        <p:sp>
          <p:nvSpPr>
            <p:cNvPr name="Freeform 3" id="3"/>
            <p:cNvSpPr/>
            <p:nvPr/>
          </p:nvSpPr>
          <p:spPr>
            <a:xfrm flipH="false" flipV="false" rot="0">
              <a:off x="0" y="0"/>
              <a:ext cx="2005912" cy="1870284"/>
            </a:xfrm>
            <a:custGeom>
              <a:avLst/>
              <a:gdLst/>
              <a:ahLst/>
              <a:cxnLst/>
              <a:rect r="r" b="b" t="t" l="l"/>
              <a:pathLst>
                <a:path h="1870284" w="2005912">
                  <a:moveTo>
                    <a:pt x="51842" y="0"/>
                  </a:moveTo>
                  <a:lnTo>
                    <a:pt x="1954070" y="0"/>
                  </a:lnTo>
                  <a:cubicBezTo>
                    <a:pt x="1967820" y="0"/>
                    <a:pt x="1981006" y="5462"/>
                    <a:pt x="1990728" y="15184"/>
                  </a:cubicBezTo>
                  <a:cubicBezTo>
                    <a:pt x="2000450" y="24906"/>
                    <a:pt x="2005912" y="38093"/>
                    <a:pt x="2005912" y="51842"/>
                  </a:cubicBezTo>
                  <a:lnTo>
                    <a:pt x="2005912" y="1818442"/>
                  </a:lnTo>
                  <a:cubicBezTo>
                    <a:pt x="2005912" y="1847074"/>
                    <a:pt x="1982702" y="1870284"/>
                    <a:pt x="1954070" y="1870284"/>
                  </a:cubicBezTo>
                  <a:lnTo>
                    <a:pt x="51842" y="1870284"/>
                  </a:lnTo>
                  <a:cubicBezTo>
                    <a:pt x="38093" y="1870284"/>
                    <a:pt x="24906" y="1864822"/>
                    <a:pt x="15184" y="1855100"/>
                  </a:cubicBezTo>
                  <a:cubicBezTo>
                    <a:pt x="5462" y="1845378"/>
                    <a:pt x="0" y="1832192"/>
                    <a:pt x="0" y="1818442"/>
                  </a:cubicBezTo>
                  <a:lnTo>
                    <a:pt x="0" y="51842"/>
                  </a:lnTo>
                  <a:cubicBezTo>
                    <a:pt x="0" y="23210"/>
                    <a:pt x="23210" y="0"/>
                    <a:pt x="51842" y="0"/>
                  </a:cubicBezTo>
                  <a:close/>
                </a:path>
              </a:pathLst>
            </a:custGeom>
            <a:solidFill>
              <a:srgbClr val="FFF9D8"/>
            </a:solidFill>
          </p:spPr>
        </p:sp>
        <p:sp>
          <p:nvSpPr>
            <p:cNvPr name="TextBox 4" id="4"/>
            <p:cNvSpPr txBox="true"/>
            <p:nvPr/>
          </p:nvSpPr>
          <p:spPr>
            <a:xfrm>
              <a:off x="0" y="-57150"/>
              <a:ext cx="812800" cy="869950"/>
            </a:xfrm>
            <a:prstGeom prst="rect">
              <a:avLst/>
            </a:prstGeom>
          </p:spPr>
          <p:txBody>
            <a:bodyPr anchor="ctr" rtlCol="false" tIns="50800" lIns="50800" bIns="50800" rIns="50800"/>
            <a:lstStyle/>
            <a:p>
              <a:pPr algn="ctr">
                <a:lnSpc>
                  <a:spcPts val="3499"/>
                </a:lnSpc>
              </a:pPr>
            </a:p>
          </p:txBody>
        </p:sp>
      </p:grpSp>
      <p:sp>
        <p:nvSpPr>
          <p:cNvPr name="TextBox 5" id="5"/>
          <p:cNvSpPr txBox="true"/>
          <p:nvPr/>
        </p:nvSpPr>
        <p:spPr>
          <a:xfrm rot="0">
            <a:off x="1309843" y="3019802"/>
            <a:ext cx="7113344" cy="6815740"/>
          </a:xfrm>
          <a:prstGeom prst="rect">
            <a:avLst/>
          </a:prstGeom>
        </p:spPr>
        <p:txBody>
          <a:bodyPr anchor="t" rtlCol="false" tIns="0" lIns="0" bIns="0" rIns="0">
            <a:spAutoFit/>
          </a:bodyPr>
          <a:lstStyle/>
          <a:p>
            <a:pPr algn="just">
              <a:lnSpc>
                <a:spcPts val="3221"/>
              </a:lnSpc>
            </a:pPr>
            <a:r>
              <a:rPr lang="en-US" sz="2477" spc="-74">
                <a:solidFill>
                  <a:srgbClr val="372786"/>
                </a:solidFill>
                <a:latin typeface="Childos Arabic Light Bold"/>
              </a:rPr>
              <a:t>Laporan laba rugi menjadi hal wajib untuk dibuat dalam periode yang sudah ditentukan oleh perusahaan terkait. Hal ini dikarenakan ada fungsi-fungsi khusus yang bisa diberikan oleh laporan tersebut jika dilakukan perhitungan secara berkala.</a:t>
            </a:r>
          </a:p>
          <a:p>
            <a:pPr algn="just" marL="534982" indent="-267491" lvl="1">
              <a:lnSpc>
                <a:spcPts val="3221"/>
              </a:lnSpc>
              <a:buFont typeface="Arial"/>
              <a:buChar char="•"/>
            </a:pPr>
            <a:r>
              <a:rPr lang="en-US" sz="2477" spc="-74">
                <a:solidFill>
                  <a:srgbClr val="372786"/>
                </a:solidFill>
                <a:latin typeface="Childos Arabic Light Bold"/>
              </a:rPr>
              <a:t>Dijadikan Bahan Evaluasi Keuangan</a:t>
            </a:r>
          </a:p>
          <a:p>
            <a:pPr algn="just">
              <a:lnSpc>
                <a:spcPts val="3221"/>
              </a:lnSpc>
            </a:pPr>
            <a:r>
              <a:rPr lang="en-US" sz="2477" spc="-74">
                <a:solidFill>
                  <a:srgbClr val="372786"/>
                </a:solidFill>
                <a:latin typeface="Childos Arabic Light Bold"/>
              </a:rPr>
              <a:t>Fungsi laporan laba rugi yaitu menjadikannya sebagai bahan evaluasi keuangan dari transaksi keuangan yang berjalan selama satu bulan atau satu tahun baik transaksi yang menghasilkan kerugian maupun laba. </a:t>
            </a:r>
          </a:p>
          <a:p>
            <a:pPr algn="just">
              <a:lnSpc>
                <a:spcPts val="3221"/>
              </a:lnSpc>
            </a:pPr>
          </a:p>
          <a:p>
            <a:pPr algn="just">
              <a:lnSpc>
                <a:spcPts val="3221"/>
              </a:lnSpc>
              <a:spcBef>
                <a:spcPct val="0"/>
              </a:spcBef>
            </a:pPr>
            <a:r>
              <a:rPr lang="en-US" sz="2477" spc="-74">
                <a:solidFill>
                  <a:srgbClr val="372786"/>
                </a:solidFill>
                <a:latin typeface="Childos Arabic Light Bold"/>
              </a:rPr>
              <a:t>Akumulasi dari total finansial tersebut yang akan menjadi laporan laba rugi perusahaan di periode tertentu. Jika keuangan tersebut dicatat lengkap dengan transaksinya akan memudahkan perusahaan mengetahui secara jelas data finansial tersebut. Kondisi bisa memungkinkan untuk dilakukan penghitungan lebih menyeluruh ketika evaluasi.</a:t>
            </a:r>
          </a:p>
        </p:txBody>
      </p:sp>
      <p:sp>
        <p:nvSpPr>
          <p:cNvPr name="Freeform 6" id="6"/>
          <p:cNvSpPr/>
          <p:nvPr/>
        </p:nvSpPr>
        <p:spPr>
          <a:xfrm flipH="false" flipV="false" rot="0">
            <a:off x="222470" y="146814"/>
            <a:ext cx="2985424" cy="2754053"/>
          </a:xfrm>
          <a:custGeom>
            <a:avLst/>
            <a:gdLst/>
            <a:ahLst/>
            <a:cxnLst/>
            <a:rect r="r" b="b" t="t" l="l"/>
            <a:pathLst>
              <a:path h="2754053" w="2985424">
                <a:moveTo>
                  <a:pt x="0" y="0"/>
                </a:moveTo>
                <a:lnTo>
                  <a:pt x="2985424" y="0"/>
                </a:lnTo>
                <a:lnTo>
                  <a:pt x="2985424" y="2754053"/>
                </a:lnTo>
                <a:lnTo>
                  <a:pt x="0" y="2754053"/>
                </a:lnTo>
                <a:lnTo>
                  <a:pt x="0" y="0"/>
                </a:lnTo>
                <a:close/>
              </a:path>
            </a:pathLst>
          </a:custGeom>
          <a:blipFill>
            <a:blip r:embed="rId2"/>
            <a:stretch>
              <a:fillRect l="0" t="0" r="0" b="0"/>
            </a:stretch>
          </a:blipFill>
        </p:spPr>
      </p:sp>
      <p:sp>
        <p:nvSpPr>
          <p:cNvPr name="TextBox 7" id="7"/>
          <p:cNvSpPr txBox="true"/>
          <p:nvPr/>
        </p:nvSpPr>
        <p:spPr>
          <a:xfrm rot="0">
            <a:off x="3207894" y="942975"/>
            <a:ext cx="11956132" cy="1514475"/>
          </a:xfrm>
          <a:prstGeom prst="rect">
            <a:avLst/>
          </a:prstGeom>
        </p:spPr>
        <p:txBody>
          <a:bodyPr anchor="t" rtlCol="false" tIns="0" lIns="0" bIns="0" rIns="0">
            <a:spAutoFit/>
          </a:bodyPr>
          <a:lstStyle/>
          <a:p>
            <a:pPr algn="ctr" marL="0" indent="0" lvl="0">
              <a:lnSpc>
                <a:spcPts val="11279"/>
              </a:lnSpc>
            </a:pPr>
            <a:r>
              <a:rPr lang="en-US" sz="9399" spc="-281">
                <a:solidFill>
                  <a:srgbClr val="372786"/>
                </a:solidFill>
                <a:latin typeface="Childos Arabic Bold"/>
              </a:rPr>
              <a:t>Fungsi Laporan Laba Rugi</a:t>
            </a:r>
          </a:p>
        </p:txBody>
      </p:sp>
      <p:grpSp>
        <p:nvGrpSpPr>
          <p:cNvPr name="Group 8" id="8"/>
          <p:cNvGrpSpPr/>
          <p:nvPr/>
        </p:nvGrpSpPr>
        <p:grpSpPr>
          <a:xfrm rot="0">
            <a:off x="9185960" y="2703611"/>
            <a:ext cx="8377042" cy="7298491"/>
            <a:chOff x="0" y="0"/>
            <a:chExt cx="2206299" cy="1922236"/>
          </a:xfrm>
        </p:grpSpPr>
        <p:sp>
          <p:nvSpPr>
            <p:cNvPr name="Freeform 9" id="9"/>
            <p:cNvSpPr/>
            <p:nvPr/>
          </p:nvSpPr>
          <p:spPr>
            <a:xfrm flipH="false" flipV="false" rot="0">
              <a:off x="0" y="0"/>
              <a:ext cx="2206299" cy="1922236"/>
            </a:xfrm>
            <a:custGeom>
              <a:avLst/>
              <a:gdLst/>
              <a:ahLst/>
              <a:cxnLst/>
              <a:rect r="r" b="b" t="t" l="l"/>
              <a:pathLst>
                <a:path h="1922236" w="2206299">
                  <a:moveTo>
                    <a:pt x="47133" y="0"/>
                  </a:moveTo>
                  <a:lnTo>
                    <a:pt x="2159166" y="0"/>
                  </a:lnTo>
                  <a:cubicBezTo>
                    <a:pt x="2171666" y="0"/>
                    <a:pt x="2183655" y="4966"/>
                    <a:pt x="2192494" y="13805"/>
                  </a:cubicBezTo>
                  <a:cubicBezTo>
                    <a:pt x="2201333" y="22644"/>
                    <a:pt x="2206299" y="34633"/>
                    <a:pt x="2206299" y="47133"/>
                  </a:cubicBezTo>
                  <a:lnTo>
                    <a:pt x="2206299" y="1875103"/>
                  </a:lnTo>
                  <a:cubicBezTo>
                    <a:pt x="2206299" y="1901134"/>
                    <a:pt x="2185197" y="1922236"/>
                    <a:pt x="2159166" y="1922236"/>
                  </a:cubicBezTo>
                  <a:lnTo>
                    <a:pt x="47133" y="1922236"/>
                  </a:lnTo>
                  <a:cubicBezTo>
                    <a:pt x="21102" y="1922236"/>
                    <a:pt x="0" y="1901134"/>
                    <a:pt x="0" y="1875103"/>
                  </a:cubicBezTo>
                  <a:lnTo>
                    <a:pt x="0" y="47133"/>
                  </a:lnTo>
                  <a:cubicBezTo>
                    <a:pt x="0" y="21102"/>
                    <a:pt x="21102" y="0"/>
                    <a:pt x="47133" y="0"/>
                  </a:cubicBezTo>
                  <a:close/>
                </a:path>
              </a:pathLst>
            </a:custGeom>
            <a:solidFill>
              <a:srgbClr val="FFF9D8"/>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3499"/>
                </a:lnSpc>
              </a:pPr>
            </a:p>
          </p:txBody>
        </p:sp>
      </p:grpSp>
      <p:sp>
        <p:nvSpPr>
          <p:cNvPr name="TextBox 11" id="11"/>
          <p:cNvSpPr txBox="true"/>
          <p:nvPr/>
        </p:nvSpPr>
        <p:spPr>
          <a:xfrm rot="0">
            <a:off x="9337811" y="2563981"/>
            <a:ext cx="8073340" cy="7589988"/>
          </a:xfrm>
          <a:prstGeom prst="rect">
            <a:avLst/>
          </a:prstGeom>
        </p:spPr>
        <p:txBody>
          <a:bodyPr anchor="t" rtlCol="false" tIns="0" lIns="0" bIns="0" rIns="0">
            <a:spAutoFit/>
          </a:bodyPr>
          <a:lstStyle/>
          <a:p>
            <a:pPr algn="ctr">
              <a:lnSpc>
                <a:spcPts val="2762"/>
              </a:lnSpc>
            </a:pPr>
          </a:p>
          <a:p>
            <a:pPr algn="just" marL="484389" indent="-242194" lvl="1">
              <a:lnSpc>
                <a:spcPts val="2916"/>
              </a:lnSpc>
              <a:buFont typeface="Arial"/>
              <a:buChar char="•"/>
            </a:pPr>
            <a:r>
              <a:rPr lang="en-US" sz="2243" spc="-67">
                <a:solidFill>
                  <a:srgbClr val="372786"/>
                </a:solidFill>
                <a:latin typeface="Childos Arabic Light Bold"/>
              </a:rPr>
              <a:t>Untuk Mengetahui Perkembangan Perusahaan</a:t>
            </a:r>
          </a:p>
          <a:p>
            <a:pPr algn="just">
              <a:lnSpc>
                <a:spcPts val="2916"/>
              </a:lnSpc>
            </a:pPr>
            <a:r>
              <a:rPr lang="en-US" sz="2243" spc="-67">
                <a:solidFill>
                  <a:srgbClr val="372786"/>
                </a:solidFill>
                <a:latin typeface="Childos Arabic Light Bold"/>
              </a:rPr>
              <a:t>Laporan laba rugi bisa menjadi indikator untuk melihat perkembangan sebuah perusahaan. Perkembangan bisa dilihat dari kondisi keuangan di perusahaan tersebut. Jika lebih besar keuntungan atau laba dibandingkan rugi, prospek perusahaan ke depan akan semakin meningkat.</a:t>
            </a:r>
          </a:p>
          <a:p>
            <a:pPr algn="just">
              <a:lnSpc>
                <a:spcPts val="2916"/>
              </a:lnSpc>
            </a:pPr>
          </a:p>
          <a:p>
            <a:pPr algn="just">
              <a:lnSpc>
                <a:spcPts val="2916"/>
              </a:lnSpc>
            </a:pPr>
            <a:r>
              <a:rPr lang="en-US" sz="2243" spc="-67">
                <a:solidFill>
                  <a:srgbClr val="372786"/>
                </a:solidFill>
                <a:latin typeface="Childos Arabic Light Bold"/>
              </a:rPr>
              <a:t>Kondisi ini akan semakin diuntungkan jika dibarengi dengan peningkatan alat produksi, sumber daya manusia dan lainnya. Untuk mengetahui perkembangan perusahaan, harus diketahui data-data laba rugi perusahaan. Dengan begitu, laporan laba rugi bisa dijadikan tolak ukur perkembangan</a:t>
            </a:r>
            <a:r>
              <a:rPr lang="en-US" sz="2243" spc="-67">
                <a:solidFill>
                  <a:srgbClr val="000000"/>
                </a:solidFill>
                <a:latin typeface="Childos Arabic Light Bold"/>
              </a:rPr>
              <a:t>. </a:t>
            </a:r>
          </a:p>
          <a:p>
            <a:pPr algn="just">
              <a:lnSpc>
                <a:spcPts val="2916"/>
              </a:lnSpc>
            </a:pPr>
          </a:p>
          <a:p>
            <a:pPr algn="just">
              <a:lnSpc>
                <a:spcPts val="2916"/>
              </a:lnSpc>
            </a:pPr>
            <a:r>
              <a:rPr lang="en-US" sz="2243" spc="-67">
                <a:solidFill>
                  <a:srgbClr val="372786"/>
                </a:solidFill>
                <a:latin typeface="Childos Arabic Light Bold"/>
              </a:rPr>
              <a:t>Melihat vitalnya laporan laba rugi untuk sebuah perusahaan atau bisnis yang sedang dijalankan, penting memastikan bahwa laporan ini dibuat secara berkala dan teliti. Terlebih dengan kondisi pandemi COVID-19 seperti sekarang ini yang membuat aktivitas pengelolaan bisnis kini banyak dilakukan secara mobile, tidak hanya terbatas di perkantoran. Para pelaku usaha memerlukan dukungan aplikasi perbankan untuk mengelola keuangan secara fleksibel. </a:t>
            </a:r>
          </a:p>
          <a:p>
            <a:pPr algn="just">
              <a:lnSpc>
                <a:spcPts val="2916"/>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grpSp>
        <p:nvGrpSpPr>
          <p:cNvPr name="Group 2" id="2"/>
          <p:cNvGrpSpPr/>
          <p:nvPr/>
        </p:nvGrpSpPr>
        <p:grpSpPr>
          <a:xfrm rot="0">
            <a:off x="0" y="-374421"/>
            <a:ext cx="6375417" cy="11139936"/>
            <a:chOff x="0" y="0"/>
            <a:chExt cx="1679122" cy="2933975"/>
          </a:xfrm>
        </p:grpSpPr>
        <p:sp>
          <p:nvSpPr>
            <p:cNvPr name="Freeform 3" id="3"/>
            <p:cNvSpPr/>
            <p:nvPr/>
          </p:nvSpPr>
          <p:spPr>
            <a:xfrm flipH="false" flipV="false" rot="0">
              <a:off x="0" y="0"/>
              <a:ext cx="1679122" cy="2933975"/>
            </a:xfrm>
            <a:custGeom>
              <a:avLst/>
              <a:gdLst/>
              <a:ahLst/>
              <a:cxnLst/>
              <a:rect r="r" b="b" t="t" l="l"/>
              <a:pathLst>
                <a:path h="2933975" w="1679122">
                  <a:moveTo>
                    <a:pt x="61931" y="0"/>
                  </a:moveTo>
                  <a:lnTo>
                    <a:pt x="1617191" y="0"/>
                  </a:lnTo>
                  <a:cubicBezTo>
                    <a:pt x="1633616" y="0"/>
                    <a:pt x="1649369" y="6525"/>
                    <a:pt x="1660983" y="18139"/>
                  </a:cubicBezTo>
                  <a:cubicBezTo>
                    <a:pt x="1672597" y="29754"/>
                    <a:pt x="1679122" y="45506"/>
                    <a:pt x="1679122" y="61931"/>
                  </a:cubicBezTo>
                  <a:lnTo>
                    <a:pt x="1679122" y="2872043"/>
                  </a:lnTo>
                  <a:cubicBezTo>
                    <a:pt x="1679122" y="2906247"/>
                    <a:pt x="1651395" y="2933975"/>
                    <a:pt x="1617191" y="2933975"/>
                  </a:cubicBezTo>
                  <a:lnTo>
                    <a:pt x="61931" y="2933975"/>
                  </a:lnTo>
                  <a:cubicBezTo>
                    <a:pt x="45506" y="2933975"/>
                    <a:pt x="29754" y="2927450"/>
                    <a:pt x="18139" y="2915836"/>
                  </a:cubicBezTo>
                  <a:cubicBezTo>
                    <a:pt x="6525" y="2904221"/>
                    <a:pt x="0" y="2888469"/>
                    <a:pt x="0" y="2872043"/>
                  </a:cubicBezTo>
                  <a:lnTo>
                    <a:pt x="0" y="61931"/>
                  </a:lnTo>
                  <a:cubicBezTo>
                    <a:pt x="0" y="45506"/>
                    <a:pt x="6525" y="29754"/>
                    <a:pt x="18139" y="18139"/>
                  </a:cubicBezTo>
                  <a:cubicBezTo>
                    <a:pt x="29754" y="6525"/>
                    <a:pt x="45506" y="0"/>
                    <a:pt x="61931" y="0"/>
                  </a:cubicBezTo>
                  <a:close/>
                </a:path>
              </a:pathLst>
            </a:custGeom>
            <a:solidFill>
              <a:srgbClr val="372786"/>
            </a:solidFill>
          </p:spPr>
        </p:sp>
        <p:sp>
          <p:nvSpPr>
            <p:cNvPr name="TextBox 4" id="4"/>
            <p:cNvSpPr txBox="true"/>
            <p:nvPr/>
          </p:nvSpPr>
          <p:spPr>
            <a:xfrm>
              <a:off x="0" y="-57150"/>
              <a:ext cx="812800" cy="869950"/>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1028700" y="1886741"/>
            <a:ext cx="847957" cy="814038"/>
          </a:xfrm>
          <a:custGeom>
            <a:avLst/>
            <a:gdLst/>
            <a:ahLst/>
            <a:cxnLst/>
            <a:rect r="r" b="b" t="t" l="l"/>
            <a:pathLst>
              <a:path h="814038" w="847957">
                <a:moveTo>
                  <a:pt x="0" y="0"/>
                </a:moveTo>
                <a:lnTo>
                  <a:pt x="847957" y="0"/>
                </a:lnTo>
                <a:lnTo>
                  <a:pt x="847957" y="814039"/>
                </a:lnTo>
                <a:lnTo>
                  <a:pt x="0" y="8140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1704766">
            <a:off x="3740282" y="8851281"/>
            <a:ext cx="847957" cy="814038"/>
          </a:xfrm>
          <a:custGeom>
            <a:avLst/>
            <a:gdLst/>
            <a:ahLst/>
            <a:cxnLst/>
            <a:rect r="r" b="b" t="t" l="l"/>
            <a:pathLst>
              <a:path h="814038" w="847957">
                <a:moveTo>
                  <a:pt x="0" y="0"/>
                </a:moveTo>
                <a:lnTo>
                  <a:pt x="847956" y="0"/>
                </a:lnTo>
                <a:lnTo>
                  <a:pt x="847956" y="814038"/>
                </a:lnTo>
                <a:lnTo>
                  <a:pt x="0" y="8140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391876">
            <a:off x="3999896" y="9131227"/>
            <a:ext cx="417255" cy="254146"/>
          </a:xfrm>
          <a:custGeom>
            <a:avLst/>
            <a:gdLst/>
            <a:ahLst/>
            <a:cxnLst/>
            <a:rect r="r" b="b" t="t" l="l"/>
            <a:pathLst>
              <a:path h="254146" w="417255">
                <a:moveTo>
                  <a:pt x="0" y="0"/>
                </a:moveTo>
                <a:lnTo>
                  <a:pt x="417254" y="0"/>
                </a:lnTo>
                <a:lnTo>
                  <a:pt x="417254" y="254146"/>
                </a:lnTo>
                <a:lnTo>
                  <a:pt x="0" y="2541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221618" y="2143782"/>
            <a:ext cx="462120" cy="299958"/>
          </a:xfrm>
          <a:custGeom>
            <a:avLst/>
            <a:gdLst/>
            <a:ahLst/>
            <a:cxnLst/>
            <a:rect r="r" b="b" t="t" l="l"/>
            <a:pathLst>
              <a:path h="299958" w="462120">
                <a:moveTo>
                  <a:pt x="0" y="0"/>
                </a:moveTo>
                <a:lnTo>
                  <a:pt x="462120" y="0"/>
                </a:lnTo>
                <a:lnTo>
                  <a:pt x="462120" y="299957"/>
                </a:lnTo>
                <a:lnTo>
                  <a:pt x="0" y="2999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5493098" y="3728921"/>
            <a:ext cx="311783" cy="311783"/>
          </a:xfrm>
          <a:custGeom>
            <a:avLst/>
            <a:gdLst/>
            <a:ahLst/>
            <a:cxnLst/>
            <a:rect r="r" b="b" t="t" l="l"/>
            <a:pathLst>
              <a:path h="311783" w="311783">
                <a:moveTo>
                  <a:pt x="0" y="0"/>
                </a:moveTo>
                <a:lnTo>
                  <a:pt x="311783" y="0"/>
                </a:lnTo>
                <a:lnTo>
                  <a:pt x="311783" y="311783"/>
                </a:lnTo>
                <a:lnTo>
                  <a:pt x="0" y="3117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2580272" y="3094883"/>
            <a:ext cx="311783" cy="311783"/>
          </a:xfrm>
          <a:custGeom>
            <a:avLst/>
            <a:gdLst/>
            <a:ahLst/>
            <a:cxnLst/>
            <a:rect r="r" b="b" t="t" l="l"/>
            <a:pathLst>
              <a:path h="311783" w="311783">
                <a:moveTo>
                  <a:pt x="0" y="0"/>
                </a:moveTo>
                <a:lnTo>
                  <a:pt x="311783" y="0"/>
                </a:lnTo>
                <a:lnTo>
                  <a:pt x="311783" y="311783"/>
                </a:lnTo>
                <a:lnTo>
                  <a:pt x="0" y="3117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6869123" y="419017"/>
            <a:ext cx="10899000" cy="10485118"/>
          </a:xfrm>
          <a:prstGeom prst="rect">
            <a:avLst/>
          </a:prstGeom>
        </p:spPr>
        <p:txBody>
          <a:bodyPr anchor="t" rtlCol="false" tIns="0" lIns="0" bIns="0" rIns="0">
            <a:spAutoFit/>
          </a:bodyPr>
          <a:lstStyle/>
          <a:p>
            <a:pPr algn="just">
              <a:lnSpc>
                <a:spcPts val="3780"/>
              </a:lnSpc>
            </a:pPr>
            <a:r>
              <a:rPr lang="en-US" sz="2700">
                <a:solidFill>
                  <a:srgbClr val="372786"/>
                </a:solidFill>
                <a:latin typeface="Childos Arabic Light Bold"/>
              </a:rPr>
              <a:t>Neraca merupakan laporan keuangan yang di dalamnya terdapat informasi terkait akun-akun aktiva, modal serta kewajiban perusahaan pada satu periode tertentu. Pada umumnya, neraca ini terbagi dalam dua macam, yaitu bentuk vertikal (stafel) dan bentuk horizontal (skontro). Nilai modal yang ada pada neraca nilai yang    tercantum dalam laporan perubahan modal.</a:t>
            </a:r>
          </a:p>
          <a:p>
            <a:pPr algn="just">
              <a:lnSpc>
                <a:spcPts val="3780"/>
              </a:lnSpc>
            </a:pPr>
          </a:p>
          <a:p>
            <a:pPr algn="just">
              <a:lnSpc>
                <a:spcPts val="3780"/>
              </a:lnSpc>
            </a:pPr>
            <a:r>
              <a:rPr lang="en-US" sz="2700">
                <a:solidFill>
                  <a:srgbClr val="372786"/>
                </a:solidFill>
                <a:latin typeface="Childos Arabic Light Bold"/>
              </a:rPr>
              <a:t>Pada laporan neraca bisa memperoleh keseimbangan karena terdiri dari pendapatan dan biaya yang tercantum pada laporan laba rugi. Apabila sebuah perusahaan gagal dalam menyusun neraca, bisa dibilang itu merupakan kegagalan dari seluruh manajemen perusahaan tersebut. Hal ini dikarenakan di dalam laporan neraca sendiri ada informasi sangat berguna untuk pihak-pihak yang memiliki kepentingan seperti pemegang saham, kreditur, pemerintah dan lainnya agar bisa menentukan kebijakan ke depannya.</a:t>
            </a:r>
          </a:p>
          <a:p>
            <a:pPr algn="just">
              <a:lnSpc>
                <a:spcPts val="3780"/>
              </a:lnSpc>
            </a:pPr>
          </a:p>
          <a:p>
            <a:pPr algn="just">
              <a:lnSpc>
                <a:spcPts val="3780"/>
              </a:lnSpc>
            </a:pPr>
            <a:r>
              <a:rPr lang="en-US" sz="2700">
                <a:solidFill>
                  <a:srgbClr val="372786"/>
                </a:solidFill>
                <a:latin typeface="Childos Arabic Light Bold"/>
              </a:rPr>
              <a:t>Selain itu, neraca memiliki kegunaan untuk melihat apakah kondisi keuangan sebuah perusahaan sehat atau tidak. Tak hanya itu, neraca juga dapat dipakai untuk memperkirakan keadaan aliran kas di masa depan, serta berfungsi sebagai alat menganalisa </a:t>
            </a:r>
            <a:r>
              <a:rPr lang="en-US" sz="2700" u="sng">
                <a:solidFill>
                  <a:srgbClr val="ED195C"/>
                </a:solidFill>
                <a:latin typeface="Childos Arabic Light Bold"/>
                <a:hlinkClick r:id="rId10" tooltip="https://id.wikipedia.org/wiki/Likuiditas"/>
              </a:rPr>
              <a:t>likuiditas</a:t>
            </a:r>
            <a:r>
              <a:rPr lang="en-US" sz="2700">
                <a:solidFill>
                  <a:srgbClr val="372786"/>
                </a:solidFill>
                <a:latin typeface="Childos Arabic Light Bold"/>
              </a:rPr>
              <a:t> dan fleksibilitas keuangan perusahaan.</a:t>
            </a:r>
          </a:p>
          <a:p>
            <a:pPr algn="just">
              <a:lnSpc>
                <a:spcPts val="3780"/>
              </a:lnSpc>
            </a:pPr>
            <a:r>
              <a:rPr lang="en-US" sz="2700">
                <a:solidFill>
                  <a:srgbClr val="372786"/>
                </a:solidFill>
                <a:latin typeface="Childos Arabic Light Bold"/>
              </a:rPr>
              <a:t>Apabila Anda belum memiliki tim pajak, Anda bisa menghubungi PAKAR Bisnis sebagai</a:t>
            </a:r>
            <a:r>
              <a:rPr lang="en-US" sz="2700">
                <a:solidFill>
                  <a:srgbClr val="ED195C"/>
                </a:solidFill>
                <a:latin typeface="Childos Arabic Light Bold"/>
              </a:rPr>
              <a:t> </a:t>
            </a:r>
            <a:r>
              <a:rPr lang="en-US" sz="2700" u="sng">
                <a:solidFill>
                  <a:srgbClr val="ED195C"/>
                </a:solidFill>
                <a:latin typeface="Childos Arabic Light Bold"/>
                <a:hlinkClick r:id="rId11" tooltip="https://bisnis.pakar.co.id/jasa-konsultan-pajak/"/>
              </a:rPr>
              <a:t>konsultan pajak di Jakarta</a:t>
            </a:r>
            <a:r>
              <a:rPr lang="en-US" sz="2700">
                <a:solidFill>
                  <a:srgbClr val="ED195C"/>
                </a:solidFill>
                <a:latin typeface="Childos Arabic Light Bold"/>
              </a:rPr>
              <a:t>.</a:t>
            </a:r>
          </a:p>
          <a:p>
            <a:pPr algn="just">
              <a:lnSpc>
                <a:spcPts val="3780"/>
              </a:lnSpc>
            </a:pPr>
          </a:p>
          <a:p>
            <a:pPr algn="just">
              <a:lnSpc>
                <a:spcPts val="3780"/>
              </a:lnSpc>
            </a:pPr>
          </a:p>
        </p:txBody>
      </p:sp>
      <p:sp>
        <p:nvSpPr>
          <p:cNvPr name="Freeform 12" id="12"/>
          <p:cNvSpPr/>
          <p:nvPr/>
        </p:nvSpPr>
        <p:spPr>
          <a:xfrm flipH="false" flipV="false" rot="0">
            <a:off x="114214" y="2879744"/>
            <a:ext cx="6146990" cy="5639863"/>
          </a:xfrm>
          <a:custGeom>
            <a:avLst/>
            <a:gdLst/>
            <a:ahLst/>
            <a:cxnLst/>
            <a:rect r="r" b="b" t="t" l="l"/>
            <a:pathLst>
              <a:path h="5639863" w="6146990">
                <a:moveTo>
                  <a:pt x="0" y="0"/>
                </a:moveTo>
                <a:lnTo>
                  <a:pt x="6146989" y="0"/>
                </a:lnTo>
                <a:lnTo>
                  <a:pt x="6146989" y="5639863"/>
                </a:lnTo>
                <a:lnTo>
                  <a:pt x="0" y="5639863"/>
                </a:lnTo>
                <a:lnTo>
                  <a:pt x="0" y="0"/>
                </a:lnTo>
                <a:close/>
              </a:path>
            </a:pathLst>
          </a:custGeom>
          <a:blipFill>
            <a:blip r:embed="rId12"/>
            <a:stretch>
              <a:fillRect l="0" t="0" r="0" b="0"/>
            </a:stretch>
          </a:blipFill>
        </p:spPr>
      </p:sp>
      <p:sp>
        <p:nvSpPr>
          <p:cNvPr name="TextBox 13" id="13"/>
          <p:cNvSpPr txBox="true"/>
          <p:nvPr/>
        </p:nvSpPr>
        <p:spPr>
          <a:xfrm rot="0">
            <a:off x="191831" y="3184099"/>
            <a:ext cx="5301267" cy="3956219"/>
          </a:xfrm>
          <a:prstGeom prst="rect">
            <a:avLst/>
          </a:prstGeom>
        </p:spPr>
        <p:txBody>
          <a:bodyPr anchor="t" rtlCol="false" tIns="0" lIns="0" bIns="0" rIns="0">
            <a:spAutoFit/>
          </a:bodyPr>
          <a:lstStyle/>
          <a:p>
            <a:pPr algn="ctr" marL="0" indent="0" lvl="0">
              <a:lnSpc>
                <a:spcPts val="7717"/>
              </a:lnSpc>
            </a:pPr>
            <a:r>
              <a:rPr lang="en-US" sz="6431" spc="-192">
                <a:solidFill>
                  <a:srgbClr val="FFF9D8"/>
                </a:solidFill>
                <a:latin typeface="Childos Arabic Bold"/>
              </a:rPr>
              <a:t>Apa Yang Dimaksud Dengan Neraca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grpSp>
        <p:nvGrpSpPr>
          <p:cNvPr name="Group 2" id="2"/>
          <p:cNvGrpSpPr/>
          <p:nvPr/>
        </p:nvGrpSpPr>
        <p:grpSpPr>
          <a:xfrm rot="0">
            <a:off x="-1039769" y="-1777694"/>
            <a:ext cx="19626947" cy="3330603"/>
            <a:chOff x="0" y="0"/>
            <a:chExt cx="5169237" cy="877196"/>
          </a:xfrm>
        </p:grpSpPr>
        <p:sp>
          <p:nvSpPr>
            <p:cNvPr name="Freeform 3" id="3"/>
            <p:cNvSpPr/>
            <p:nvPr/>
          </p:nvSpPr>
          <p:spPr>
            <a:xfrm flipH="false" flipV="false" rot="0">
              <a:off x="0" y="0"/>
              <a:ext cx="5169237" cy="877196"/>
            </a:xfrm>
            <a:custGeom>
              <a:avLst/>
              <a:gdLst/>
              <a:ahLst/>
              <a:cxnLst/>
              <a:rect r="r" b="b" t="t" l="l"/>
              <a:pathLst>
                <a:path h="877196" w="5169237">
                  <a:moveTo>
                    <a:pt x="20117" y="0"/>
                  </a:moveTo>
                  <a:lnTo>
                    <a:pt x="5149120" y="0"/>
                  </a:lnTo>
                  <a:cubicBezTo>
                    <a:pt x="5160230" y="0"/>
                    <a:pt x="5169237" y="9007"/>
                    <a:pt x="5169237" y="20117"/>
                  </a:cubicBezTo>
                  <a:lnTo>
                    <a:pt x="5169237" y="857079"/>
                  </a:lnTo>
                  <a:cubicBezTo>
                    <a:pt x="5169237" y="862414"/>
                    <a:pt x="5167118" y="867531"/>
                    <a:pt x="5163345" y="871304"/>
                  </a:cubicBezTo>
                  <a:cubicBezTo>
                    <a:pt x="5159572" y="875076"/>
                    <a:pt x="5154456" y="877196"/>
                    <a:pt x="5149120" y="877196"/>
                  </a:cubicBezTo>
                  <a:lnTo>
                    <a:pt x="20117" y="877196"/>
                  </a:lnTo>
                  <a:cubicBezTo>
                    <a:pt x="14782" y="877196"/>
                    <a:pt x="9665" y="875076"/>
                    <a:pt x="5892" y="871304"/>
                  </a:cubicBezTo>
                  <a:cubicBezTo>
                    <a:pt x="2119" y="867531"/>
                    <a:pt x="0" y="862414"/>
                    <a:pt x="0" y="857079"/>
                  </a:cubicBezTo>
                  <a:lnTo>
                    <a:pt x="0" y="20117"/>
                  </a:lnTo>
                  <a:cubicBezTo>
                    <a:pt x="0" y="14782"/>
                    <a:pt x="2119" y="9665"/>
                    <a:pt x="5892" y="5892"/>
                  </a:cubicBezTo>
                  <a:cubicBezTo>
                    <a:pt x="9665" y="2119"/>
                    <a:pt x="14782" y="0"/>
                    <a:pt x="20117" y="0"/>
                  </a:cubicBezTo>
                  <a:close/>
                </a:path>
              </a:pathLst>
            </a:custGeom>
            <a:solidFill>
              <a:srgbClr val="FFF9D8"/>
            </a:solidFill>
          </p:spPr>
        </p:sp>
        <p:sp>
          <p:nvSpPr>
            <p:cNvPr name="TextBox 4" id="4"/>
            <p:cNvSpPr txBox="true"/>
            <p:nvPr/>
          </p:nvSpPr>
          <p:spPr>
            <a:xfrm>
              <a:off x="0" y="-57150"/>
              <a:ext cx="812800" cy="869950"/>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2686573" y="339325"/>
            <a:ext cx="311783" cy="311783"/>
          </a:xfrm>
          <a:custGeom>
            <a:avLst/>
            <a:gdLst/>
            <a:ahLst/>
            <a:cxnLst/>
            <a:rect r="r" b="b" t="t" l="l"/>
            <a:pathLst>
              <a:path h="311783" w="311783">
                <a:moveTo>
                  <a:pt x="0" y="0"/>
                </a:moveTo>
                <a:lnTo>
                  <a:pt x="311783" y="0"/>
                </a:lnTo>
                <a:lnTo>
                  <a:pt x="311783" y="311783"/>
                </a:lnTo>
                <a:lnTo>
                  <a:pt x="0" y="3117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028700" y="2665017"/>
            <a:ext cx="6913106" cy="8075839"/>
          </a:xfrm>
          <a:prstGeom prst="rect">
            <a:avLst/>
          </a:prstGeom>
        </p:spPr>
        <p:txBody>
          <a:bodyPr anchor="t" rtlCol="false" tIns="0" lIns="0" bIns="0" rIns="0">
            <a:spAutoFit/>
          </a:bodyPr>
          <a:lstStyle/>
          <a:p>
            <a:pPr algn="just">
              <a:lnSpc>
                <a:spcPts val="2522"/>
              </a:lnSpc>
            </a:pPr>
          </a:p>
          <a:p>
            <a:pPr algn="just" marL="389016" indent="-194508" lvl="1">
              <a:lnSpc>
                <a:spcPts val="2522"/>
              </a:lnSpc>
              <a:buFont typeface="Arial"/>
              <a:buChar char="•"/>
            </a:pPr>
            <a:r>
              <a:rPr lang="en-US" sz="1801">
                <a:solidFill>
                  <a:srgbClr val="FFF9D8"/>
                </a:solidFill>
                <a:latin typeface="Childos Arabic Light Bold"/>
              </a:rPr>
              <a:t>Aktiva</a:t>
            </a:r>
          </a:p>
          <a:p>
            <a:pPr algn="just">
              <a:lnSpc>
                <a:spcPts val="2522"/>
              </a:lnSpc>
            </a:pPr>
            <a:r>
              <a:rPr lang="en-US" sz="1801">
                <a:solidFill>
                  <a:srgbClr val="FFF9D8"/>
                </a:solidFill>
                <a:latin typeface="Childos Arabic Light Bold"/>
              </a:rPr>
              <a:t>Kekayaan dari perusahaan yang punya nilai manfaat untuk masa depan, seperti kendaraan, tanah, gedung, dan lainnya. Aktiva sendiri terdiri dari dua macam, yaitu aktiva lancar (current assets), dan aktiva tetap (tangiable fixes assets).</a:t>
            </a:r>
          </a:p>
          <a:p>
            <a:pPr algn="just">
              <a:lnSpc>
                <a:spcPts val="2522"/>
              </a:lnSpc>
            </a:pPr>
            <a:r>
              <a:rPr lang="en-US" sz="1801">
                <a:solidFill>
                  <a:srgbClr val="FFF9D8"/>
                </a:solidFill>
                <a:latin typeface="Childos Arabic Light Bold"/>
              </a:rPr>
              <a:t>Aset lancar merupakan aktiva yang bisa dicairkan relatif lebih cepat, artinya bisa diubah menjadi sebuah kas dalam waktu setahun bahkan kurang. Sementara aset tetap adalah aset yang memiliki manfaat dalam waktu yang lama.</a:t>
            </a:r>
          </a:p>
          <a:p>
            <a:pPr algn="just" marL="389016" indent="-194508" lvl="1">
              <a:lnSpc>
                <a:spcPts val="2522"/>
              </a:lnSpc>
              <a:buFont typeface="Arial"/>
              <a:buChar char="•"/>
            </a:pPr>
            <a:r>
              <a:rPr lang="en-US" sz="1801">
                <a:solidFill>
                  <a:srgbClr val="FFF9D8"/>
                </a:solidFill>
                <a:latin typeface="Childos Arabic Light Bold"/>
              </a:rPr>
              <a:t>Kewajiban</a:t>
            </a:r>
          </a:p>
          <a:p>
            <a:pPr algn="just">
              <a:lnSpc>
                <a:spcPts val="2522"/>
              </a:lnSpc>
            </a:pPr>
            <a:r>
              <a:rPr lang="en-US" sz="1801">
                <a:solidFill>
                  <a:srgbClr val="FFF9D8"/>
                </a:solidFill>
                <a:latin typeface="Childos Arabic Light Bold"/>
              </a:rPr>
              <a:t>Kewajiban atau liabilitas terdiri dari beberapa macam, yaitu hutang lancar (current liabilities), dan hutang jangka panjang (long term liabilities). Namun, secara pengertiannya kewajiban merupakan utang yang dibayarkan oleh perushaan kepada pemberi pinjaman atau kreditur dan pihak-pihak lainnya.</a:t>
            </a:r>
          </a:p>
          <a:p>
            <a:pPr algn="just">
              <a:lnSpc>
                <a:spcPts val="2522"/>
              </a:lnSpc>
            </a:pPr>
            <a:r>
              <a:rPr lang="en-US" sz="1801">
                <a:solidFill>
                  <a:srgbClr val="FFF9D8"/>
                </a:solidFill>
                <a:latin typeface="Childos Arabic Light Bold"/>
              </a:rPr>
              <a:t>Kewajiban hutang lancar adalah kewajiban dengan jatuh tempo satu tahun. Contohnya, utang dagang, wesel tagihan, gaji dan pajak yang perlu dibayarkan.</a:t>
            </a:r>
          </a:p>
          <a:p>
            <a:pPr algn="just">
              <a:lnSpc>
                <a:spcPts val="2522"/>
              </a:lnSpc>
            </a:pPr>
            <a:r>
              <a:rPr lang="en-US" sz="1801">
                <a:solidFill>
                  <a:srgbClr val="FFF9D8"/>
                </a:solidFill>
                <a:latin typeface="Childos Arabic Light Bold"/>
              </a:rPr>
              <a:t>Lalu kewajiban hutang jangka panjang adalah kewajiban perusahaan untuk melakukan pembayaran dengan jatuh tempo lebih dari setahun. Contohnya, pinjaman berjangka dan obligasi dengan jatuh tempo lebih dari satu tahun.</a:t>
            </a:r>
          </a:p>
          <a:p>
            <a:pPr algn="just">
              <a:lnSpc>
                <a:spcPts val="2522"/>
              </a:lnSpc>
            </a:pPr>
          </a:p>
          <a:p>
            <a:pPr algn="just">
              <a:lnSpc>
                <a:spcPts val="2383"/>
              </a:lnSpc>
            </a:pPr>
          </a:p>
          <a:p>
            <a:pPr algn="just">
              <a:lnSpc>
                <a:spcPts val="2383"/>
              </a:lnSpc>
            </a:pPr>
          </a:p>
          <a:p>
            <a:pPr algn="just">
              <a:lnSpc>
                <a:spcPts val="2383"/>
              </a:lnSpc>
            </a:pPr>
          </a:p>
        </p:txBody>
      </p:sp>
      <p:sp>
        <p:nvSpPr>
          <p:cNvPr name="TextBox 7" id="7"/>
          <p:cNvSpPr txBox="true"/>
          <p:nvPr/>
        </p:nvSpPr>
        <p:spPr>
          <a:xfrm rot="0">
            <a:off x="2586478" y="12933"/>
            <a:ext cx="13044231" cy="1209675"/>
          </a:xfrm>
          <a:prstGeom prst="rect">
            <a:avLst/>
          </a:prstGeom>
        </p:spPr>
        <p:txBody>
          <a:bodyPr anchor="t" rtlCol="false" tIns="0" lIns="0" bIns="0" rIns="0">
            <a:spAutoFit/>
          </a:bodyPr>
          <a:lstStyle/>
          <a:p>
            <a:pPr algn="ctr" marL="0" indent="0" lvl="0">
              <a:lnSpc>
                <a:spcPts val="9037"/>
              </a:lnSpc>
            </a:pPr>
            <a:r>
              <a:rPr lang="en-US" sz="7531" spc="-225">
                <a:solidFill>
                  <a:srgbClr val="372786"/>
                </a:solidFill>
                <a:latin typeface="Childos Arabic"/>
              </a:rPr>
              <a:t>Komponen Neraca</a:t>
            </a:r>
          </a:p>
        </p:txBody>
      </p:sp>
      <p:grpSp>
        <p:nvGrpSpPr>
          <p:cNvPr name="Group 8" id="8"/>
          <p:cNvGrpSpPr>
            <a:grpSpLocks noChangeAspect="true"/>
          </p:cNvGrpSpPr>
          <p:nvPr/>
        </p:nvGrpSpPr>
        <p:grpSpPr>
          <a:xfrm rot="0">
            <a:off x="949576" y="104161"/>
            <a:ext cx="2237149" cy="2236894"/>
            <a:chOff x="0" y="0"/>
            <a:chExt cx="6350013" cy="6349289"/>
          </a:xfrm>
        </p:grpSpPr>
        <p:sp>
          <p:nvSpPr>
            <p:cNvPr name="Freeform 9" id="9"/>
            <p:cNvSpPr/>
            <p:nvPr/>
          </p:nvSpPr>
          <p:spPr>
            <a:xfrm flipH="false" flipV="false" rot="0">
              <a:off x="-95250" y="-95136"/>
              <a:ext cx="6540525" cy="6539573"/>
            </a:xfrm>
            <a:custGeom>
              <a:avLst/>
              <a:gdLst/>
              <a:ahLst/>
              <a:cxnLst/>
              <a:rect r="r" b="b" t="t" l="l"/>
              <a:pathLst>
                <a:path h="6539573" w="6540525">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4"/>
              <a:stretch>
                <a:fillRect l="-30013" t="0" r="-30013" b="0"/>
              </a:stretch>
            </a:blipFill>
          </p:spPr>
        </p:sp>
      </p:grpSp>
      <p:sp>
        <p:nvSpPr>
          <p:cNvPr name="TextBox 10" id="10"/>
          <p:cNvSpPr txBox="true"/>
          <p:nvPr/>
        </p:nvSpPr>
        <p:spPr>
          <a:xfrm rot="0">
            <a:off x="3186725" y="1893268"/>
            <a:ext cx="14664799" cy="828899"/>
          </a:xfrm>
          <a:prstGeom prst="rect">
            <a:avLst/>
          </a:prstGeom>
        </p:spPr>
        <p:txBody>
          <a:bodyPr anchor="t" rtlCol="false" tIns="0" lIns="0" bIns="0" rIns="0">
            <a:spAutoFit/>
          </a:bodyPr>
          <a:lstStyle/>
          <a:p>
            <a:pPr algn="ctr">
              <a:lnSpc>
                <a:spcPts val="3282"/>
              </a:lnSpc>
            </a:pPr>
            <a:r>
              <a:rPr lang="en-US" sz="2344">
                <a:solidFill>
                  <a:srgbClr val="FFF9D8"/>
                </a:solidFill>
                <a:latin typeface="Childos Arabic Light Bold"/>
              </a:rPr>
              <a:t>Jika menilik dari pengertian neraca, maka bisa disimpulkan bahwa terdapat tiga komponen penting pada laporan neraca, yakni:</a:t>
            </a:r>
          </a:p>
        </p:txBody>
      </p:sp>
      <p:sp>
        <p:nvSpPr>
          <p:cNvPr name="TextBox 11" id="11"/>
          <p:cNvSpPr txBox="true"/>
          <p:nvPr/>
        </p:nvSpPr>
        <p:spPr>
          <a:xfrm rot="0">
            <a:off x="9268785" y="3215012"/>
            <a:ext cx="7990515" cy="6295698"/>
          </a:xfrm>
          <a:prstGeom prst="rect">
            <a:avLst/>
          </a:prstGeom>
        </p:spPr>
        <p:txBody>
          <a:bodyPr anchor="t" rtlCol="false" tIns="0" lIns="0" bIns="0" rIns="0">
            <a:spAutoFit/>
          </a:bodyPr>
          <a:lstStyle/>
          <a:p>
            <a:pPr algn="just" marL="388618" indent="-194309" lvl="1">
              <a:lnSpc>
                <a:spcPts val="2519"/>
              </a:lnSpc>
              <a:buFont typeface="Arial"/>
              <a:buChar char="•"/>
            </a:pPr>
            <a:r>
              <a:rPr lang="en-US" sz="1799">
                <a:solidFill>
                  <a:srgbClr val="FFF9D8"/>
                </a:solidFill>
                <a:latin typeface="Childos Arabic Light"/>
              </a:rPr>
              <a:t>Modal</a:t>
            </a:r>
          </a:p>
          <a:p>
            <a:pPr algn="just">
              <a:lnSpc>
                <a:spcPts val="2519"/>
              </a:lnSpc>
            </a:pPr>
            <a:r>
              <a:rPr lang="en-US" sz="1799">
                <a:solidFill>
                  <a:srgbClr val="FFF9D8"/>
                </a:solidFill>
                <a:latin typeface="Childos Arabic Light"/>
              </a:rPr>
              <a:t>Kekayaan perusahaan yang berasal dari pemilik perusahaan. Modal perusahaan bisa terus bertambah apabila pemilik menambahkan investasi di perusahaannya dan memperoleh keuntungan. Akan tetapi, modal bisa juga berkurang jika pemilik perusahaan menarik dana investasinya atau prive dan apabila perusahaan mengalami kerugian.</a:t>
            </a:r>
          </a:p>
          <a:p>
            <a:pPr algn="just">
              <a:lnSpc>
                <a:spcPts val="2519"/>
              </a:lnSpc>
            </a:pPr>
            <a:r>
              <a:rPr lang="en-US" sz="1799">
                <a:solidFill>
                  <a:srgbClr val="FFF9D8"/>
                </a:solidFill>
                <a:latin typeface="Childos Arabic Light"/>
              </a:rPr>
              <a:t>Letak prive pada laporan neraca perusahaan dicantumkan di bagian ekuitas atau modal, dengan mengurangi saldo modal. Kemudian pada bagian modal, terdapat dua komponen di dalamnya, yaitu:</a:t>
            </a:r>
          </a:p>
          <a:p>
            <a:pPr algn="just">
              <a:lnSpc>
                <a:spcPts val="2519"/>
              </a:lnSpc>
            </a:pPr>
            <a:r>
              <a:rPr lang="en-US" sz="1799">
                <a:solidFill>
                  <a:srgbClr val="FFF9D8"/>
                </a:solidFill>
                <a:latin typeface="Childos Arabic Light"/>
              </a:rPr>
              <a:t>1.   Saham disetor</a:t>
            </a:r>
          </a:p>
          <a:p>
            <a:pPr algn="just">
              <a:lnSpc>
                <a:spcPts val="2519"/>
              </a:lnSpc>
            </a:pPr>
            <a:r>
              <a:rPr lang="en-US" sz="1799">
                <a:solidFill>
                  <a:srgbClr val="FFF9D8"/>
                </a:solidFill>
                <a:latin typeface="Childos Arabic Light"/>
              </a:rPr>
              <a:t>Maksudnya adalah jumlah kas yang diserahkan oleh pemegang saham atau stakeholder kepada perusahaan. Dana dari saham tersebut nantinya akan digunakan untuk berbagai kebutuhan perusahaan, misalnya membeli aset atau untuk modal kerja.</a:t>
            </a:r>
          </a:p>
          <a:p>
            <a:pPr algn="just">
              <a:lnSpc>
                <a:spcPts val="2519"/>
              </a:lnSpc>
            </a:pPr>
            <a:r>
              <a:rPr lang="en-US" sz="1799">
                <a:solidFill>
                  <a:srgbClr val="FFF9D8"/>
                </a:solidFill>
                <a:latin typeface="Childos Arabic Light"/>
              </a:rPr>
              <a:t>2.   Laba ditahan</a:t>
            </a:r>
          </a:p>
          <a:p>
            <a:pPr algn="just">
              <a:lnSpc>
                <a:spcPts val="2519"/>
              </a:lnSpc>
            </a:pPr>
            <a:r>
              <a:rPr lang="en-US" sz="1799">
                <a:solidFill>
                  <a:srgbClr val="FFF9D8"/>
                </a:solidFill>
                <a:latin typeface="Childos Arabic Light"/>
              </a:rPr>
              <a:t>Arti dari laba ditahan adalah laba perusahaan yang tidak di share atau dibagikan kepada para pemegang saham. Laba ditahan ini akan terus menerus terakumulasi dari waktu ke waktu saat sebagian keuntungan perusahaan tidak seluruhnya dibagikan sebagai bentuk deviden.</a:t>
            </a:r>
          </a:p>
          <a:p>
            <a:pPr algn="just">
              <a:lnSpc>
                <a:spcPts val="2519"/>
              </a:lnSpc>
            </a:pPr>
            <a:r>
              <a:rPr lang="en-US" sz="1799">
                <a:solidFill>
                  <a:srgbClr val="FFF9D8"/>
                </a:solidFill>
                <a:latin typeface="Childos Arabic Light"/>
              </a:rPr>
              <a:t>Dari ketiga komponen penting pada laporan neraca tersebut, jika dihubungkan dengan prinsip akuntansi akan didapat persamaan dasar sebagai berikut:</a:t>
            </a:r>
          </a:p>
          <a:p>
            <a:pPr algn="just">
              <a:lnSpc>
                <a:spcPts val="2519"/>
              </a:lnSpc>
            </a:pPr>
            <a:r>
              <a:rPr lang="en-US" sz="1799">
                <a:solidFill>
                  <a:srgbClr val="FFF9D8"/>
                </a:solidFill>
                <a:latin typeface="Childos Arabic Light"/>
              </a:rPr>
              <a:t>Aktiva = Kewajiban + Modal</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79607" y="-641468"/>
            <a:ext cx="4875566" cy="4426126"/>
          </a:xfrm>
          <a:custGeom>
            <a:avLst/>
            <a:gdLst/>
            <a:ahLst/>
            <a:cxnLst/>
            <a:rect r="r" b="b" t="t" l="l"/>
            <a:pathLst>
              <a:path h="4426126" w="4875566">
                <a:moveTo>
                  <a:pt x="0" y="0"/>
                </a:moveTo>
                <a:lnTo>
                  <a:pt x="4875566" y="0"/>
                </a:lnTo>
                <a:lnTo>
                  <a:pt x="4875566" y="4426126"/>
                </a:lnTo>
                <a:lnTo>
                  <a:pt x="0" y="44261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331150" y="-634342"/>
            <a:ext cx="7213756" cy="2742557"/>
          </a:xfrm>
          <a:custGeom>
            <a:avLst/>
            <a:gdLst/>
            <a:ahLst/>
            <a:cxnLst/>
            <a:rect r="r" b="b" t="t" l="l"/>
            <a:pathLst>
              <a:path h="2742557" w="7213756">
                <a:moveTo>
                  <a:pt x="0" y="0"/>
                </a:moveTo>
                <a:lnTo>
                  <a:pt x="7213757" y="0"/>
                </a:lnTo>
                <a:lnTo>
                  <a:pt x="7213757" y="2742557"/>
                </a:lnTo>
                <a:lnTo>
                  <a:pt x="0" y="27425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606977" y="828638"/>
            <a:ext cx="13731850" cy="2028788"/>
          </a:xfrm>
          <a:prstGeom prst="rect">
            <a:avLst/>
          </a:prstGeom>
        </p:spPr>
        <p:txBody>
          <a:bodyPr anchor="t" rtlCol="false" tIns="0" lIns="0" bIns="0" rIns="0">
            <a:spAutoFit/>
          </a:bodyPr>
          <a:lstStyle/>
          <a:p>
            <a:pPr algn="ctr">
              <a:lnSpc>
                <a:spcPts val="8279"/>
              </a:lnSpc>
            </a:pPr>
            <a:r>
              <a:rPr lang="en-US" sz="6899" spc="-206">
                <a:solidFill>
                  <a:srgbClr val="372786"/>
                </a:solidFill>
                <a:latin typeface="Childos Arabic"/>
              </a:rPr>
              <a:t>Bentuk Laporan Neraca</a:t>
            </a:r>
          </a:p>
          <a:p>
            <a:pPr algn="ctr" marL="0" indent="0" lvl="0">
              <a:lnSpc>
                <a:spcPts val="7200"/>
              </a:lnSpc>
            </a:pPr>
          </a:p>
        </p:txBody>
      </p:sp>
      <p:grpSp>
        <p:nvGrpSpPr>
          <p:cNvPr name="Group 5" id="5"/>
          <p:cNvGrpSpPr/>
          <p:nvPr/>
        </p:nvGrpSpPr>
        <p:grpSpPr>
          <a:xfrm rot="0">
            <a:off x="2950010" y="2108215"/>
            <a:ext cx="12815638" cy="6701909"/>
            <a:chOff x="0" y="0"/>
            <a:chExt cx="17087517" cy="8935879"/>
          </a:xfrm>
        </p:grpSpPr>
        <p:sp>
          <p:nvSpPr>
            <p:cNvPr name="Freeform 6" id="6"/>
            <p:cNvSpPr/>
            <p:nvPr/>
          </p:nvSpPr>
          <p:spPr>
            <a:xfrm flipH="false" flipV="false" rot="0">
              <a:off x="0" y="0"/>
              <a:ext cx="10970387" cy="8935879"/>
            </a:xfrm>
            <a:custGeom>
              <a:avLst/>
              <a:gdLst/>
              <a:ahLst/>
              <a:cxnLst/>
              <a:rect r="r" b="b" t="t" l="l"/>
              <a:pathLst>
                <a:path h="8935879" w="10970387">
                  <a:moveTo>
                    <a:pt x="0" y="0"/>
                  </a:moveTo>
                  <a:lnTo>
                    <a:pt x="10970387" y="0"/>
                  </a:lnTo>
                  <a:lnTo>
                    <a:pt x="10970387" y="8935879"/>
                  </a:lnTo>
                  <a:lnTo>
                    <a:pt x="0" y="8935879"/>
                  </a:lnTo>
                  <a:lnTo>
                    <a:pt x="0" y="0"/>
                  </a:lnTo>
                  <a:close/>
                </a:path>
              </a:pathLst>
            </a:custGeom>
            <a:blipFill>
              <a:blip r:embed="rId6">
                <a:alphaModFix amt="46000"/>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0">
              <a:off x="6117130" y="0"/>
              <a:ext cx="10970387" cy="8935879"/>
            </a:xfrm>
            <a:custGeom>
              <a:avLst/>
              <a:gdLst/>
              <a:ahLst/>
              <a:cxnLst/>
              <a:rect r="r" b="b" t="t" l="l"/>
              <a:pathLst>
                <a:path h="8935879" w="10970387">
                  <a:moveTo>
                    <a:pt x="10970387" y="0"/>
                  </a:moveTo>
                  <a:lnTo>
                    <a:pt x="0" y="0"/>
                  </a:lnTo>
                  <a:lnTo>
                    <a:pt x="0" y="8935879"/>
                  </a:lnTo>
                  <a:lnTo>
                    <a:pt x="10970387" y="8935879"/>
                  </a:lnTo>
                  <a:lnTo>
                    <a:pt x="10970387" y="0"/>
                  </a:lnTo>
                  <a:close/>
                </a:path>
              </a:pathLst>
            </a:custGeom>
            <a:blipFill>
              <a:blip r:embed="rId6">
                <a:alphaModFix amt="46000"/>
                <a:extLst>
                  <a:ext uri="{96DAC541-7B7A-43D3-8B79-37D633B846F1}">
                    <asvg:svgBlip xmlns:asvg="http://schemas.microsoft.com/office/drawing/2016/SVG/main" r:embed="rId7"/>
                  </a:ext>
                </a:extLst>
              </a:blip>
              <a:stretch>
                <a:fillRect l="0" t="0" r="0" b="0"/>
              </a:stretch>
            </a:blipFill>
          </p:spPr>
        </p:sp>
      </p:grpSp>
      <p:sp>
        <p:nvSpPr>
          <p:cNvPr name="Freeform 8" id="8"/>
          <p:cNvSpPr/>
          <p:nvPr/>
        </p:nvSpPr>
        <p:spPr>
          <a:xfrm flipH="false" flipV="false" rot="0">
            <a:off x="41145" y="6686600"/>
            <a:ext cx="4034061" cy="3600400"/>
          </a:xfrm>
          <a:custGeom>
            <a:avLst/>
            <a:gdLst/>
            <a:ahLst/>
            <a:cxnLst/>
            <a:rect r="r" b="b" t="t" l="l"/>
            <a:pathLst>
              <a:path h="3600400" w="4034061">
                <a:moveTo>
                  <a:pt x="0" y="0"/>
                </a:moveTo>
                <a:lnTo>
                  <a:pt x="4034062" y="0"/>
                </a:lnTo>
                <a:lnTo>
                  <a:pt x="4034062" y="3600400"/>
                </a:lnTo>
                <a:lnTo>
                  <a:pt x="0" y="3600400"/>
                </a:lnTo>
                <a:lnTo>
                  <a:pt x="0" y="0"/>
                </a:lnTo>
                <a:close/>
              </a:path>
            </a:pathLst>
          </a:custGeom>
          <a:blipFill>
            <a:blip r:embed="rId8"/>
            <a:stretch>
              <a:fillRect l="0" t="0" r="0" b="0"/>
            </a:stretch>
          </a:blipFill>
        </p:spPr>
      </p:sp>
      <p:sp>
        <p:nvSpPr>
          <p:cNvPr name="TextBox 9" id="9"/>
          <p:cNvSpPr txBox="true"/>
          <p:nvPr/>
        </p:nvSpPr>
        <p:spPr>
          <a:xfrm rot="0">
            <a:off x="4271239" y="3010744"/>
            <a:ext cx="10557589" cy="5476056"/>
          </a:xfrm>
          <a:prstGeom prst="rect">
            <a:avLst/>
          </a:prstGeom>
        </p:spPr>
        <p:txBody>
          <a:bodyPr anchor="t" rtlCol="false" tIns="0" lIns="0" bIns="0" rIns="0">
            <a:spAutoFit/>
          </a:bodyPr>
          <a:lstStyle/>
          <a:p>
            <a:pPr algn="just">
              <a:lnSpc>
                <a:spcPts val="3900"/>
              </a:lnSpc>
            </a:pPr>
            <a:r>
              <a:rPr lang="en-US" sz="3000" spc="-89">
                <a:solidFill>
                  <a:srgbClr val="372786"/>
                </a:solidFill>
                <a:latin typeface="Childos Arabic Light Bold"/>
              </a:rPr>
              <a:t>Seperti yang sudah disebutkan di atas, bahwa bentuk dari laporan neraca ini ada dua macam. Bentuk laporan yang memanjang ke bawah disebut stafel. Lalu susunan laporan neraca dengan bentuk ke samping dinamakan skontro. Kedua bentuk ini bisa diterapkan oleh siapapun.</a:t>
            </a:r>
          </a:p>
          <a:p>
            <a:pPr algn="just">
              <a:lnSpc>
                <a:spcPts val="3900"/>
              </a:lnSpc>
            </a:pPr>
          </a:p>
          <a:p>
            <a:pPr algn="just">
              <a:lnSpc>
                <a:spcPts val="3900"/>
              </a:lnSpc>
            </a:pPr>
            <a:r>
              <a:rPr lang="en-US" sz="3000" spc="-89">
                <a:solidFill>
                  <a:srgbClr val="372786"/>
                </a:solidFill>
                <a:latin typeface="Childos Arabic Light Bold"/>
              </a:rPr>
              <a:t>Namun, ada yang harus diperhatikan dalam penyusunannya supaya bisa disesuaikan dengan jumlah pos akun yang dipakai perusahaan. Jika akun yang digunakan banyak, neraca bentuk stafel lebih efektif. Sedangkan bentuk neraca skontro lebih mudah diterapkan di perusahaan yang punya akun dan jumlah nominalnya sedikit, seperti bisnis UKM.</a:t>
            </a:r>
          </a:p>
          <a:p>
            <a:pPr algn="just">
              <a:lnSpc>
                <a:spcPts val="3900"/>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sp>
        <p:nvSpPr>
          <p:cNvPr name="Freeform 2" id="2"/>
          <p:cNvSpPr/>
          <p:nvPr/>
        </p:nvSpPr>
        <p:spPr>
          <a:xfrm flipH="false" flipV="false" rot="0">
            <a:off x="0" y="7200900"/>
            <a:ext cx="3650226" cy="3086100"/>
          </a:xfrm>
          <a:custGeom>
            <a:avLst/>
            <a:gdLst/>
            <a:ahLst/>
            <a:cxnLst/>
            <a:rect r="r" b="b" t="t" l="l"/>
            <a:pathLst>
              <a:path h="3086100" w="3650226">
                <a:moveTo>
                  <a:pt x="0" y="0"/>
                </a:moveTo>
                <a:lnTo>
                  <a:pt x="3650226" y="0"/>
                </a:lnTo>
                <a:lnTo>
                  <a:pt x="3650226"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537697" y="3106699"/>
            <a:ext cx="3443205" cy="2516670"/>
          </a:xfrm>
          <a:custGeom>
            <a:avLst/>
            <a:gdLst/>
            <a:ahLst/>
            <a:cxnLst/>
            <a:rect r="r" b="b" t="t" l="l"/>
            <a:pathLst>
              <a:path h="2516670" w="3443205">
                <a:moveTo>
                  <a:pt x="0" y="0"/>
                </a:moveTo>
                <a:lnTo>
                  <a:pt x="3443206" y="0"/>
                </a:lnTo>
                <a:lnTo>
                  <a:pt x="3443206" y="2516669"/>
                </a:lnTo>
                <a:lnTo>
                  <a:pt x="0" y="25166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826558" y="933450"/>
            <a:ext cx="16432742" cy="1581113"/>
          </a:xfrm>
          <a:prstGeom prst="rect">
            <a:avLst/>
          </a:prstGeom>
        </p:spPr>
        <p:txBody>
          <a:bodyPr anchor="t" rtlCol="false" tIns="0" lIns="0" bIns="0" rIns="0">
            <a:spAutoFit/>
          </a:bodyPr>
          <a:lstStyle/>
          <a:p>
            <a:pPr algn="ctr" marL="0" indent="0" lvl="0">
              <a:lnSpc>
                <a:spcPts val="11761"/>
              </a:lnSpc>
            </a:pPr>
            <a:r>
              <a:rPr lang="en-US" sz="9801" spc="-294">
                <a:solidFill>
                  <a:srgbClr val="372786"/>
                </a:solidFill>
                <a:latin typeface="Childos Arabic Bold"/>
              </a:rPr>
              <a:t>Tujuan Modul Literasi Keuangan</a:t>
            </a:r>
          </a:p>
        </p:txBody>
      </p:sp>
      <p:sp>
        <p:nvSpPr>
          <p:cNvPr name="TextBox 5" id="5"/>
          <p:cNvSpPr txBox="true"/>
          <p:nvPr/>
        </p:nvSpPr>
        <p:spPr>
          <a:xfrm rot="0">
            <a:off x="1620195" y="3794653"/>
            <a:ext cx="13694606" cy="1652183"/>
          </a:xfrm>
          <a:prstGeom prst="rect">
            <a:avLst/>
          </a:prstGeom>
        </p:spPr>
        <p:txBody>
          <a:bodyPr anchor="t" rtlCol="false" tIns="0" lIns="0" bIns="0" rIns="0">
            <a:spAutoFit/>
          </a:bodyPr>
          <a:lstStyle/>
          <a:p>
            <a:pPr algn="ctr" marL="1059391" indent="-529696" lvl="1">
              <a:lnSpc>
                <a:spcPts val="6378"/>
              </a:lnSpc>
              <a:buFont typeface="Arial"/>
              <a:buChar char="•"/>
            </a:pPr>
            <a:r>
              <a:rPr lang="en-US" sz="4906" spc="-147">
                <a:solidFill>
                  <a:srgbClr val="D9D4D1"/>
                </a:solidFill>
                <a:latin typeface="Childos Arabic Light Bold"/>
              </a:rPr>
              <a:t> </a:t>
            </a:r>
            <a:r>
              <a:rPr lang="en-US" sz="4906" spc="-147">
                <a:solidFill>
                  <a:srgbClr val="FFF9D8"/>
                </a:solidFill>
                <a:latin typeface="Childos Arabic Light Bold"/>
              </a:rPr>
              <a:t>    </a:t>
            </a:r>
            <a:r>
              <a:rPr lang="en-US" sz="4906" spc="-147">
                <a:solidFill>
                  <a:srgbClr val="FFF9D8"/>
                </a:solidFill>
                <a:latin typeface="Childos Arabic Light Bold"/>
              </a:rPr>
              <a:t> Agar Peserta dapat memahami Laporan Keuangan </a:t>
            </a:r>
          </a:p>
          <a:p>
            <a:pPr algn="ctr" marL="1059391" indent="-529696" lvl="1">
              <a:lnSpc>
                <a:spcPts val="6378"/>
              </a:lnSpc>
              <a:buFont typeface="Arial"/>
              <a:buChar char="•"/>
            </a:pPr>
            <a:r>
              <a:rPr lang="en-US" sz="4906" spc="-147">
                <a:solidFill>
                  <a:srgbClr val="FFF9D8"/>
                </a:solidFill>
                <a:latin typeface="Childos Arabic Light Bold"/>
              </a:rPr>
              <a:t>Agar Peserta dapat membuat Laporan Keuangan</a:t>
            </a:r>
          </a:p>
        </p:txBody>
      </p:sp>
      <p:sp>
        <p:nvSpPr>
          <p:cNvPr name="Freeform 6" id="6"/>
          <p:cNvSpPr/>
          <p:nvPr/>
        </p:nvSpPr>
        <p:spPr>
          <a:xfrm flipH="false" flipV="false" rot="5400000">
            <a:off x="14651279" y="6157161"/>
            <a:ext cx="3316727" cy="6202279"/>
          </a:xfrm>
          <a:custGeom>
            <a:avLst/>
            <a:gdLst/>
            <a:ahLst/>
            <a:cxnLst/>
            <a:rect r="r" b="b" t="t" l="l"/>
            <a:pathLst>
              <a:path h="6202279" w="3316727">
                <a:moveTo>
                  <a:pt x="0" y="0"/>
                </a:moveTo>
                <a:lnTo>
                  <a:pt x="3316727" y="0"/>
                </a:lnTo>
                <a:lnTo>
                  <a:pt x="3316727" y="6202278"/>
                </a:lnTo>
                <a:lnTo>
                  <a:pt x="0" y="620227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sp>
        <p:nvSpPr>
          <p:cNvPr name="Freeform 2" id="2"/>
          <p:cNvSpPr/>
          <p:nvPr/>
        </p:nvSpPr>
        <p:spPr>
          <a:xfrm flipH="false" flipV="false" rot="1888529">
            <a:off x="14082905" y="390436"/>
            <a:ext cx="4888587" cy="1875995"/>
          </a:xfrm>
          <a:custGeom>
            <a:avLst/>
            <a:gdLst/>
            <a:ahLst/>
            <a:cxnLst/>
            <a:rect r="r" b="b" t="t" l="l"/>
            <a:pathLst>
              <a:path h="1875995" w="4888587">
                <a:moveTo>
                  <a:pt x="0" y="0"/>
                </a:moveTo>
                <a:lnTo>
                  <a:pt x="4888588" y="0"/>
                </a:lnTo>
                <a:lnTo>
                  <a:pt x="4888588" y="1875995"/>
                </a:lnTo>
                <a:lnTo>
                  <a:pt x="0" y="1875995"/>
                </a:lnTo>
                <a:lnTo>
                  <a:pt x="0" y="0"/>
                </a:lnTo>
                <a:close/>
              </a:path>
            </a:pathLst>
          </a:custGeom>
          <a:blipFill>
            <a:blip r:embed="rId2"/>
            <a:stretch>
              <a:fillRect l="0" t="0" r="0" b="0"/>
            </a:stretch>
          </a:blipFill>
        </p:spPr>
      </p:sp>
      <p:sp>
        <p:nvSpPr>
          <p:cNvPr name="Freeform 3" id="3"/>
          <p:cNvSpPr/>
          <p:nvPr/>
        </p:nvSpPr>
        <p:spPr>
          <a:xfrm flipH="false" flipV="false" rot="0">
            <a:off x="771263" y="766195"/>
            <a:ext cx="9144000" cy="8754610"/>
          </a:xfrm>
          <a:custGeom>
            <a:avLst/>
            <a:gdLst/>
            <a:ahLst/>
            <a:cxnLst/>
            <a:rect r="r" b="b" t="t" l="l"/>
            <a:pathLst>
              <a:path h="8754610" w="9144000">
                <a:moveTo>
                  <a:pt x="0" y="0"/>
                </a:moveTo>
                <a:lnTo>
                  <a:pt x="9144000" y="0"/>
                </a:lnTo>
                <a:lnTo>
                  <a:pt x="9144000" y="8754610"/>
                </a:lnTo>
                <a:lnTo>
                  <a:pt x="0" y="8754610"/>
                </a:lnTo>
                <a:lnTo>
                  <a:pt x="0" y="0"/>
                </a:lnTo>
                <a:close/>
              </a:path>
            </a:pathLst>
          </a:custGeom>
          <a:blipFill>
            <a:blip r:embed="rId3"/>
            <a:stretch>
              <a:fillRect l="-92439" t="-29750" r="-66025" b="-22027"/>
            </a:stretch>
          </a:blipFill>
        </p:spPr>
      </p:sp>
      <p:sp>
        <p:nvSpPr>
          <p:cNvPr name="Freeform 4" id="4"/>
          <p:cNvSpPr/>
          <p:nvPr/>
        </p:nvSpPr>
        <p:spPr>
          <a:xfrm flipH="false" flipV="false" rot="-10800000">
            <a:off x="10694510" y="5003080"/>
            <a:ext cx="1971591" cy="1404759"/>
          </a:xfrm>
          <a:custGeom>
            <a:avLst/>
            <a:gdLst/>
            <a:ahLst/>
            <a:cxnLst/>
            <a:rect r="r" b="b" t="t" l="l"/>
            <a:pathLst>
              <a:path h="1404759" w="1971591">
                <a:moveTo>
                  <a:pt x="0" y="0"/>
                </a:moveTo>
                <a:lnTo>
                  <a:pt x="1971591" y="0"/>
                </a:lnTo>
                <a:lnTo>
                  <a:pt x="1971591" y="1404758"/>
                </a:lnTo>
                <a:lnTo>
                  <a:pt x="0" y="1404758"/>
                </a:lnTo>
                <a:lnTo>
                  <a:pt x="0" y="0"/>
                </a:lnTo>
                <a:close/>
              </a:path>
            </a:pathLst>
          </a:custGeom>
          <a:blipFill>
            <a:blip r:embed="rId4"/>
            <a:stretch>
              <a:fillRect l="0" t="0" r="0" b="0"/>
            </a:stretch>
          </a:blipFill>
        </p:spPr>
      </p:sp>
      <p:sp>
        <p:nvSpPr>
          <p:cNvPr name="TextBox 5" id="5"/>
          <p:cNvSpPr txBox="true"/>
          <p:nvPr/>
        </p:nvSpPr>
        <p:spPr>
          <a:xfrm rot="0">
            <a:off x="10226033" y="3888028"/>
            <a:ext cx="7453514" cy="894650"/>
          </a:xfrm>
          <a:prstGeom prst="rect">
            <a:avLst/>
          </a:prstGeom>
        </p:spPr>
        <p:txBody>
          <a:bodyPr anchor="t" rtlCol="false" tIns="0" lIns="0" bIns="0" rIns="0">
            <a:spAutoFit/>
          </a:bodyPr>
          <a:lstStyle/>
          <a:p>
            <a:pPr algn="ctr">
              <a:lnSpc>
                <a:spcPts val="6839"/>
              </a:lnSpc>
              <a:spcBef>
                <a:spcPct val="0"/>
              </a:spcBef>
            </a:pPr>
            <a:r>
              <a:rPr lang="en-US" sz="5261" spc="-157">
                <a:solidFill>
                  <a:srgbClr val="372786"/>
                </a:solidFill>
                <a:latin typeface="Childos Arabic Bold"/>
              </a:rPr>
              <a:t>Contoh Neraca Bentuk Stafel</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sp>
        <p:nvSpPr>
          <p:cNvPr name="Freeform 2" id="2"/>
          <p:cNvSpPr/>
          <p:nvPr/>
        </p:nvSpPr>
        <p:spPr>
          <a:xfrm flipH="false" flipV="false" rot="0">
            <a:off x="879650" y="8258041"/>
            <a:ext cx="1712223" cy="1584584"/>
          </a:xfrm>
          <a:custGeom>
            <a:avLst/>
            <a:gdLst/>
            <a:ahLst/>
            <a:cxnLst/>
            <a:rect r="r" b="b" t="t" l="l"/>
            <a:pathLst>
              <a:path h="1584584" w="1712223">
                <a:moveTo>
                  <a:pt x="0" y="0"/>
                </a:moveTo>
                <a:lnTo>
                  <a:pt x="1712223" y="0"/>
                </a:lnTo>
                <a:lnTo>
                  <a:pt x="1712223" y="1584585"/>
                </a:lnTo>
                <a:lnTo>
                  <a:pt x="0" y="15845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762698">
            <a:off x="15527274" y="414843"/>
            <a:ext cx="2580149" cy="1928677"/>
          </a:xfrm>
          <a:custGeom>
            <a:avLst/>
            <a:gdLst/>
            <a:ahLst/>
            <a:cxnLst/>
            <a:rect r="r" b="b" t="t" l="l"/>
            <a:pathLst>
              <a:path h="1928677" w="2580149">
                <a:moveTo>
                  <a:pt x="0" y="0"/>
                </a:moveTo>
                <a:lnTo>
                  <a:pt x="2580149" y="0"/>
                </a:lnTo>
                <a:lnTo>
                  <a:pt x="2580149" y="1928677"/>
                </a:lnTo>
                <a:lnTo>
                  <a:pt x="0" y="1928677"/>
                </a:lnTo>
                <a:lnTo>
                  <a:pt x="0" y="0"/>
                </a:lnTo>
                <a:close/>
              </a:path>
            </a:pathLst>
          </a:custGeom>
          <a:blipFill>
            <a:blip r:embed="rId4"/>
            <a:stretch>
              <a:fillRect l="0" t="-6772" r="0" b="-6772"/>
            </a:stretch>
          </a:blipFill>
        </p:spPr>
      </p:sp>
      <p:sp>
        <p:nvSpPr>
          <p:cNvPr name="TextBox 4" id="4"/>
          <p:cNvSpPr txBox="true"/>
          <p:nvPr/>
        </p:nvSpPr>
        <p:spPr>
          <a:xfrm rot="0">
            <a:off x="3713944" y="3236755"/>
            <a:ext cx="13865047" cy="257323"/>
          </a:xfrm>
          <a:prstGeom prst="rect">
            <a:avLst/>
          </a:prstGeom>
        </p:spPr>
        <p:txBody>
          <a:bodyPr anchor="t" rtlCol="false" tIns="0" lIns="0" bIns="0" rIns="0">
            <a:spAutoFit/>
          </a:bodyPr>
          <a:lstStyle/>
          <a:p>
            <a:pPr marL="0" indent="0" lvl="0">
              <a:lnSpc>
                <a:spcPts val="2045"/>
              </a:lnSpc>
              <a:spcBef>
                <a:spcPct val="0"/>
              </a:spcBef>
            </a:pPr>
          </a:p>
        </p:txBody>
      </p:sp>
      <p:sp>
        <p:nvSpPr>
          <p:cNvPr name="Freeform 5" id="5"/>
          <p:cNvSpPr/>
          <p:nvPr/>
        </p:nvSpPr>
        <p:spPr>
          <a:xfrm flipH="false" flipV="false" rot="0">
            <a:off x="630843" y="420212"/>
            <a:ext cx="7837618" cy="5454982"/>
          </a:xfrm>
          <a:custGeom>
            <a:avLst/>
            <a:gdLst/>
            <a:ahLst/>
            <a:cxnLst/>
            <a:rect r="r" b="b" t="t" l="l"/>
            <a:pathLst>
              <a:path h="5454982" w="7837618">
                <a:moveTo>
                  <a:pt x="0" y="0"/>
                </a:moveTo>
                <a:lnTo>
                  <a:pt x="7837618" y="0"/>
                </a:lnTo>
                <a:lnTo>
                  <a:pt x="7837618" y="5454982"/>
                </a:lnTo>
                <a:lnTo>
                  <a:pt x="0" y="5454982"/>
                </a:lnTo>
                <a:lnTo>
                  <a:pt x="0" y="0"/>
                </a:lnTo>
                <a:close/>
              </a:path>
            </a:pathLst>
          </a:custGeom>
          <a:blipFill>
            <a:blip r:embed="rId5"/>
            <a:stretch>
              <a:fillRect l="-76872" t="-46584" r="-40161" b="-28735"/>
            </a:stretch>
          </a:blipFill>
        </p:spPr>
      </p:sp>
      <p:grpSp>
        <p:nvGrpSpPr>
          <p:cNvPr name="Group 6" id="6"/>
          <p:cNvGrpSpPr/>
          <p:nvPr/>
        </p:nvGrpSpPr>
        <p:grpSpPr>
          <a:xfrm rot="0">
            <a:off x="5193212" y="6176245"/>
            <a:ext cx="12658080" cy="3808225"/>
            <a:chOff x="0" y="0"/>
            <a:chExt cx="3333815" cy="1002989"/>
          </a:xfrm>
        </p:grpSpPr>
        <p:sp>
          <p:nvSpPr>
            <p:cNvPr name="Freeform 7" id="7"/>
            <p:cNvSpPr/>
            <p:nvPr/>
          </p:nvSpPr>
          <p:spPr>
            <a:xfrm flipH="false" flipV="false" rot="0">
              <a:off x="0" y="0"/>
              <a:ext cx="3333815" cy="1002989"/>
            </a:xfrm>
            <a:custGeom>
              <a:avLst/>
              <a:gdLst/>
              <a:ahLst/>
              <a:cxnLst/>
              <a:rect r="r" b="b" t="t" l="l"/>
              <a:pathLst>
                <a:path h="1002989" w="3333815">
                  <a:moveTo>
                    <a:pt x="31193" y="0"/>
                  </a:moveTo>
                  <a:lnTo>
                    <a:pt x="3302623" y="0"/>
                  </a:lnTo>
                  <a:cubicBezTo>
                    <a:pt x="3310896" y="0"/>
                    <a:pt x="3318830" y="3286"/>
                    <a:pt x="3324679" y="9136"/>
                  </a:cubicBezTo>
                  <a:cubicBezTo>
                    <a:pt x="3330529" y="14986"/>
                    <a:pt x="3333815" y="22920"/>
                    <a:pt x="3333815" y="31193"/>
                  </a:cubicBezTo>
                  <a:lnTo>
                    <a:pt x="3333815" y="971797"/>
                  </a:lnTo>
                  <a:cubicBezTo>
                    <a:pt x="3333815" y="980069"/>
                    <a:pt x="3330529" y="988003"/>
                    <a:pt x="3324679" y="993853"/>
                  </a:cubicBezTo>
                  <a:cubicBezTo>
                    <a:pt x="3318830" y="999703"/>
                    <a:pt x="3310896" y="1002989"/>
                    <a:pt x="3302623" y="1002989"/>
                  </a:cubicBezTo>
                  <a:lnTo>
                    <a:pt x="31193" y="1002989"/>
                  </a:lnTo>
                  <a:cubicBezTo>
                    <a:pt x="22920" y="1002989"/>
                    <a:pt x="14986" y="999703"/>
                    <a:pt x="9136" y="993853"/>
                  </a:cubicBezTo>
                  <a:cubicBezTo>
                    <a:pt x="3286" y="988003"/>
                    <a:pt x="0" y="980069"/>
                    <a:pt x="0" y="971797"/>
                  </a:cubicBezTo>
                  <a:lnTo>
                    <a:pt x="0" y="31193"/>
                  </a:lnTo>
                  <a:cubicBezTo>
                    <a:pt x="0" y="22920"/>
                    <a:pt x="3286" y="14986"/>
                    <a:pt x="9136" y="9136"/>
                  </a:cubicBezTo>
                  <a:cubicBezTo>
                    <a:pt x="14986" y="3286"/>
                    <a:pt x="22920" y="0"/>
                    <a:pt x="31193" y="0"/>
                  </a:cubicBezTo>
                  <a:close/>
                </a:path>
              </a:pathLst>
            </a:custGeom>
            <a:solidFill>
              <a:srgbClr val="372786"/>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239"/>
                </a:lnSpc>
              </a:pPr>
            </a:p>
          </p:txBody>
        </p:sp>
      </p:grpSp>
      <p:sp>
        <p:nvSpPr>
          <p:cNvPr name="TextBox 9" id="9"/>
          <p:cNvSpPr txBox="true"/>
          <p:nvPr/>
        </p:nvSpPr>
        <p:spPr>
          <a:xfrm rot="0">
            <a:off x="5512319" y="6269040"/>
            <a:ext cx="12066671" cy="4582778"/>
          </a:xfrm>
          <a:prstGeom prst="rect">
            <a:avLst/>
          </a:prstGeom>
        </p:spPr>
        <p:txBody>
          <a:bodyPr anchor="t" rtlCol="false" tIns="0" lIns="0" bIns="0" rIns="0">
            <a:spAutoFit/>
          </a:bodyPr>
          <a:lstStyle/>
          <a:p>
            <a:pPr algn="just">
              <a:lnSpc>
                <a:spcPts val="3657"/>
              </a:lnSpc>
            </a:pPr>
            <a:r>
              <a:rPr lang="en-US" sz="2813" spc="-84">
                <a:solidFill>
                  <a:srgbClr val="FFF9D8"/>
                </a:solidFill>
                <a:latin typeface="Childos Arabic Light Bold"/>
              </a:rPr>
              <a:t>Dari contoh neraca skontro di atas, bisa dilihat posisi sebelah kiri laporan terdiri dari Aktiva (kekayaan perusahaan), yang terbagi menjadi dua komponen yaitu Aktiva lancar dan Aktiva tetap. Komponen aktiva ini termasuk dalam kelompok investasi pada manajemen keuangan perushaan.</a:t>
            </a:r>
          </a:p>
          <a:p>
            <a:pPr algn="just">
              <a:lnSpc>
                <a:spcPts val="3657"/>
              </a:lnSpc>
            </a:pPr>
          </a:p>
          <a:p>
            <a:pPr algn="just">
              <a:lnSpc>
                <a:spcPts val="3657"/>
              </a:lnSpc>
            </a:pPr>
            <a:r>
              <a:rPr lang="en-US" sz="2813" spc="-84">
                <a:solidFill>
                  <a:srgbClr val="FFF9D8"/>
                </a:solidFill>
                <a:latin typeface="Childos Arabic Light Bold"/>
              </a:rPr>
              <a:t>Sementara pada posisi sebelah kanan, terdiri dari kewajiban (hutang) dan modal (ekuitas) perusahaan. Keduanya merupakan sumber dana bagi perusahaan di dalam manajemen keuangan.</a:t>
            </a:r>
          </a:p>
          <a:p>
            <a:pPr algn="just">
              <a:lnSpc>
                <a:spcPts val="3657"/>
              </a:lnSpc>
            </a:pPr>
          </a:p>
          <a:p>
            <a:pPr algn="just">
              <a:lnSpc>
                <a:spcPts val="3657"/>
              </a:lnSpc>
            </a:pPr>
          </a:p>
        </p:txBody>
      </p:sp>
      <p:sp>
        <p:nvSpPr>
          <p:cNvPr name="Freeform 10" id="10"/>
          <p:cNvSpPr/>
          <p:nvPr/>
        </p:nvSpPr>
        <p:spPr>
          <a:xfrm flipH="false" flipV="false" rot="-10800000">
            <a:off x="8872070" y="3494078"/>
            <a:ext cx="1971591" cy="1404759"/>
          </a:xfrm>
          <a:custGeom>
            <a:avLst/>
            <a:gdLst/>
            <a:ahLst/>
            <a:cxnLst/>
            <a:rect r="r" b="b" t="t" l="l"/>
            <a:pathLst>
              <a:path h="1404759" w="1971591">
                <a:moveTo>
                  <a:pt x="0" y="0"/>
                </a:moveTo>
                <a:lnTo>
                  <a:pt x="1971591" y="0"/>
                </a:lnTo>
                <a:lnTo>
                  <a:pt x="1971591" y="1404758"/>
                </a:lnTo>
                <a:lnTo>
                  <a:pt x="0" y="1404758"/>
                </a:lnTo>
                <a:lnTo>
                  <a:pt x="0" y="0"/>
                </a:lnTo>
                <a:close/>
              </a:path>
            </a:pathLst>
          </a:custGeom>
          <a:blipFill>
            <a:blip r:embed="rId6"/>
            <a:stretch>
              <a:fillRect l="0" t="0" r="0" b="0"/>
            </a:stretch>
          </a:blipFill>
        </p:spPr>
      </p:sp>
      <p:sp>
        <p:nvSpPr>
          <p:cNvPr name="TextBox 11" id="11"/>
          <p:cNvSpPr txBox="true"/>
          <p:nvPr/>
        </p:nvSpPr>
        <p:spPr>
          <a:xfrm rot="0">
            <a:off x="8872070" y="2489817"/>
            <a:ext cx="7945279" cy="894650"/>
          </a:xfrm>
          <a:prstGeom prst="rect">
            <a:avLst/>
          </a:prstGeom>
        </p:spPr>
        <p:txBody>
          <a:bodyPr anchor="t" rtlCol="false" tIns="0" lIns="0" bIns="0" rIns="0">
            <a:spAutoFit/>
          </a:bodyPr>
          <a:lstStyle/>
          <a:p>
            <a:pPr algn="ctr">
              <a:lnSpc>
                <a:spcPts val="6839"/>
              </a:lnSpc>
              <a:spcBef>
                <a:spcPct val="0"/>
              </a:spcBef>
            </a:pPr>
            <a:r>
              <a:rPr lang="en-US" sz="5261" spc="-157">
                <a:solidFill>
                  <a:srgbClr val="372786"/>
                </a:solidFill>
                <a:latin typeface="Childos Arabic Bold"/>
              </a:rPr>
              <a:t>Contoh Neraca Bentuk Skontro</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grpSp>
        <p:nvGrpSpPr>
          <p:cNvPr name="Group 2" id="2"/>
          <p:cNvGrpSpPr/>
          <p:nvPr/>
        </p:nvGrpSpPr>
        <p:grpSpPr>
          <a:xfrm rot="0">
            <a:off x="0" y="-426468"/>
            <a:ext cx="6375417" cy="11139936"/>
            <a:chOff x="0" y="0"/>
            <a:chExt cx="1679122" cy="2933975"/>
          </a:xfrm>
        </p:grpSpPr>
        <p:sp>
          <p:nvSpPr>
            <p:cNvPr name="Freeform 3" id="3"/>
            <p:cNvSpPr/>
            <p:nvPr/>
          </p:nvSpPr>
          <p:spPr>
            <a:xfrm flipH="false" flipV="false" rot="0">
              <a:off x="0" y="0"/>
              <a:ext cx="1679122" cy="2933975"/>
            </a:xfrm>
            <a:custGeom>
              <a:avLst/>
              <a:gdLst/>
              <a:ahLst/>
              <a:cxnLst/>
              <a:rect r="r" b="b" t="t" l="l"/>
              <a:pathLst>
                <a:path h="2933975" w="1679122">
                  <a:moveTo>
                    <a:pt x="61931" y="0"/>
                  </a:moveTo>
                  <a:lnTo>
                    <a:pt x="1617191" y="0"/>
                  </a:lnTo>
                  <a:cubicBezTo>
                    <a:pt x="1633616" y="0"/>
                    <a:pt x="1649369" y="6525"/>
                    <a:pt x="1660983" y="18139"/>
                  </a:cubicBezTo>
                  <a:cubicBezTo>
                    <a:pt x="1672597" y="29754"/>
                    <a:pt x="1679122" y="45506"/>
                    <a:pt x="1679122" y="61931"/>
                  </a:cubicBezTo>
                  <a:lnTo>
                    <a:pt x="1679122" y="2872043"/>
                  </a:lnTo>
                  <a:cubicBezTo>
                    <a:pt x="1679122" y="2906247"/>
                    <a:pt x="1651395" y="2933975"/>
                    <a:pt x="1617191" y="2933975"/>
                  </a:cubicBezTo>
                  <a:lnTo>
                    <a:pt x="61931" y="2933975"/>
                  </a:lnTo>
                  <a:cubicBezTo>
                    <a:pt x="45506" y="2933975"/>
                    <a:pt x="29754" y="2927450"/>
                    <a:pt x="18139" y="2915836"/>
                  </a:cubicBezTo>
                  <a:cubicBezTo>
                    <a:pt x="6525" y="2904221"/>
                    <a:pt x="0" y="2888469"/>
                    <a:pt x="0" y="2872043"/>
                  </a:cubicBezTo>
                  <a:lnTo>
                    <a:pt x="0" y="61931"/>
                  </a:lnTo>
                  <a:cubicBezTo>
                    <a:pt x="0" y="45506"/>
                    <a:pt x="6525" y="29754"/>
                    <a:pt x="18139" y="18139"/>
                  </a:cubicBezTo>
                  <a:cubicBezTo>
                    <a:pt x="29754" y="6525"/>
                    <a:pt x="45506" y="0"/>
                    <a:pt x="61931" y="0"/>
                  </a:cubicBezTo>
                  <a:close/>
                </a:path>
              </a:pathLst>
            </a:custGeom>
            <a:solidFill>
              <a:srgbClr val="372786"/>
            </a:solidFill>
          </p:spPr>
        </p:sp>
        <p:sp>
          <p:nvSpPr>
            <p:cNvPr name="TextBox 4" id="4"/>
            <p:cNvSpPr txBox="true"/>
            <p:nvPr/>
          </p:nvSpPr>
          <p:spPr>
            <a:xfrm>
              <a:off x="0" y="-57150"/>
              <a:ext cx="812800" cy="869950"/>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1028700" y="1886741"/>
            <a:ext cx="847957" cy="814038"/>
          </a:xfrm>
          <a:custGeom>
            <a:avLst/>
            <a:gdLst/>
            <a:ahLst/>
            <a:cxnLst/>
            <a:rect r="r" b="b" t="t" l="l"/>
            <a:pathLst>
              <a:path h="814038" w="847957">
                <a:moveTo>
                  <a:pt x="0" y="0"/>
                </a:moveTo>
                <a:lnTo>
                  <a:pt x="847957" y="0"/>
                </a:lnTo>
                <a:lnTo>
                  <a:pt x="847957" y="814039"/>
                </a:lnTo>
                <a:lnTo>
                  <a:pt x="0" y="8140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221618" y="2143782"/>
            <a:ext cx="462120" cy="299958"/>
          </a:xfrm>
          <a:custGeom>
            <a:avLst/>
            <a:gdLst/>
            <a:ahLst/>
            <a:cxnLst/>
            <a:rect r="r" b="b" t="t" l="l"/>
            <a:pathLst>
              <a:path h="299958" w="462120">
                <a:moveTo>
                  <a:pt x="0" y="0"/>
                </a:moveTo>
                <a:lnTo>
                  <a:pt x="462120" y="0"/>
                </a:lnTo>
                <a:lnTo>
                  <a:pt x="462120" y="299957"/>
                </a:lnTo>
                <a:lnTo>
                  <a:pt x="0" y="2999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5305871" y="1028700"/>
            <a:ext cx="311783" cy="311783"/>
          </a:xfrm>
          <a:custGeom>
            <a:avLst/>
            <a:gdLst/>
            <a:ahLst/>
            <a:cxnLst/>
            <a:rect r="r" b="b" t="t" l="l"/>
            <a:pathLst>
              <a:path h="311783" w="311783">
                <a:moveTo>
                  <a:pt x="0" y="0"/>
                </a:moveTo>
                <a:lnTo>
                  <a:pt x="311783" y="0"/>
                </a:lnTo>
                <a:lnTo>
                  <a:pt x="311783" y="311783"/>
                </a:lnTo>
                <a:lnTo>
                  <a:pt x="0" y="3117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2580272" y="3094883"/>
            <a:ext cx="311783" cy="311783"/>
          </a:xfrm>
          <a:custGeom>
            <a:avLst/>
            <a:gdLst/>
            <a:ahLst/>
            <a:cxnLst/>
            <a:rect r="r" b="b" t="t" l="l"/>
            <a:pathLst>
              <a:path h="311783" w="311783">
                <a:moveTo>
                  <a:pt x="0" y="0"/>
                </a:moveTo>
                <a:lnTo>
                  <a:pt x="311783" y="0"/>
                </a:lnTo>
                <a:lnTo>
                  <a:pt x="311783" y="311783"/>
                </a:lnTo>
                <a:lnTo>
                  <a:pt x="0" y="3117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6869123" y="409492"/>
            <a:ext cx="10899000" cy="9173923"/>
          </a:xfrm>
          <a:prstGeom prst="rect">
            <a:avLst/>
          </a:prstGeom>
        </p:spPr>
        <p:txBody>
          <a:bodyPr anchor="t" rtlCol="false" tIns="0" lIns="0" bIns="0" rIns="0">
            <a:spAutoFit/>
          </a:bodyPr>
          <a:lstStyle/>
          <a:p>
            <a:pPr algn="just">
              <a:lnSpc>
                <a:spcPts val="4340"/>
              </a:lnSpc>
            </a:pPr>
            <a:r>
              <a:rPr lang="en-US" sz="3100">
                <a:solidFill>
                  <a:srgbClr val="372786"/>
                </a:solidFill>
                <a:latin typeface="Childos Arabic Light Bold"/>
              </a:rPr>
              <a:t>Langkah-langkah dalam pembuatan neraca akan ditemukan banyak angka-angka untuk diinput ke dalam pos-pos kerangka neraca. Angka-angka tersebut merupakan nilai transaksi atau nilai dari kegiatan perekonomian perusahaan. Untuk prosesnya akan melalui beberapa tahap, diantaranya:</a:t>
            </a:r>
          </a:p>
          <a:p>
            <a:pPr algn="just" marL="669301" indent="-334650" lvl="1">
              <a:lnSpc>
                <a:spcPts val="4340"/>
              </a:lnSpc>
              <a:buFont typeface="Arial"/>
              <a:buChar char="•"/>
            </a:pPr>
            <a:r>
              <a:rPr lang="en-US" sz="3100">
                <a:solidFill>
                  <a:srgbClr val="372786"/>
                </a:solidFill>
                <a:latin typeface="Childos Arabic Light Bold"/>
              </a:rPr>
              <a:t>Menyusun jurnal neraca</a:t>
            </a:r>
          </a:p>
          <a:p>
            <a:pPr algn="just" marL="669301" indent="-334650" lvl="1">
              <a:lnSpc>
                <a:spcPts val="4340"/>
              </a:lnSpc>
              <a:buFont typeface="Arial"/>
              <a:buChar char="•"/>
            </a:pPr>
            <a:r>
              <a:rPr lang="en-US" sz="3100">
                <a:solidFill>
                  <a:srgbClr val="372786"/>
                </a:solidFill>
                <a:latin typeface="Childos Arabic Light Bold"/>
              </a:rPr>
              <a:t>Mempostingnya ke dalam buku besar</a:t>
            </a:r>
          </a:p>
          <a:p>
            <a:pPr algn="just" marL="669301" indent="-334650" lvl="1">
              <a:lnSpc>
                <a:spcPts val="4340"/>
              </a:lnSpc>
              <a:buFont typeface="Arial"/>
              <a:buChar char="•"/>
            </a:pPr>
            <a:r>
              <a:rPr lang="en-US" sz="3100">
                <a:solidFill>
                  <a:srgbClr val="372786"/>
                </a:solidFill>
                <a:latin typeface="Childos Arabic Light Bold"/>
              </a:rPr>
              <a:t>Membuat laporan laba rugi</a:t>
            </a:r>
          </a:p>
          <a:p>
            <a:pPr algn="just" marL="669301" indent="-334650" lvl="1">
              <a:lnSpc>
                <a:spcPts val="4340"/>
              </a:lnSpc>
              <a:buFont typeface="Arial"/>
              <a:buChar char="•"/>
            </a:pPr>
            <a:r>
              <a:rPr lang="en-US" sz="3100">
                <a:solidFill>
                  <a:srgbClr val="372786"/>
                </a:solidFill>
                <a:latin typeface="Childos Arabic Light Bold"/>
              </a:rPr>
              <a:t>Membuat laporan perubahan modal</a:t>
            </a:r>
          </a:p>
          <a:p>
            <a:pPr algn="just">
              <a:lnSpc>
                <a:spcPts val="4340"/>
              </a:lnSpc>
            </a:pPr>
          </a:p>
          <a:p>
            <a:pPr algn="just">
              <a:lnSpc>
                <a:spcPts val="4340"/>
              </a:lnSpc>
            </a:pPr>
            <a:r>
              <a:rPr lang="en-US" sz="3100">
                <a:solidFill>
                  <a:srgbClr val="372786"/>
                </a:solidFill>
                <a:latin typeface="Childos Arabic Light Bold"/>
              </a:rPr>
              <a:t>Setelah menyelesaikan empat tahap tersebut, barulah bisa memulai membuat laporan neraca. Dalam menentukan angkanya, Anda mengutipnya dari buku besar, kemudia penyusunan laba rugi dan perubahan modal dahulu. Ini supaya dapat diketahui laba yang diperoleh dan laba tersebut nantinya akan dimasukkan sebagai modal pemilik pada laporan neracanya.</a:t>
            </a:r>
          </a:p>
          <a:p>
            <a:pPr algn="just">
              <a:lnSpc>
                <a:spcPts val="3780"/>
              </a:lnSpc>
            </a:pPr>
          </a:p>
        </p:txBody>
      </p:sp>
      <p:sp>
        <p:nvSpPr>
          <p:cNvPr name="Freeform 10" id="10"/>
          <p:cNvSpPr/>
          <p:nvPr/>
        </p:nvSpPr>
        <p:spPr>
          <a:xfrm flipH="false" flipV="false" rot="862136">
            <a:off x="3309762" y="7319946"/>
            <a:ext cx="2778566" cy="2663950"/>
          </a:xfrm>
          <a:custGeom>
            <a:avLst/>
            <a:gdLst/>
            <a:ahLst/>
            <a:cxnLst/>
            <a:rect r="r" b="b" t="t" l="l"/>
            <a:pathLst>
              <a:path h="2663950" w="2778566">
                <a:moveTo>
                  <a:pt x="0" y="0"/>
                </a:moveTo>
                <a:lnTo>
                  <a:pt x="2778565" y="0"/>
                </a:lnTo>
                <a:lnTo>
                  <a:pt x="2778565" y="2663950"/>
                </a:lnTo>
                <a:lnTo>
                  <a:pt x="0" y="2663950"/>
                </a:lnTo>
                <a:lnTo>
                  <a:pt x="0" y="0"/>
                </a:lnTo>
                <a:close/>
              </a:path>
            </a:pathLst>
          </a:custGeom>
          <a:blipFill>
            <a:blip r:embed="rId8"/>
            <a:stretch>
              <a:fillRect l="0" t="0" r="0" b="0"/>
            </a:stretch>
          </a:blipFill>
        </p:spPr>
      </p:sp>
      <p:sp>
        <p:nvSpPr>
          <p:cNvPr name="TextBox 11" id="11"/>
          <p:cNvSpPr txBox="true"/>
          <p:nvPr/>
        </p:nvSpPr>
        <p:spPr>
          <a:xfrm rot="0">
            <a:off x="537075" y="3060623"/>
            <a:ext cx="5301267" cy="3956219"/>
          </a:xfrm>
          <a:prstGeom prst="rect">
            <a:avLst/>
          </a:prstGeom>
        </p:spPr>
        <p:txBody>
          <a:bodyPr anchor="t" rtlCol="false" tIns="0" lIns="0" bIns="0" rIns="0">
            <a:spAutoFit/>
          </a:bodyPr>
          <a:lstStyle/>
          <a:p>
            <a:pPr algn="ctr" marL="0" indent="0" lvl="0">
              <a:lnSpc>
                <a:spcPts val="7717"/>
              </a:lnSpc>
            </a:pPr>
            <a:r>
              <a:rPr lang="en-US" sz="6431" spc="-192">
                <a:solidFill>
                  <a:srgbClr val="FFF9D8"/>
                </a:solidFill>
                <a:latin typeface="Childos Arabic Bold"/>
              </a:rPr>
              <a:t>Bagaimana Cara Membuat Laporan Neraca Perusahaan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sp>
        <p:nvSpPr>
          <p:cNvPr name="Freeform 2" id="2"/>
          <p:cNvSpPr/>
          <p:nvPr/>
        </p:nvSpPr>
        <p:spPr>
          <a:xfrm flipH="false" flipV="false" rot="7985423">
            <a:off x="6708877" y="1526056"/>
            <a:ext cx="1971591" cy="1404759"/>
          </a:xfrm>
          <a:custGeom>
            <a:avLst/>
            <a:gdLst/>
            <a:ahLst/>
            <a:cxnLst/>
            <a:rect r="r" b="b" t="t" l="l"/>
            <a:pathLst>
              <a:path h="1404759" w="1971591">
                <a:moveTo>
                  <a:pt x="0" y="0"/>
                </a:moveTo>
                <a:lnTo>
                  <a:pt x="1971591" y="0"/>
                </a:lnTo>
                <a:lnTo>
                  <a:pt x="1971591" y="1404758"/>
                </a:lnTo>
                <a:lnTo>
                  <a:pt x="0" y="1404758"/>
                </a:lnTo>
                <a:lnTo>
                  <a:pt x="0" y="0"/>
                </a:lnTo>
                <a:close/>
              </a:path>
            </a:pathLst>
          </a:custGeom>
          <a:blipFill>
            <a:blip r:embed="rId2"/>
            <a:stretch>
              <a:fillRect l="0" t="0" r="0" b="0"/>
            </a:stretch>
          </a:blipFill>
        </p:spPr>
      </p:sp>
      <p:sp>
        <p:nvSpPr>
          <p:cNvPr name="Freeform 3" id="3"/>
          <p:cNvSpPr/>
          <p:nvPr/>
        </p:nvSpPr>
        <p:spPr>
          <a:xfrm flipH="false" flipV="false" rot="0">
            <a:off x="477227" y="1983728"/>
            <a:ext cx="6631278" cy="7929867"/>
          </a:xfrm>
          <a:custGeom>
            <a:avLst/>
            <a:gdLst/>
            <a:ahLst/>
            <a:cxnLst/>
            <a:rect r="r" b="b" t="t" l="l"/>
            <a:pathLst>
              <a:path h="7929867" w="6631278">
                <a:moveTo>
                  <a:pt x="0" y="0"/>
                </a:moveTo>
                <a:lnTo>
                  <a:pt x="6631278" y="0"/>
                </a:lnTo>
                <a:lnTo>
                  <a:pt x="6631278" y="7929866"/>
                </a:lnTo>
                <a:lnTo>
                  <a:pt x="0" y="7929866"/>
                </a:lnTo>
                <a:lnTo>
                  <a:pt x="0" y="0"/>
                </a:lnTo>
                <a:close/>
              </a:path>
            </a:pathLst>
          </a:custGeom>
          <a:blipFill>
            <a:blip r:embed="rId3"/>
            <a:stretch>
              <a:fillRect l="-6968" t="0" r="-2017" b="0"/>
            </a:stretch>
          </a:blipFill>
        </p:spPr>
      </p:sp>
      <p:sp>
        <p:nvSpPr>
          <p:cNvPr name="Freeform 4" id="4"/>
          <p:cNvSpPr/>
          <p:nvPr/>
        </p:nvSpPr>
        <p:spPr>
          <a:xfrm flipH="false" flipV="false" rot="1913124">
            <a:off x="13645173" y="842506"/>
            <a:ext cx="5904367" cy="1277490"/>
          </a:xfrm>
          <a:custGeom>
            <a:avLst/>
            <a:gdLst/>
            <a:ahLst/>
            <a:cxnLst/>
            <a:rect r="r" b="b" t="t" l="l"/>
            <a:pathLst>
              <a:path h="1277490" w="5904367">
                <a:moveTo>
                  <a:pt x="0" y="0"/>
                </a:moveTo>
                <a:lnTo>
                  <a:pt x="5904367" y="0"/>
                </a:lnTo>
                <a:lnTo>
                  <a:pt x="5904367" y="1277490"/>
                </a:lnTo>
                <a:lnTo>
                  <a:pt x="0" y="12774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0" y="120085"/>
            <a:ext cx="8670421" cy="2627082"/>
          </a:xfrm>
          <a:prstGeom prst="rect">
            <a:avLst/>
          </a:prstGeom>
        </p:spPr>
        <p:txBody>
          <a:bodyPr anchor="t" rtlCol="false" tIns="0" lIns="0" bIns="0" rIns="0">
            <a:spAutoFit/>
          </a:bodyPr>
          <a:lstStyle/>
          <a:p>
            <a:pPr algn="ctr">
              <a:lnSpc>
                <a:spcPts val="6839"/>
              </a:lnSpc>
            </a:pPr>
            <a:r>
              <a:rPr lang="en-US" sz="5261" spc="-157">
                <a:solidFill>
                  <a:srgbClr val="372786"/>
                </a:solidFill>
                <a:latin typeface="Childos Arabic Bold"/>
              </a:rPr>
              <a:t>Berikut contoh yang bisa dilihat dari laporan neraca:</a:t>
            </a:r>
          </a:p>
          <a:p>
            <a:pPr algn="ctr">
              <a:lnSpc>
                <a:spcPts val="6839"/>
              </a:lnSpc>
              <a:spcBef>
                <a:spcPct val="0"/>
              </a:spcBef>
            </a:pPr>
          </a:p>
        </p:txBody>
      </p:sp>
      <p:sp>
        <p:nvSpPr>
          <p:cNvPr name="TextBox 6" id="6"/>
          <p:cNvSpPr txBox="true"/>
          <p:nvPr/>
        </p:nvSpPr>
        <p:spPr>
          <a:xfrm rot="0">
            <a:off x="8249160" y="2590020"/>
            <a:ext cx="9617579" cy="7323575"/>
          </a:xfrm>
          <a:prstGeom prst="rect">
            <a:avLst/>
          </a:prstGeom>
        </p:spPr>
        <p:txBody>
          <a:bodyPr anchor="t" rtlCol="false" tIns="0" lIns="0" bIns="0" rIns="0">
            <a:spAutoFit/>
          </a:bodyPr>
          <a:lstStyle/>
          <a:p>
            <a:pPr algn="just">
              <a:lnSpc>
                <a:spcPts val="3639"/>
              </a:lnSpc>
              <a:spcBef>
                <a:spcPct val="0"/>
              </a:spcBef>
            </a:pPr>
            <a:r>
              <a:rPr lang="en-US" sz="2599">
                <a:solidFill>
                  <a:srgbClr val="FFF9D8"/>
                </a:solidFill>
                <a:latin typeface="Childos Arabic Light"/>
              </a:rPr>
              <a:t>Dapat dikatakan, neraca sebagai gambaran posisi keuangan perusahaan pada suatu periode. Neraca bisa berubah setiap harinya seiring dengan bertambah dan berkurangnya persediaan, naik atau turunnya pinjaman bank, dan meningkatnya atau dihentikannya aset tetap perusahaan.</a:t>
            </a:r>
          </a:p>
          <a:p>
            <a:pPr algn="just">
              <a:lnSpc>
                <a:spcPts val="3639"/>
              </a:lnSpc>
              <a:spcBef>
                <a:spcPct val="0"/>
              </a:spcBef>
            </a:pPr>
            <a:r>
              <a:rPr lang="en-US" sz="2599">
                <a:solidFill>
                  <a:srgbClr val="FFF9D8"/>
                </a:solidFill>
                <a:latin typeface="Childos Arabic Light"/>
              </a:rPr>
              <a:t>Perusahaan yang sifat bisnisnya musiman, tentu akan mengalami perubahan laporan neraca yang besar sepanjang tahun. Seperti halnya pedagang ritel yang sebagian besar sudah punya persediaan tinggi menjelang hari libur atau hari raya. Tetapi sesudahnya, persediaan menjadi rendah dan piutang usaha meningkat.</a:t>
            </a:r>
          </a:p>
          <a:p>
            <a:pPr algn="just">
              <a:lnSpc>
                <a:spcPts val="3639"/>
              </a:lnSpc>
              <a:spcBef>
                <a:spcPct val="0"/>
              </a:spcBef>
            </a:pPr>
          </a:p>
          <a:p>
            <a:pPr algn="just">
              <a:lnSpc>
                <a:spcPts val="3639"/>
              </a:lnSpc>
              <a:spcBef>
                <a:spcPct val="0"/>
              </a:spcBef>
            </a:pPr>
            <a:r>
              <a:rPr lang="en-US" sz="2599">
                <a:solidFill>
                  <a:srgbClr val="FFF9D8"/>
                </a:solidFill>
                <a:latin typeface="Childos Arabic Light"/>
              </a:rPr>
              <a:t>Pada intinya setelah laporan neraca selesai tersusun, perhatikan selalu jumlah dari total aktiva dan passiva. Apakah keduanya sudah seimbang? Jika sudah berarti tak ada masalah dengan neraca keuangan perusahaan. Akan tetapi jika nominalnya tidak sama, maka Anda perlu meneliti ulang letak kesalahan, mulai dari jurnal hingga neraca lajurnya.</a:t>
            </a:r>
          </a:p>
          <a:p>
            <a:pPr algn="just">
              <a:lnSpc>
                <a:spcPts val="3639"/>
              </a:lnSpc>
              <a:spcBef>
                <a:spcPct val="0"/>
              </a:spcBef>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grpSp>
        <p:nvGrpSpPr>
          <p:cNvPr name="Group 2" id="2"/>
          <p:cNvGrpSpPr/>
          <p:nvPr/>
        </p:nvGrpSpPr>
        <p:grpSpPr>
          <a:xfrm rot="0">
            <a:off x="3648401" y="1987218"/>
            <a:ext cx="10991198" cy="4159454"/>
            <a:chOff x="0" y="0"/>
            <a:chExt cx="14654931" cy="5545939"/>
          </a:xfrm>
        </p:grpSpPr>
        <p:sp>
          <p:nvSpPr>
            <p:cNvPr name="TextBox 3" id="3"/>
            <p:cNvSpPr txBox="true"/>
            <p:nvPr/>
          </p:nvSpPr>
          <p:spPr>
            <a:xfrm rot="0">
              <a:off x="0" y="1291439"/>
              <a:ext cx="14654931" cy="4254500"/>
            </a:xfrm>
            <a:prstGeom prst="rect">
              <a:avLst/>
            </a:prstGeom>
          </p:spPr>
          <p:txBody>
            <a:bodyPr anchor="t" rtlCol="false" tIns="0" lIns="0" bIns="0" rIns="0">
              <a:spAutoFit/>
            </a:bodyPr>
            <a:lstStyle/>
            <a:p>
              <a:pPr algn="ctr" marL="0" indent="0" lvl="0">
                <a:lnSpc>
                  <a:spcPts val="24000"/>
                </a:lnSpc>
                <a:spcBef>
                  <a:spcPct val="0"/>
                </a:spcBef>
              </a:pPr>
              <a:r>
                <a:rPr lang="en-US" sz="20000" spc="-600">
                  <a:solidFill>
                    <a:srgbClr val="FFF9D8"/>
                  </a:solidFill>
                  <a:latin typeface="Childos Arabic Bold"/>
                </a:rPr>
                <a:t>Thank You</a:t>
              </a:r>
            </a:p>
          </p:txBody>
        </p:sp>
        <p:sp>
          <p:nvSpPr>
            <p:cNvPr name="TextBox 4" id="4"/>
            <p:cNvSpPr txBox="true"/>
            <p:nvPr/>
          </p:nvSpPr>
          <p:spPr>
            <a:xfrm rot="0">
              <a:off x="0" y="-87842"/>
              <a:ext cx="14654931" cy="792692"/>
            </a:xfrm>
            <a:prstGeom prst="rect">
              <a:avLst/>
            </a:prstGeom>
          </p:spPr>
          <p:txBody>
            <a:bodyPr anchor="t" rtlCol="false" tIns="0" lIns="0" bIns="0" rIns="0">
              <a:spAutoFit/>
            </a:bodyPr>
            <a:lstStyle/>
            <a:p>
              <a:pPr algn="ctr" marL="0" indent="0" lvl="0">
                <a:lnSpc>
                  <a:spcPts val="4900"/>
                </a:lnSpc>
                <a:spcBef>
                  <a:spcPct val="0"/>
                </a:spcBef>
              </a:pPr>
            </a:p>
          </p:txBody>
        </p:sp>
      </p:grpSp>
      <p:sp>
        <p:nvSpPr>
          <p:cNvPr name="Freeform 5" id="5"/>
          <p:cNvSpPr/>
          <p:nvPr/>
        </p:nvSpPr>
        <p:spPr>
          <a:xfrm flipH="false" flipV="false" rot="0">
            <a:off x="-227692" y="-194332"/>
            <a:ext cx="4888587" cy="1875995"/>
          </a:xfrm>
          <a:custGeom>
            <a:avLst/>
            <a:gdLst/>
            <a:ahLst/>
            <a:cxnLst/>
            <a:rect r="r" b="b" t="t" l="l"/>
            <a:pathLst>
              <a:path h="1875995" w="4888587">
                <a:moveTo>
                  <a:pt x="0" y="0"/>
                </a:moveTo>
                <a:lnTo>
                  <a:pt x="4888587" y="0"/>
                </a:lnTo>
                <a:lnTo>
                  <a:pt x="4888587" y="1875995"/>
                </a:lnTo>
                <a:lnTo>
                  <a:pt x="0" y="1875995"/>
                </a:lnTo>
                <a:lnTo>
                  <a:pt x="0" y="0"/>
                </a:lnTo>
                <a:close/>
              </a:path>
            </a:pathLst>
          </a:custGeom>
          <a:blipFill>
            <a:blip r:embed="rId2"/>
            <a:stretch>
              <a:fillRect l="0" t="0" r="0" b="0"/>
            </a:stretch>
          </a:blipFill>
        </p:spPr>
      </p:sp>
      <p:sp>
        <p:nvSpPr>
          <p:cNvPr name="Freeform 6" id="6"/>
          <p:cNvSpPr/>
          <p:nvPr/>
        </p:nvSpPr>
        <p:spPr>
          <a:xfrm flipH="false" flipV="false" rot="0">
            <a:off x="4441559" y="-194332"/>
            <a:ext cx="4888587" cy="1875995"/>
          </a:xfrm>
          <a:custGeom>
            <a:avLst/>
            <a:gdLst/>
            <a:ahLst/>
            <a:cxnLst/>
            <a:rect r="r" b="b" t="t" l="l"/>
            <a:pathLst>
              <a:path h="1875995" w="4888587">
                <a:moveTo>
                  <a:pt x="0" y="0"/>
                </a:moveTo>
                <a:lnTo>
                  <a:pt x="4888587" y="0"/>
                </a:lnTo>
                <a:lnTo>
                  <a:pt x="4888587" y="1875995"/>
                </a:lnTo>
                <a:lnTo>
                  <a:pt x="0" y="1875995"/>
                </a:lnTo>
                <a:lnTo>
                  <a:pt x="0" y="0"/>
                </a:lnTo>
                <a:close/>
              </a:path>
            </a:pathLst>
          </a:custGeom>
          <a:blipFill>
            <a:blip r:embed="rId2"/>
            <a:stretch>
              <a:fillRect l="0" t="0" r="0" b="0"/>
            </a:stretch>
          </a:blipFill>
        </p:spPr>
      </p:sp>
      <p:sp>
        <p:nvSpPr>
          <p:cNvPr name="Freeform 7" id="7"/>
          <p:cNvSpPr/>
          <p:nvPr/>
        </p:nvSpPr>
        <p:spPr>
          <a:xfrm flipH="false" flipV="false" rot="0">
            <a:off x="9144000" y="-194332"/>
            <a:ext cx="4888587" cy="1875995"/>
          </a:xfrm>
          <a:custGeom>
            <a:avLst/>
            <a:gdLst/>
            <a:ahLst/>
            <a:cxnLst/>
            <a:rect r="r" b="b" t="t" l="l"/>
            <a:pathLst>
              <a:path h="1875995" w="4888587">
                <a:moveTo>
                  <a:pt x="0" y="0"/>
                </a:moveTo>
                <a:lnTo>
                  <a:pt x="4888587" y="0"/>
                </a:lnTo>
                <a:lnTo>
                  <a:pt x="4888587" y="1875995"/>
                </a:lnTo>
                <a:lnTo>
                  <a:pt x="0" y="1875995"/>
                </a:lnTo>
                <a:lnTo>
                  <a:pt x="0" y="0"/>
                </a:lnTo>
                <a:close/>
              </a:path>
            </a:pathLst>
          </a:custGeom>
          <a:blipFill>
            <a:blip r:embed="rId2"/>
            <a:stretch>
              <a:fillRect l="0" t="0" r="0" b="0"/>
            </a:stretch>
          </a:blipFill>
        </p:spPr>
      </p:sp>
      <p:sp>
        <p:nvSpPr>
          <p:cNvPr name="Freeform 8" id="8"/>
          <p:cNvSpPr/>
          <p:nvPr/>
        </p:nvSpPr>
        <p:spPr>
          <a:xfrm flipH="false" flipV="false" rot="0">
            <a:off x="13743041" y="-194332"/>
            <a:ext cx="4888587" cy="1875995"/>
          </a:xfrm>
          <a:custGeom>
            <a:avLst/>
            <a:gdLst/>
            <a:ahLst/>
            <a:cxnLst/>
            <a:rect r="r" b="b" t="t" l="l"/>
            <a:pathLst>
              <a:path h="1875995" w="4888587">
                <a:moveTo>
                  <a:pt x="0" y="0"/>
                </a:moveTo>
                <a:lnTo>
                  <a:pt x="4888587" y="0"/>
                </a:lnTo>
                <a:lnTo>
                  <a:pt x="4888587" y="1875995"/>
                </a:lnTo>
                <a:lnTo>
                  <a:pt x="0" y="1875995"/>
                </a:lnTo>
                <a:lnTo>
                  <a:pt x="0" y="0"/>
                </a:lnTo>
                <a:close/>
              </a:path>
            </a:pathLst>
          </a:custGeom>
          <a:blipFill>
            <a:blip r:embed="rId2"/>
            <a:stretch>
              <a:fillRect l="0" t="0" r="0" b="0"/>
            </a:stretch>
          </a:blipFill>
        </p:spPr>
      </p:sp>
      <p:grpSp>
        <p:nvGrpSpPr>
          <p:cNvPr name="Group 9" id="9"/>
          <p:cNvGrpSpPr>
            <a:grpSpLocks noChangeAspect="true"/>
          </p:cNvGrpSpPr>
          <p:nvPr/>
        </p:nvGrpSpPr>
        <p:grpSpPr>
          <a:xfrm rot="0">
            <a:off x="198807" y="4344612"/>
            <a:ext cx="4035589" cy="4035129"/>
            <a:chOff x="0" y="0"/>
            <a:chExt cx="6350013" cy="6349289"/>
          </a:xfrm>
        </p:grpSpPr>
        <p:sp>
          <p:nvSpPr>
            <p:cNvPr name="Freeform 10" id="10"/>
            <p:cNvSpPr/>
            <p:nvPr/>
          </p:nvSpPr>
          <p:spPr>
            <a:xfrm flipH="false" flipV="false" rot="0">
              <a:off x="-95250" y="-95136"/>
              <a:ext cx="6540525" cy="6539573"/>
            </a:xfrm>
            <a:custGeom>
              <a:avLst/>
              <a:gdLst/>
              <a:ahLst/>
              <a:cxnLst/>
              <a:rect r="r" b="b" t="t" l="l"/>
              <a:pathLst>
                <a:path h="6539573" w="6540525">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3"/>
              <a:stretch>
                <a:fillRect l="-60781" t="0" r="-17039" b="0"/>
              </a:stretch>
            </a:blipFill>
          </p:spPr>
        </p:sp>
      </p:grpSp>
      <p:grpSp>
        <p:nvGrpSpPr>
          <p:cNvPr name="Group 11" id="11"/>
          <p:cNvGrpSpPr>
            <a:grpSpLocks noChangeAspect="true"/>
          </p:cNvGrpSpPr>
          <p:nvPr/>
        </p:nvGrpSpPr>
        <p:grpSpPr>
          <a:xfrm rot="0">
            <a:off x="14032587" y="6146672"/>
            <a:ext cx="4035589" cy="4035129"/>
            <a:chOff x="0" y="0"/>
            <a:chExt cx="6350013" cy="6349289"/>
          </a:xfrm>
        </p:grpSpPr>
        <p:sp>
          <p:nvSpPr>
            <p:cNvPr name="Freeform 12" id="12"/>
            <p:cNvSpPr/>
            <p:nvPr/>
          </p:nvSpPr>
          <p:spPr>
            <a:xfrm flipH="false" flipV="false" rot="0">
              <a:off x="-95250" y="-95136"/>
              <a:ext cx="6540525" cy="6539573"/>
            </a:xfrm>
            <a:custGeom>
              <a:avLst/>
              <a:gdLst/>
              <a:ahLst/>
              <a:cxnLst/>
              <a:rect r="r" b="b" t="t" l="l"/>
              <a:pathLst>
                <a:path h="6539573" w="6540525">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4"/>
              <a:stretch>
                <a:fillRect l="-29866" t="0" r="-1842"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grpSp>
        <p:nvGrpSpPr>
          <p:cNvPr name="Group 2" id="2"/>
          <p:cNvGrpSpPr/>
          <p:nvPr/>
        </p:nvGrpSpPr>
        <p:grpSpPr>
          <a:xfrm rot="0">
            <a:off x="1481766" y="3205938"/>
            <a:ext cx="15393717" cy="3865319"/>
            <a:chOff x="0" y="0"/>
            <a:chExt cx="4054312" cy="1018026"/>
          </a:xfrm>
        </p:grpSpPr>
        <p:sp>
          <p:nvSpPr>
            <p:cNvPr name="Freeform 3" id="3"/>
            <p:cNvSpPr/>
            <p:nvPr/>
          </p:nvSpPr>
          <p:spPr>
            <a:xfrm flipH="false" flipV="false" rot="0">
              <a:off x="0" y="0"/>
              <a:ext cx="4054312" cy="1018026"/>
            </a:xfrm>
            <a:custGeom>
              <a:avLst/>
              <a:gdLst/>
              <a:ahLst/>
              <a:cxnLst/>
              <a:rect r="r" b="b" t="t" l="l"/>
              <a:pathLst>
                <a:path h="1018026" w="4054312">
                  <a:moveTo>
                    <a:pt x="25649" y="0"/>
                  </a:moveTo>
                  <a:lnTo>
                    <a:pt x="4028663" y="0"/>
                  </a:lnTo>
                  <a:cubicBezTo>
                    <a:pt x="4035466" y="0"/>
                    <a:pt x="4041990" y="2702"/>
                    <a:pt x="4046800" y="7513"/>
                  </a:cubicBezTo>
                  <a:cubicBezTo>
                    <a:pt x="4051610" y="12323"/>
                    <a:pt x="4054312" y="18847"/>
                    <a:pt x="4054312" y="25649"/>
                  </a:cubicBezTo>
                  <a:lnTo>
                    <a:pt x="4054312" y="992377"/>
                  </a:lnTo>
                  <a:cubicBezTo>
                    <a:pt x="4054312" y="999180"/>
                    <a:pt x="4051610" y="1005704"/>
                    <a:pt x="4046800" y="1010514"/>
                  </a:cubicBezTo>
                  <a:cubicBezTo>
                    <a:pt x="4041990" y="1015324"/>
                    <a:pt x="4035466" y="1018026"/>
                    <a:pt x="4028663" y="1018026"/>
                  </a:cubicBezTo>
                  <a:lnTo>
                    <a:pt x="25649" y="1018026"/>
                  </a:lnTo>
                  <a:cubicBezTo>
                    <a:pt x="11484" y="1018026"/>
                    <a:pt x="0" y="1006543"/>
                    <a:pt x="0" y="992377"/>
                  </a:cubicBezTo>
                  <a:lnTo>
                    <a:pt x="0" y="25649"/>
                  </a:lnTo>
                  <a:cubicBezTo>
                    <a:pt x="0" y="18847"/>
                    <a:pt x="2702" y="12323"/>
                    <a:pt x="7513" y="7513"/>
                  </a:cubicBezTo>
                  <a:cubicBezTo>
                    <a:pt x="12323" y="2702"/>
                    <a:pt x="18847" y="0"/>
                    <a:pt x="25649" y="0"/>
                  </a:cubicBezTo>
                  <a:close/>
                </a:path>
              </a:pathLst>
            </a:custGeom>
            <a:solidFill>
              <a:srgbClr val="372786"/>
            </a:solidFill>
          </p:spPr>
        </p:sp>
        <p:sp>
          <p:nvSpPr>
            <p:cNvPr name="TextBox 4" id="4"/>
            <p:cNvSpPr txBox="true"/>
            <p:nvPr/>
          </p:nvSpPr>
          <p:spPr>
            <a:xfrm>
              <a:off x="0" y="-57150"/>
              <a:ext cx="812800" cy="869950"/>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398984" y="0"/>
            <a:ext cx="5716741" cy="2816794"/>
          </a:xfrm>
          <a:custGeom>
            <a:avLst/>
            <a:gdLst/>
            <a:ahLst/>
            <a:cxnLst/>
            <a:rect r="r" b="b" t="t" l="l"/>
            <a:pathLst>
              <a:path h="2816794" w="5716741">
                <a:moveTo>
                  <a:pt x="0" y="0"/>
                </a:moveTo>
                <a:lnTo>
                  <a:pt x="5716741" y="0"/>
                </a:lnTo>
                <a:lnTo>
                  <a:pt x="5716741" y="2816794"/>
                </a:lnTo>
                <a:lnTo>
                  <a:pt x="0" y="28167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123671" y="6289244"/>
            <a:ext cx="4164329" cy="3997756"/>
          </a:xfrm>
          <a:custGeom>
            <a:avLst/>
            <a:gdLst/>
            <a:ahLst/>
            <a:cxnLst/>
            <a:rect r="r" b="b" t="t" l="l"/>
            <a:pathLst>
              <a:path h="3997756" w="4164329">
                <a:moveTo>
                  <a:pt x="0" y="0"/>
                </a:moveTo>
                <a:lnTo>
                  <a:pt x="4164329" y="0"/>
                </a:lnTo>
                <a:lnTo>
                  <a:pt x="4164329" y="3997756"/>
                </a:lnTo>
                <a:lnTo>
                  <a:pt x="0" y="3997756"/>
                </a:lnTo>
                <a:lnTo>
                  <a:pt x="0" y="0"/>
                </a:lnTo>
                <a:close/>
              </a:path>
            </a:pathLst>
          </a:custGeom>
          <a:blipFill>
            <a:blip r:embed="rId4"/>
            <a:stretch>
              <a:fillRect l="0" t="0" r="0" b="0"/>
            </a:stretch>
          </a:blipFill>
        </p:spPr>
      </p:sp>
      <p:sp>
        <p:nvSpPr>
          <p:cNvPr name="TextBox 7" id="7"/>
          <p:cNvSpPr txBox="true"/>
          <p:nvPr/>
        </p:nvSpPr>
        <p:spPr>
          <a:xfrm rot="0">
            <a:off x="1770219" y="3332852"/>
            <a:ext cx="14435616" cy="3545096"/>
          </a:xfrm>
          <a:prstGeom prst="rect">
            <a:avLst/>
          </a:prstGeom>
        </p:spPr>
        <p:txBody>
          <a:bodyPr anchor="t" rtlCol="false" tIns="0" lIns="0" bIns="0" rIns="0">
            <a:spAutoFit/>
          </a:bodyPr>
          <a:lstStyle/>
          <a:p>
            <a:pPr algn="just">
              <a:lnSpc>
                <a:spcPts val="5589"/>
              </a:lnSpc>
              <a:spcBef>
                <a:spcPct val="0"/>
              </a:spcBef>
            </a:pPr>
            <a:r>
              <a:rPr lang="en-US" sz="4299" spc="-128">
                <a:solidFill>
                  <a:srgbClr val="FFF9D8"/>
                </a:solidFill>
                <a:latin typeface="Childos Arabic Light Bold"/>
              </a:rPr>
              <a:t>D</a:t>
            </a:r>
            <a:r>
              <a:rPr lang="en-US" sz="4299" spc="-128">
                <a:solidFill>
                  <a:srgbClr val="FFF9D8"/>
                </a:solidFill>
                <a:latin typeface="Childos Arabic Light Bold"/>
              </a:rPr>
              <a:t>okumen penting berisi catatan keuangan perusahaan baik transaksi maupun kas. Pembuatan laporan keuangan perusahaan dilakukan dalam periode tertentu. Biasanya perusahaan membuat laporan keuangan ketika periode akuntansi perusahaan mereka memasuki akhir.</a:t>
            </a:r>
          </a:p>
        </p:txBody>
      </p:sp>
      <p:sp>
        <p:nvSpPr>
          <p:cNvPr name="TextBox 8" id="8"/>
          <p:cNvSpPr txBox="true"/>
          <p:nvPr/>
        </p:nvSpPr>
        <p:spPr>
          <a:xfrm rot="0">
            <a:off x="4530848" y="1022733"/>
            <a:ext cx="10631699" cy="1514475"/>
          </a:xfrm>
          <a:prstGeom prst="rect">
            <a:avLst/>
          </a:prstGeom>
        </p:spPr>
        <p:txBody>
          <a:bodyPr anchor="t" rtlCol="false" tIns="0" lIns="0" bIns="0" rIns="0">
            <a:spAutoFit/>
          </a:bodyPr>
          <a:lstStyle/>
          <a:p>
            <a:pPr algn="ctr" marL="0" indent="0" lvl="0">
              <a:lnSpc>
                <a:spcPts val="11279"/>
              </a:lnSpc>
            </a:pPr>
            <a:r>
              <a:rPr lang="en-US" sz="9399" spc="-281">
                <a:solidFill>
                  <a:srgbClr val="372786"/>
                </a:solidFill>
                <a:latin typeface="Childos Arabic Bold"/>
              </a:rPr>
              <a:t>Laporan Keuangan</a:t>
            </a:r>
          </a:p>
        </p:txBody>
      </p:sp>
      <p:sp>
        <p:nvSpPr>
          <p:cNvPr name="Freeform 9" id="9"/>
          <p:cNvSpPr/>
          <p:nvPr/>
        </p:nvSpPr>
        <p:spPr>
          <a:xfrm flipH="false" flipV="false" rot="-10800000">
            <a:off x="-398984" y="8630824"/>
            <a:ext cx="7213756" cy="2742557"/>
          </a:xfrm>
          <a:custGeom>
            <a:avLst/>
            <a:gdLst/>
            <a:ahLst/>
            <a:cxnLst/>
            <a:rect r="r" b="b" t="t" l="l"/>
            <a:pathLst>
              <a:path h="2742557" w="7213756">
                <a:moveTo>
                  <a:pt x="0" y="0"/>
                </a:moveTo>
                <a:lnTo>
                  <a:pt x="7213756" y="0"/>
                </a:lnTo>
                <a:lnTo>
                  <a:pt x="7213756" y="2742557"/>
                </a:lnTo>
                <a:lnTo>
                  <a:pt x="0" y="274255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2434457" y="3642780"/>
          <a:ext cx="13601561" cy="3585290"/>
        </p:xfrm>
        <a:graphic>
          <a:graphicData uri="http://schemas.openxmlformats.org/drawingml/2006/table">
            <a:tbl>
              <a:tblPr/>
              <a:tblGrid>
                <a:gridCol w="2669239"/>
                <a:gridCol w="2669239"/>
                <a:gridCol w="2669239"/>
                <a:gridCol w="2586633"/>
                <a:gridCol w="3007210"/>
              </a:tblGrid>
              <a:tr h="3585290">
                <a:tc>
                  <a:txBody>
                    <a:bodyPr anchor="t" rtlCol="false"/>
                    <a:lstStyle/>
                    <a:p>
                      <a:pPr algn="ctr">
                        <a:lnSpc>
                          <a:spcPts val="4759"/>
                        </a:lnSpc>
                        <a:defRPr/>
                      </a:pPr>
                      <a:r>
                        <a:rPr lang="en-US" sz="3399">
                          <a:solidFill>
                            <a:srgbClr val="C4DCF8"/>
                          </a:solidFill>
                          <a:latin typeface="Childos Arabic Light Bold"/>
                        </a:rPr>
                        <a:t>LAPORAN ARUS KAS</a:t>
                      </a:r>
                      <a:endParaRPr lang="en-US" sz="1100"/>
                    </a:p>
                  </a:txBody>
                  <a:tcPr marL="190500" marR="190500" marT="190500" marB="190500"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F26A95"/>
                    </a:solidFill>
                  </a:tcPr>
                </a:tc>
                <a:tc>
                  <a:txBody>
                    <a:bodyPr anchor="t" rtlCol="false"/>
                    <a:lstStyle/>
                    <a:p>
                      <a:pPr algn="ctr">
                        <a:lnSpc>
                          <a:spcPts val="4759"/>
                        </a:lnSpc>
                        <a:defRPr/>
                      </a:pPr>
                      <a:r>
                        <a:rPr lang="en-US" sz="3399">
                          <a:solidFill>
                            <a:srgbClr val="66A69E"/>
                          </a:solidFill>
                          <a:latin typeface="Childos Arabic Light Bold"/>
                        </a:rPr>
                        <a:t>LAPORAN RUGI/LABA</a:t>
                      </a:r>
                      <a:endParaRPr lang="en-US" sz="1100"/>
                    </a:p>
                  </a:txBody>
                  <a:tcPr marL="190500" marR="190500" marT="190500" marB="190500"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FEA5F0"/>
                    </a:solidFill>
                  </a:tcPr>
                </a:tc>
                <a:tc>
                  <a:txBody>
                    <a:bodyPr anchor="t" rtlCol="false"/>
                    <a:lstStyle/>
                    <a:p>
                      <a:pPr algn="ctr">
                        <a:lnSpc>
                          <a:spcPts val="4759"/>
                        </a:lnSpc>
                        <a:defRPr/>
                      </a:pPr>
                      <a:r>
                        <a:rPr lang="en-US" sz="3399">
                          <a:solidFill>
                            <a:srgbClr val="ED195C"/>
                          </a:solidFill>
                          <a:latin typeface="Childos Arabic Light Bold"/>
                        </a:rPr>
                        <a:t>LAPORAN NERACA</a:t>
                      </a:r>
                      <a:endParaRPr lang="en-US" sz="1100"/>
                    </a:p>
                  </a:txBody>
                  <a:tcPr marL="190500" marR="190500" marT="190500" marB="190500"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93B7E1"/>
                    </a:solidFill>
                  </a:tcPr>
                </a:tc>
                <a:tc>
                  <a:txBody>
                    <a:bodyPr anchor="t" rtlCol="false"/>
                    <a:lstStyle/>
                    <a:p>
                      <a:pPr algn="ctr">
                        <a:lnSpc>
                          <a:spcPts val="4479"/>
                        </a:lnSpc>
                        <a:defRPr/>
                      </a:pPr>
                      <a:r>
                        <a:rPr lang="en-US" sz="3199">
                          <a:solidFill>
                            <a:srgbClr val="4B7AAF"/>
                          </a:solidFill>
                          <a:latin typeface="Childos Arabic Light Bold"/>
                        </a:rPr>
                        <a:t>LAPORAN PERUBAHAN MODAL</a:t>
                      </a:r>
                      <a:endParaRPr lang="en-US" sz="1100"/>
                    </a:p>
                  </a:txBody>
                  <a:tcPr marL="190500" marR="190500" marT="190500" marB="190500"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E4D5D2"/>
                    </a:solidFill>
                  </a:tcPr>
                </a:tc>
                <a:tc>
                  <a:txBody>
                    <a:bodyPr anchor="t" rtlCol="false"/>
                    <a:lstStyle/>
                    <a:p>
                      <a:pPr algn="ctr">
                        <a:lnSpc>
                          <a:spcPts val="3919"/>
                        </a:lnSpc>
                        <a:defRPr/>
                      </a:pPr>
                      <a:r>
                        <a:rPr lang="en-US" sz="2799">
                          <a:solidFill>
                            <a:srgbClr val="F26A95"/>
                          </a:solidFill>
                          <a:latin typeface="Childos Arabic Light Bold"/>
                        </a:rPr>
                        <a:t>CATATAN ATAS LAPORAN KEUANGAN/CALK</a:t>
                      </a:r>
                      <a:endParaRPr lang="en-US" sz="1100"/>
                    </a:p>
                  </a:txBody>
                  <a:tcPr marL="190500" marR="190500" marT="190500" marB="190500"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FFF082"/>
                    </a:solidFill>
                  </a:tcPr>
                </a:tc>
              </a:tr>
            </a:tbl>
          </a:graphicData>
        </a:graphic>
      </p:graphicFrame>
      <p:sp>
        <p:nvSpPr>
          <p:cNvPr name="Freeform 3" id="3"/>
          <p:cNvSpPr/>
          <p:nvPr/>
        </p:nvSpPr>
        <p:spPr>
          <a:xfrm flipH="false" flipV="false" rot="0">
            <a:off x="1028700" y="1886741"/>
            <a:ext cx="847957" cy="814038"/>
          </a:xfrm>
          <a:custGeom>
            <a:avLst/>
            <a:gdLst/>
            <a:ahLst/>
            <a:cxnLst/>
            <a:rect r="r" b="b" t="t" l="l"/>
            <a:pathLst>
              <a:path h="814038" w="847957">
                <a:moveTo>
                  <a:pt x="0" y="0"/>
                </a:moveTo>
                <a:lnTo>
                  <a:pt x="847957" y="0"/>
                </a:lnTo>
                <a:lnTo>
                  <a:pt x="847957" y="814039"/>
                </a:lnTo>
                <a:lnTo>
                  <a:pt x="0" y="8140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704766">
            <a:off x="17012786" y="3795489"/>
            <a:ext cx="847957" cy="814038"/>
          </a:xfrm>
          <a:custGeom>
            <a:avLst/>
            <a:gdLst/>
            <a:ahLst/>
            <a:cxnLst/>
            <a:rect r="r" b="b" t="t" l="l"/>
            <a:pathLst>
              <a:path h="814038" w="847957">
                <a:moveTo>
                  <a:pt x="0" y="0"/>
                </a:moveTo>
                <a:lnTo>
                  <a:pt x="847957" y="0"/>
                </a:lnTo>
                <a:lnTo>
                  <a:pt x="847957" y="814038"/>
                </a:lnTo>
                <a:lnTo>
                  <a:pt x="0" y="8140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391876">
            <a:off x="17272400" y="4075435"/>
            <a:ext cx="417255" cy="254146"/>
          </a:xfrm>
          <a:custGeom>
            <a:avLst/>
            <a:gdLst/>
            <a:ahLst/>
            <a:cxnLst/>
            <a:rect r="r" b="b" t="t" l="l"/>
            <a:pathLst>
              <a:path h="254146" w="417255">
                <a:moveTo>
                  <a:pt x="0" y="0"/>
                </a:moveTo>
                <a:lnTo>
                  <a:pt x="417255" y="0"/>
                </a:lnTo>
                <a:lnTo>
                  <a:pt x="417255" y="254146"/>
                </a:lnTo>
                <a:lnTo>
                  <a:pt x="0" y="2541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221618" y="2143782"/>
            <a:ext cx="462120" cy="299958"/>
          </a:xfrm>
          <a:custGeom>
            <a:avLst/>
            <a:gdLst/>
            <a:ahLst/>
            <a:cxnLst/>
            <a:rect r="r" b="b" t="t" l="l"/>
            <a:pathLst>
              <a:path h="299958" w="462120">
                <a:moveTo>
                  <a:pt x="0" y="0"/>
                </a:moveTo>
                <a:lnTo>
                  <a:pt x="462120" y="0"/>
                </a:lnTo>
                <a:lnTo>
                  <a:pt x="462120" y="299957"/>
                </a:lnTo>
                <a:lnTo>
                  <a:pt x="0" y="2999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5493098" y="3728921"/>
            <a:ext cx="311783" cy="311783"/>
          </a:xfrm>
          <a:custGeom>
            <a:avLst/>
            <a:gdLst/>
            <a:ahLst/>
            <a:cxnLst/>
            <a:rect r="r" b="b" t="t" l="l"/>
            <a:pathLst>
              <a:path h="311783" w="311783">
                <a:moveTo>
                  <a:pt x="0" y="0"/>
                </a:moveTo>
                <a:lnTo>
                  <a:pt x="311783" y="0"/>
                </a:lnTo>
                <a:lnTo>
                  <a:pt x="311783" y="311783"/>
                </a:lnTo>
                <a:lnTo>
                  <a:pt x="0" y="3117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2580272" y="3094883"/>
            <a:ext cx="311783" cy="311783"/>
          </a:xfrm>
          <a:custGeom>
            <a:avLst/>
            <a:gdLst/>
            <a:ahLst/>
            <a:cxnLst/>
            <a:rect r="r" b="b" t="t" l="l"/>
            <a:pathLst>
              <a:path h="311783" w="311783">
                <a:moveTo>
                  <a:pt x="0" y="0"/>
                </a:moveTo>
                <a:lnTo>
                  <a:pt x="311783" y="0"/>
                </a:lnTo>
                <a:lnTo>
                  <a:pt x="311783" y="311783"/>
                </a:lnTo>
                <a:lnTo>
                  <a:pt x="0" y="3117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5281034" y="0"/>
            <a:ext cx="3006966" cy="3250774"/>
          </a:xfrm>
          <a:custGeom>
            <a:avLst/>
            <a:gdLst/>
            <a:ahLst/>
            <a:cxnLst/>
            <a:rect r="r" b="b" t="t" l="l"/>
            <a:pathLst>
              <a:path h="3250774" w="3006966">
                <a:moveTo>
                  <a:pt x="0" y="0"/>
                </a:moveTo>
                <a:lnTo>
                  <a:pt x="3006966" y="0"/>
                </a:lnTo>
                <a:lnTo>
                  <a:pt x="3006966" y="3250774"/>
                </a:lnTo>
                <a:lnTo>
                  <a:pt x="0" y="3250774"/>
                </a:lnTo>
                <a:lnTo>
                  <a:pt x="0" y="0"/>
                </a:lnTo>
                <a:close/>
              </a:path>
            </a:pathLst>
          </a:custGeom>
          <a:blipFill>
            <a:blip r:embed="rId10"/>
            <a:stretch>
              <a:fillRect l="0" t="0" r="0" b="0"/>
            </a:stretch>
          </a:blipFill>
        </p:spPr>
      </p:sp>
      <p:sp>
        <p:nvSpPr>
          <p:cNvPr name="Freeform 10" id="10"/>
          <p:cNvSpPr/>
          <p:nvPr/>
        </p:nvSpPr>
        <p:spPr>
          <a:xfrm flipH="false" flipV="false" rot="0">
            <a:off x="357776" y="6576375"/>
            <a:ext cx="4638281" cy="3710625"/>
          </a:xfrm>
          <a:custGeom>
            <a:avLst/>
            <a:gdLst/>
            <a:ahLst/>
            <a:cxnLst/>
            <a:rect r="r" b="b" t="t" l="l"/>
            <a:pathLst>
              <a:path h="3710625" w="4638281">
                <a:moveTo>
                  <a:pt x="0" y="0"/>
                </a:moveTo>
                <a:lnTo>
                  <a:pt x="4638282" y="0"/>
                </a:lnTo>
                <a:lnTo>
                  <a:pt x="4638282" y="3710625"/>
                </a:lnTo>
                <a:lnTo>
                  <a:pt x="0" y="3710625"/>
                </a:lnTo>
                <a:lnTo>
                  <a:pt x="0" y="0"/>
                </a:lnTo>
                <a:close/>
              </a:path>
            </a:pathLst>
          </a:custGeom>
          <a:blipFill>
            <a:blip r:embed="rId11"/>
            <a:stretch>
              <a:fillRect l="0" t="0" r="0" b="0"/>
            </a:stretch>
          </a:blipFill>
        </p:spPr>
      </p:sp>
      <p:sp>
        <p:nvSpPr>
          <p:cNvPr name="TextBox 11" id="11"/>
          <p:cNvSpPr txBox="true"/>
          <p:nvPr/>
        </p:nvSpPr>
        <p:spPr>
          <a:xfrm rot="0">
            <a:off x="2251982" y="1074654"/>
            <a:ext cx="13784036" cy="1304776"/>
          </a:xfrm>
          <a:prstGeom prst="rect">
            <a:avLst/>
          </a:prstGeom>
        </p:spPr>
        <p:txBody>
          <a:bodyPr anchor="t" rtlCol="false" tIns="0" lIns="0" bIns="0" rIns="0">
            <a:spAutoFit/>
          </a:bodyPr>
          <a:lstStyle/>
          <a:p>
            <a:pPr algn="ctr" marL="0" indent="0" lvl="0">
              <a:lnSpc>
                <a:spcPts val="9719"/>
              </a:lnSpc>
            </a:pPr>
            <a:r>
              <a:rPr lang="en-US" sz="8099" spc="-242">
                <a:solidFill>
                  <a:srgbClr val="372786"/>
                </a:solidFill>
                <a:latin typeface="Childos Arabic Bold"/>
              </a:rPr>
              <a:t>5 Jenis Laporan Keuangan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2343220" y="4040704"/>
          <a:ext cx="13601561" cy="3585290"/>
        </p:xfrm>
        <a:graphic>
          <a:graphicData uri="http://schemas.openxmlformats.org/drawingml/2006/table">
            <a:tbl>
              <a:tblPr/>
              <a:tblGrid>
                <a:gridCol w="4533854"/>
                <a:gridCol w="4533854"/>
                <a:gridCol w="4533854"/>
              </a:tblGrid>
              <a:tr h="3585290">
                <a:tc>
                  <a:txBody>
                    <a:bodyPr anchor="t" rtlCol="false"/>
                    <a:lstStyle/>
                    <a:p>
                      <a:pPr algn="ctr">
                        <a:lnSpc>
                          <a:spcPts val="4619"/>
                        </a:lnSpc>
                        <a:defRPr/>
                      </a:pPr>
                      <a:r>
                        <a:rPr lang="en-US" sz="3299">
                          <a:solidFill>
                            <a:srgbClr val="C4DCF8"/>
                          </a:solidFill>
                          <a:latin typeface="Childos Arabic Light Bold"/>
                        </a:rPr>
                        <a:t>LAPORAN ARUS KAS</a:t>
                      </a:r>
                      <a:endParaRPr lang="en-US" sz="1100"/>
                    </a:p>
                  </a:txBody>
                  <a:tcPr marL="190500" marR="190500" marT="190500" marB="190500"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F26A95"/>
                    </a:solidFill>
                  </a:tcPr>
                </a:tc>
                <a:tc>
                  <a:txBody>
                    <a:bodyPr anchor="t" rtlCol="false"/>
                    <a:lstStyle/>
                    <a:p>
                      <a:pPr algn="ctr">
                        <a:lnSpc>
                          <a:spcPts val="4619"/>
                        </a:lnSpc>
                        <a:defRPr/>
                      </a:pPr>
                      <a:r>
                        <a:rPr lang="en-US" sz="3299">
                          <a:solidFill>
                            <a:srgbClr val="66A69E"/>
                          </a:solidFill>
                          <a:latin typeface="Childos Arabic Light Bold"/>
                        </a:rPr>
                        <a:t>LAPORAN RUGI/LABA</a:t>
                      </a:r>
                      <a:endParaRPr lang="en-US" sz="1100"/>
                    </a:p>
                  </a:txBody>
                  <a:tcPr marL="190500" marR="190500" marT="190500" marB="190500"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FEA5F0"/>
                    </a:solidFill>
                  </a:tcPr>
                </a:tc>
                <a:tc>
                  <a:txBody>
                    <a:bodyPr anchor="t" rtlCol="false"/>
                    <a:lstStyle/>
                    <a:p>
                      <a:pPr algn="ctr">
                        <a:lnSpc>
                          <a:spcPts val="4619"/>
                        </a:lnSpc>
                        <a:defRPr/>
                      </a:pPr>
                      <a:r>
                        <a:rPr lang="en-US" sz="3299">
                          <a:solidFill>
                            <a:srgbClr val="ED195C"/>
                          </a:solidFill>
                          <a:latin typeface="Childos Arabic Light Bold"/>
                        </a:rPr>
                        <a:t>LAPORAN NERACA</a:t>
                      </a:r>
                      <a:endParaRPr lang="en-US" sz="1100"/>
                    </a:p>
                  </a:txBody>
                  <a:tcPr marL="190500" marR="190500" marT="190500" marB="190500"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93B7E1"/>
                    </a:solidFill>
                  </a:tcPr>
                </a:tc>
              </a:tr>
            </a:tbl>
          </a:graphicData>
        </a:graphic>
      </p:graphicFrame>
      <p:sp>
        <p:nvSpPr>
          <p:cNvPr name="Freeform 3" id="3"/>
          <p:cNvSpPr/>
          <p:nvPr/>
        </p:nvSpPr>
        <p:spPr>
          <a:xfrm flipH="false" flipV="false" rot="0">
            <a:off x="1028700" y="1886741"/>
            <a:ext cx="847957" cy="814038"/>
          </a:xfrm>
          <a:custGeom>
            <a:avLst/>
            <a:gdLst/>
            <a:ahLst/>
            <a:cxnLst/>
            <a:rect r="r" b="b" t="t" l="l"/>
            <a:pathLst>
              <a:path h="814038" w="847957">
                <a:moveTo>
                  <a:pt x="0" y="0"/>
                </a:moveTo>
                <a:lnTo>
                  <a:pt x="847957" y="0"/>
                </a:lnTo>
                <a:lnTo>
                  <a:pt x="847957" y="814039"/>
                </a:lnTo>
                <a:lnTo>
                  <a:pt x="0" y="8140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704766">
            <a:off x="17012786" y="3795489"/>
            <a:ext cx="847957" cy="814038"/>
          </a:xfrm>
          <a:custGeom>
            <a:avLst/>
            <a:gdLst/>
            <a:ahLst/>
            <a:cxnLst/>
            <a:rect r="r" b="b" t="t" l="l"/>
            <a:pathLst>
              <a:path h="814038" w="847957">
                <a:moveTo>
                  <a:pt x="0" y="0"/>
                </a:moveTo>
                <a:lnTo>
                  <a:pt x="847957" y="0"/>
                </a:lnTo>
                <a:lnTo>
                  <a:pt x="847957" y="814038"/>
                </a:lnTo>
                <a:lnTo>
                  <a:pt x="0" y="8140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391876">
            <a:off x="17272400" y="4075435"/>
            <a:ext cx="417255" cy="254146"/>
          </a:xfrm>
          <a:custGeom>
            <a:avLst/>
            <a:gdLst/>
            <a:ahLst/>
            <a:cxnLst/>
            <a:rect r="r" b="b" t="t" l="l"/>
            <a:pathLst>
              <a:path h="254146" w="417255">
                <a:moveTo>
                  <a:pt x="0" y="0"/>
                </a:moveTo>
                <a:lnTo>
                  <a:pt x="417255" y="0"/>
                </a:lnTo>
                <a:lnTo>
                  <a:pt x="417255" y="254146"/>
                </a:lnTo>
                <a:lnTo>
                  <a:pt x="0" y="2541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221618" y="2143782"/>
            <a:ext cx="462120" cy="299958"/>
          </a:xfrm>
          <a:custGeom>
            <a:avLst/>
            <a:gdLst/>
            <a:ahLst/>
            <a:cxnLst/>
            <a:rect r="r" b="b" t="t" l="l"/>
            <a:pathLst>
              <a:path h="299958" w="462120">
                <a:moveTo>
                  <a:pt x="0" y="0"/>
                </a:moveTo>
                <a:lnTo>
                  <a:pt x="462120" y="0"/>
                </a:lnTo>
                <a:lnTo>
                  <a:pt x="462120" y="299957"/>
                </a:lnTo>
                <a:lnTo>
                  <a:pt x="0" y="2999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5493098" y="3728921"/>
            <a:ext cx="311783" cy="311783"/>
          </a:xfrm>
          <a:custGeom>
            <a:avLst/>
            <a:gdLst/>
            <a:ahLst/>
            <a:cxnLst/>
            <a:rect r="r" b="b" t="t" l="l"/>
            <a:pathLst>
              <a:path h="311783" w="311783">
                <a:moveTo>
                  <a:pt x="0" y="0"/>
                </a:moveTo>
                <a:lnTo>
                  <a:pt x="311783" y="0"/>
                </a:lnTo>
                <a:lnTo>
                  <a:pt x="311783" y="311783"/>
                </a:lnTo>
                <a:lnTo>
                  <a:pt x="0" y="3117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2580272" y="3094883"/>
            <a:ext cx="311783" cy="311783"/>
          </a:xfrm>
          <a:custGeom>
            <a:avLst/>
            <a:gdLst/>
            <a:ahLst/>
            <a:cxnLst/>
            <a:rect r="r" b="b" t="t" l="l"/>
            <a:pathLst>
              <a:path h="311783" w="311783">
                <a:moveTo>
                  <a:pt x="0" y="0"/>
                </a:moveTo>
                <a:lnTo>
                  <a:pt x="311783" y="0"/>
                </a:lnTo>
                <a:lnTo>
                  <a:pt x="311783" y="311783"/>
                </a:lnTo>
                <a:lnTo>
                  <a:pt x="0" y="3117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577360" y="6751500"/>
            <a:ext cx="2598592" cy="3535500"/>
          </a:xfrm>
          <a:custGeom>
            <a:avLst/>
            <a:gdLst/>
            <a:ahLst/>
            <a:cxnLst/>
            <a:rect r="r" b="b" t="t" l="l"/>
            <a:pathLst>
              <a:path h="3535500" w="2598592">
                <a:moveTo>
                  <a:pt x="0" y="0"/>
                </a:moveTo>
                <a:lnTo>
                  <a:pt x="2598593" y="0"/>
                </a:lnTo>
                <a:lnTo>
                  <a:pt x="2598593" y="3535500"/>
                </a:lnTo>
                <a:lnTo>
                  <a:pt x="0" y="3535500"/>
                </a:lnTo>
                <a:lnTo>
                  <a:pt x="0" y="0"/>
                </a:lnTo>
                <a:close/>
              </a:path>
            </a:pathLst>
          </a:custGeom>
          <a:blipFill>
            <a:blip r:embed="rId10"/>
            <a:stretch>
              <a:fillRect l="0" t="0" r="0" b="0"/>
            </a:stretch>
          </a:blipFill>
        </p:spPr>
      </p:sp>
      <p:sp>
        <p:nvSpPr>
          <p:cNvPr name="Freeform 10" id="10"/>
          <p:cNvSpPr/>
          <p:nvPr/>
        </p:nvSpPr>
        <p:spPr>
          <a:xfrm flipH="false" flipV="false" rot="0">
            <a:off x="14551012" y="63113"/>
            <a:ext cx="3736988" cy="3404057"/>
          </a:xfrm>
          <a:custGeom>
            <a:avLst/>
            <a:gdLst/>
            <a:ahLst/>
            <a:cxnLst/>
            <a:rect r="r" b="b" t="t" l="l"/>
            <a:pathLst>
              <a:path h="3404057" w="3736988">
                <a:moveTo>
                  <a:pt x="0" y="0"/>
                </a:moveTo>
                <a:lnTo>
                  <a:pt x="3736988" y="0"/>
                </a:lnTo>
                <a:lnTo>
                  <a:pt x="3736988" y="3404057"/>
                </a:lnTo>
                <a:lnTo>
                  <a:pt x="0" y="340405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1" id="11"/>
          <p:cNvSpPr txBox="true"/>
          <p:nvPr/>
        </p:nvSpPr>
        <p:spPr>
          <a:xfrm rot="0">
            <a:off x="1683738" y="707844"/>
            <a:ext cx="12674355" cy="2291119"/>
          </a:xfrm>
          <a:prstGeom prst="rect">
            <a:avLst/>
          </a:prstGeom>
        </p:spPr>
        <p:txBody>
          <a:bodyPr anchor="t" rtlCol="false" tIns="0" lIns="0" bIns="0" rIns="0">
            <a:spAutoFit/>
          </a:bodyPr>
          <a:lstStyle/>
          <a:p>
            <a:pPr algn="ctr" marL="0" indent="0" lvl="0">
              <a:lnSpc>
                <a:spcPts val="8827"/>
              </a:lnSpc>
            </a:pPr>
            <a:r>
              <a:rPr lang="en-US" sz="7355" spc="-220">
                <a:solidFill>
                  <a:srgbClr val="372786"/>
                </a:solidFill>
                <a:latin typeface="Childos Arabic Bold"/>
              </a:rPr>
              <a:t>Yang Akan Dibahas 3 Jenis Laporan Keuangan</a:t>
            </a:r>
          </a:p>
        </p:txBody>
      </p:sp>
      <p:sp>
        <p:nvSpPr>
          <p:cNvPr name="Freeform 12" id="12"/>
          <p:cNvSpPr/>
          <p:nvPr/>
        </p:nvSpPr>
        <p:spPr>
          <a:xfrm flipH="false" flipV="false" rot="-1128356">
            <a:off x="15391209" y="7916545"/>
            <a:ext cx="2027214" cy="2099751"/>
          </a:xfrm>
          <a:custGeom>
            <a:avLst/>
            <a:gdLst/>
            <a:ahLst/>
            <a:cxnLst/>
            <a:rect r="r" b="b" t="t" l="l"/>
            <a:pathLst>
              <a:path h="2099751" w="2027214">
                <a:moveTo>
                  <a:pt x="0" y="0"/>
                </a:moveTo>
                <a:lnTo>
                  <a:pt x="2027214" y="0"/>
                </a:lnTo>
                <a:lnTo>
                  <a:pt x="2027214" y="2099751"/>
                </a:lnTo>
                <a:lnTo>
                  <a:pt x="0" y="209975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79607" y="-641468"/>
            <a:ext cx="4875566" cy="4426126"/>
          </a:xfrm>
          <a:custGeom>
            <a:avLst/>
            <a:gdLst/>
            <a:ahLst/>
            <a:cxnLst/>
            <a:rect r="r" b="b" t="t" l="l"/>
            <a:pathLst>
              <a:path h="4426126" w="4875566">
                <a:moveTo>
                  <a:pt x="0" y="0"/>
                </a:moveTo>
                <a:lnTo>
                  <a:pt x="4875566" y="0"/>
                </a:lnTo>
                <a:lnTo>
                  <a:pt x="4875566" y="4426126"/>
                </a:lnTo>
                <a:lnTo>
                  <a:pt x="0" y="44261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331150" y="-634342"/>
            <a:ext cx="7213756" cy="2742557"/>
          </a:xfrm>
          <a:custGeom>
            <a:avLst/>
            <a:gdLst/>
            <a:ahLst/>
            <a:cxnLst/>
            <a:rect r="r" b="b" t="t" l="l"/>
            <a:pathLst>
              <a:path h="2742557" w="7213756">
                <a:moveTo>
                  <a:pt x="0" y="0"/>
                </a:moveTo>
                <a:lnTo>
                  <a:pt x="7213757" y="0"/>
                </a:lnTo>
                <a:lnTo>
                  <a:pt x="7213757" y="2742557"/>
                </a:lnTo>
                <a:lnTo>
                  <a:pt x="0" y="27425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606977" y="828638"/>
            <a:ext cx="13731850" cy="2028788"/>
          </a:xfrm>
          <a:prstGeom prst="rect">
            <a:avLst/>
          </a:prstGeom>
        </p:spPr>
        <p:txBody>
          <a:bodyPr anchor="t" rtlCol="false" tIns="0" lIns="0" bIns="0" rIns="0">
            <a:spAutoFit/>
          </a:bodyPr>
          <a:lstStyle/>
          <a:p>
            <a:pPr algn="ctr">
              <a:lnSpc>
                <a:spcPts val="8279"/>
              </a:lnSpc>
            </a:pPr>
            <a:r>
              <a:rPr lang="en-US" sz="6899" spc="-206">
                <a:solidFill>
                  <a:srgbClr val="625897"/>
                </a:solidFill>
                <a:latin typeface="Childos Arabic Bold"/>
              </a:rPr>
              <a:t>LAPORAN ARUS KAS / CASH FLOW</a:t>
            </a:r>
          </a:p>
          <a:p>
            <a:pPr algn="ctr" marL="0" indent="0" lvl="0">
              <a:lnSpc>
                <a:spcPts val="7200"/>
              </a:lnSpc>
            </a:pPr>
          </a:p>
        </p:txBody>
      </p:sp>
      <p:grpSp>
        <p:nvGrpSpPr>
          <p:cNvPr name="Group 5" id="5"/>
          <p:cNvGrpSpPr/>
          <p:nvPr/>
        </p:nvGrpSpPr>
        <p:grpSpPr>
          <a:xfrm rot="0">
            <a:off x="3466153" y="2378130"/>
            <a:ext cx="12013498" cy="6282432"/>
            <a:chOff x="0" y="0"/>
            <a:chExt cx="16017997" cy="8376576"/>
          </a:xfrm>
        </p:grpSpPr>
        <p:sp>
          <p:nvSpPr>
            <p:cNvPr name="Freeform 6" id="6"/>
            <p:cNvSpPr/>
            <p:nvPr/>
          </p:nvSpPr>
          <p:spPr>
            <a:xfrm flipH="false" flipV="false" rot="0">
              <a:off x="0" y="0"/>
              <a:ext cx="10283743" cy="8376576"/>
            </a:xfrm>
            <a:custGeom>
              <a:avLst/>
              <a:gdLst/>
              <a:ahLst/>
              <a:cxnLst/>
              <a:rect r="r" b="b" t="t" l="l"/>
              <a:pathLst>
                <a:path h="8376576" w="10283743">
                  <a:moveTo>
                    <a:pt x="0" y="0"/>
                  </a:moveTo>
                  <a:lnTo>
                    <a:pt x="10283743" y="0"/>
                  </a:lnTo>
                  <a:lnTo>
                    <a:pt x="10283743" y="8376576"/>
                  </a:lnTo>
                  <a:lnTo>
                    <a:pt x="0" y="8376576"/>
                  </a:lnTo>
                  <a:lnTo>
                    <a:pt x="0" y="0"/>
                  </a:lnTo>
                  <a:close/>
                </a:path>
              </a:pathLst>
            </a:custGeom>
            <a:blipFill>
              <a:blip r:embed="rId6">
                <a:alphaModFix amt="46000"/>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0">
              <a:off x="5734255" y="0"/>
              <a:ext cx="10283743" cy="8376576"/>
            </a:xfrm>
            <a:custGeom>
              <a:avLst/>
              <a:gdLst/>
              <a:ahLst/>
              <a:cxnLst/>
              <a:rect r="r" b="b" t="t" l="l"/>
              <a:pathLst>
                <a:path h="8376576" w="10283743">
                  <a:moveTo>
                    <a:pt x="10283742" y="0"/>
                  </a:moveTo>
                  <a:lnTo>
                    <a:pt x="0" y="0"/>
                  </a:lnTo>
                  <a:lnTo>
                    <a:pt x="0" y="8376576"/>
                  </a:lnTo>
                  <a:lnTo>
                    <a:pt x="10283742" y="8376576"/>
                  </a:lnTo>
                  <a:lnTo>
                    <a:pt x="10283742" y="0"/>
                  </a:lnTo>
                  <a:close/>
                </a:path>
              </a:pathLst>
            </a:custGeom>
            <a:blipFill>
              <a:blip r:embed="rId6">
                <a:alphaModFix amt="46000"/>
                <a:extLst>
                  <a:ext uri="{96DAC541-7B7A-43D3-8B79-37D633B846F1}">
                    <asvg:svgBlip xmlns:asvg="http://schemas.microsoft.com/office/drawing/2016/SVG/main" r:embed="rId7"/>
                  </a:ext>
                </a:extLst>
              </a:blip>
              <a:stretch>
                <a:fillRect l="0" t="0" r="0" b="0"/>
              </a:stretch>
            </a:blipFill>
          </p:spPr>
        </p:sp>
      </p:grpSp>
      <p:sp>
        <p:nvSpPr>
          <p:cNvPr name="Freeform 8" id="8"/>
          <p:cNvSpPr/>
          <p:nvPr/>
        </p:nvSpPr>
        <p:spPr>
          <a:xfrm flipH="false" flipV="false" rot="4008255">
            <a:off x="14864828" y="7511001"/>
            <a:ext cx="2584074" cy="2598246"/>
          </a:xfrm>
          <a:custGeom>
            <a:avLst/>
            <a:gdLst/>
            <a:ahLst/>
            <a:cxnLst/>
            <a:rect r="r" b="b" t="t" l="l"/>
            <a:pathLst>
              <a:path h="2598246" w="2584074">
                <a:moveTo>
                  <a:pt x="0" y="0"/>
                </a:moveTo>
                <a:lnTo>
                  <a:pt x="2584074" y="0"/>
                </a:lnTo>
                <a:lnTo>
                  <a:pt x="2584074" y="2598246"/>
                </a:lnTo>
                <a:lnTo>
                  <a:pt x="0" y="25982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203627" y="6533649"/>
            <a:ext cx="4271239" cy="3753351"/>
          </a:xfrm>
          <a:custGeom>
            <a:avLst/>
            <a:gdLst/>
            <a:ahLst/>
            <a:cxnLst/>
            <a:rect r="r" b="b" t="t" l="l"/>
            <a:pathLst>
              <a:path h="3753351" w="4271239">
                <a:moveTo>
                  <a:pt x="0" y="0"/>
                </a:moveTo>
                <a:lnTo>
                  <a:pt x="4271239" y="0"/>
                </a:lnTo>
                <a:lnTo>
                  <a:pt x="4271239" y="3753351"/>
                </a:lnTo>
                <a:lnTo>
                  <a:pt x="0" y="3753351"/>
                </a:lnTo>
                <a:lnTo>
                  <a:pt x="0" y="0"/>
                </a:lnTo>
                <a:close/>
              </a:path>
            </a:pathLst>
          </a:custGeom>
          <a:blipFill>
            <a:blip r:embed="rId10"/>
            <a:stretch>
              <a:fillRect l="0" t="0" r="0" b="0"/>
            </a:stretch>
          </a:blipFill>
        </p:spPr>
      </p:sp>
      <p:sp>
        <p:nvSpPr>
          <p:cNvPr name="TextBox 10" id="10"/>
          <p:cNvSpPr txBox="true"/>
          <p:nvPr/>
        </p:nvSpPr>
        <p:spPr>
          <a:xfrm rot="0">
            <a:off x="4650323" y="3933178"/>
            <a:ext cx="9961911" cy="3742690"/>
          </a:xfrm>
          <a:prstGeom prst="rect">
            <a:avLst/>
          </a:prstGeom>
        </p:spPr>
        <p:txBody>
          <a:bodyPr anchor="t" rtlCol="false" tIns="0" lIns="0" bIns="0" rIns="0">
            <a:spAutoFit/>
          </a:bodyPr>
          <a:lstStyle/>
          <a:p>
            <a:pPr algn="just">
              <a:lnSpc>
                <a:spcPts val="4939"/>
              </a:lnSpc>
              <a:spcBef>
                <a:spcPct val="0"/>
              </a:spcBef>
            </a:pPr>
            <a:r>
              <a:rPr lang="en-US" sz="3799" spc="-113">
                <a:solidFill>
                  <a:srgbClr val="372786"/>
                </a:solidFill>
                <a:latin typeface="Childos Arabic Light Bold"/>
              </a:rPr>
              <a:t>Jenis laporan keuangan yang satu ini akan membantu peserta dalam memahami pergerakan arus uang perusahaan. Selain itu, laporan arus kas juga dapat digunakan sebagai indikator prediksi kas pada beberapa periode mendatang.</a:t>
            </a:r>
          </a:p>
          <a:p>
            <a:pPr algn="just">
              <a:lnSpc>
                <a:spcPts val="4939"/>
              </a:lnSpc>
              <a:spcBef>
                <a:spcPct val="0"/>
              </a:spcBef>
            </a:pPr>
            <a:r>
              <a:rPr lang="en-US" sz="3799" spc="-113">
                <a:solidFill>
                  <a:srgbClr val="372786"/>
                </a:solidFill>
                <a:latin typeface="Childos Arabic Light Bold"/>
              </a:rPr>
              <a:t>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grpSp>
        <p:nvGrpSpPr>
          <p:cNvPr name="Group 2" id="2"/>
          <p:cNvGrpSpPr/>
          <p:nvPr/>
        </p:nvGrpSpPr>
        <p:grpSpPr>
          <a:xfrm rot="0">
            <a:off x="1475237" y="1028700"/>
            <a:ext cx="15609028" cy="4341951"/>
            <a:chOff x="0" y="0"/>
            <a:chExt cx="20812038" cy="5789268"/>
          </a:xfrm>
        </p:grpSpPr>
        <p:sp>
          <p:nvSpPr>
            <p:cNvPr name="TextBox 3" id="3"/>
            <p:cNvSpPr txBox="true"/>
            <p:nvPr/>
          </p:nvSpPr>
          <p:spPr>
            <a:xfrm rot="0">
              <a:off x="0" y="-57150"/>
              <a:ext cx="20812038" cy="4399955"/>
            </a:xfrm>
            <a:prstGeom prst="rect">
              <a:avLst/>
            </a:prstGeom>
          </p:spPr>
          <p:txBody>
            <a:bodyPr anchor="t" rtlCol="false" tIns="0" lIns="0" bIns="0" rIns="0">
              <a:spAutoFit/>
            </a:bodyPr>
            <a:lstStyle/>
            <a:p>
              <a:pPr algn="ctr">
                <a:lnSpc>
                  <a:spcPts val="7440"/>
                </a:lnSpc>
              </a:pPr>
              <a:r>
                <a:rPr lang="en-US" sz="6200" spc="-186">
                  <a:solidFill>
                    <a:srgbClr val="372786"/>
                  </a:solidFill>
                  <a:latin typeface="Childos Arabic Bold"/>
                </a:rPr>
                <a:t>Laporan Arus Kas Sendiri Secara Khusus Memiliki Tujuan Sebagai</a:t>
              </a:r>
            </a:p>
            <a:p>
              <a:pPr marL="0" indent="0" lvl="0">
                <a:lnSpc>
                  <a:spcPts val="10800"/>
                </a:lnSpc>
                <a:spcBef>
                  <a:spcPct val="0"/>
                </a:spcBef>
              </a:pPr>
            </a:p>
          </p:txBody>
        </p:sp>
        <p:sp>
          <p:nvSpPr>
            <p:cNvPr name="TextBox 4" id="4"/>
            <p:cNvSpPr txBox="true"/>
            <p:nvPr/>
          </p:nvSpPr>
          <p:spPr>
            <a:xfrm rot="0">
              <a:off x="0" y="5180514"/>
              <a:ext cx="20812038" cy="418253"/>
            </a:xfrm>
            <a:prstGeom prst="rect">
              <a:avLst/>
            </a:prstGeom>
          </p:spPr>
          <p:txBody>
            <a:bodyPr anchor="t" rtlCol="false" tIns="0" lIns="0" bIns="0" rIns="0">
              <a:spAutoFit/>
            </a:bodyPr>
            <a:lstStyle/>
            <a:p>
              <a:pPr marL="0" indent="0" lvl="0">
                <a:lnSpc>
                  <a:spcPts val="2660"/>
                </a:lnSpc>
                <a:spcBef>
                  <a:spcPct val="0"/>
                </a:spcBef>
              </a:pPr>
            </a:p>
          </p:txBody>
        </p:sp>
      </p:grpSp>
      <p:sp>
        <p:nvSpPr>
          <p:cNvPr name="Freeform 5" id="5"/>
          <p:cNvSpPr/>
          <p:nvPr/>
        </p:nvSpPr>
        <p:spPr>
          <a:xfrm flipH="false" flipV="false" rot="-10800000">
            <a:off x="1670969" y="3408991"/>
            <a:ext cx="14946062" cy="10353545"/>
          </a:xfrm>
          <a:custGeom>
            <a:avLst/>
            <a:gdLst/>
            <a:ahLst/>
            <a:cxnLst/>
            <a:rect r="r" b="b" t="t" l="l"/>
            <a:pathLst>
              <a:path h="10353545" w="14946062">
                <a:moveTo>
                  <a:pt x="0" y="0"/>
                </a:moveTo>
                <a:lnTo>
                  <a:pt x="14946062" y="0"/>
                </a:lnTo>
                <a:lnTo>
                  <a:pt x="14946062" y="10353545"/>
                </a:lnTo>
                <a:lnTo>
                  <a:pt x="0" y="103535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959417">
            <a:off x="756268" y="-324360"/>
            <a:ext cx="1437939" cy="2706121"/>
          </a:xfrm>
          <a:custGeom>
            <a:avLst/>
            <a:gdLst/>
            <a:ahLst/>
            <a:cxnLst/>
            <a:rect r="r" b="b" t="t" l="l"/>
            <a:pathLst>
              <a:path h="2706121" w="1437939">
                <a:moveTo>
                  <a:pt x="0" y="0"/>
                </a:moveTo>
                <a:lnTo>
                  <a:pt x="1437939" y="0"/>
                </a:lnTo>
                <a:lnTo>
                  <a:pt x="1437939" y="2706120"/>
                </a:lnTo>
                <a:lnTo>
                  <a:pt x="0" y="2706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730895">
            <a:off x="15559231" y="6176703"/>
            <a:ext cx="2778566" cy="2663950"/>
          </a:xfrm>
          <a:custGeom>
            <a:avLst/>
            <a:gdLst/>
            <a:ahLst/>
            <a:cxnLst/>
            <a:rect r="r" b="b" t="t" l="l"/>
            <a:pathLst>
              <a:path h="2663950" w="2778566">
                <a:moveTo>
                  <a:pt x="0" y="0"/>
                </a:moveTo>
                <a:lnTo>
                  <a:pt x="2778566" y="0"/>
                </a:lnTo>
                <a:lnTo>
                  <a:pt x="2778566" y="2663950"/>
                </a:lnTo>
                <a:lnTo>
                  <a:pt x="0" y="2663950"/>
                </a:lnTo>
                <a:lnTo>
                  <a:pt x="0" y="0"/>
                </a:lnTo>
                <a:close/>
              </a:path>
            </a:pathLst>
          </a:custGeom>
          <a:blipFill>
            <a:blip r:embed="rId6"/>
            <a:stretch>
              <a:fillRect l="0" t="0" r="0" b="0"/>
            </a:stretch>
          </a:blipFill>
        </p:spPr>
      </p:sp>
      <p:sp>
        <p:nvSpPr>
          <p:cNvPr name="TextBox 8" id="8"/>
          <p:cNvSpPr txBox="true"/>
          <p:nvPr/>
        </p:nvSpPr>
        <p:spPr>
          <a:xfrm rot="0">
            <a:off x="2713808" y="3810641"/>
            <a:ext cx="12860384" cy="6312535"/>
          </a:xfrm>
          <a:prstGeom prst="rect">
            <a:avLst/>
          </a:prstGeom>
        </p:spPr>
        <p:txBody>
          <a:bodyPr anchor="t" rtlCol="false" tIns="0" lIns="0" bIns="0" rIns="0">
            <a:spAutoFit/>
          </a:bodyPr>
          <a:lstStyle/>
          <a:p>
            <a:pPr algn="just">
              <a:lnSpc>
                <a:spcPts val="4159"/>
              </a:lnSpc>
              <a:spcBef>
                <a:spcPct val="0"/>
              </a:spcBef>
            </a:pPr>
            <a:r>
              <a:rPr lang="en-US" sz="3199" spc="-95">
                <a:solidFill>
                  <a:srgbClr val="FFF9D8"/>
                </a:solidFill>
                <a:latin typeface="Childos Arabic Light Bold"/>
              </a:rPr>
              <a:t>• Memprediksi arus kas di periode berikutnya berdasarkan data dari laporan keuangan arus kas di periode saat ini.</a:t>
            </a:r>
          </a:p>
          <a:p>
            <a:pPr algn="just">
              <a:lnSpc>
                <a:spcPts val="4159"/>
              </a:lnSpc>
              <a:spcBef>
                <a:spcPct val="0"/>
              </a:spcBef>
            </a:pPr>
            <a:r>
              <a:rPr lang="en-US" sz="3199" spc="-95">
                <a:solidFill>
                  <a:srgbClr val="FFF9D8"/>
                </a:solidFill>
                <a:latin typeface="Childos Arabic Light Bold"/>
              </a:rPr>
              <a:t>• Menentukan pembayaran mana saja yang wajib dibayarkan sesuai kemampuan perusahaan.</a:t>
            </a:r>
          </a:p>
          <a:p>
            <a:pPr algn="just">
              <a:lnSpc>
                <a:spcPts val="4159"/>
              </a:lnSpc>
              <a:spcBef>
                <a:spcPct val="0"/>
              </a:spcBef>
            </a:pPr>
            <a:r>
              <a:rPr lang="en-US" sz="3199" spc="-95">
                <a:solidFill>
                  <a:srgbClr val="FFF9D8"/>
                </a:solidFill>
                <a:latin typeface="Childos Arabic Light Bold"/>
              </a:rPr>
              <a:t>• Sebagai dasar untuk mengambil keputusan para manajer keuangan untuk memperbaiki dan meningkatkan kinerja perusahaan.</a:t>
            </a:r>
          </a:p>
          <a:p>
            <a:pPr algn="just">
              <a:lnSpc>
                <a:spcPts val="4159"/>
              </a:lnSpc>
              <a:spcBef>
                <a:spcPct val="0"/>
              </a:spcBef>
            </a:pPr>
            <a:r>
              <a:rPr lang="en-US" sz="3199" spc="-95">
                <a:solidFill>
                  <a:srgbClr val="FFF9D8"/>
                </a:solidFill>
                <a:latin typeface="Childos Arabic Light Bold"/>
              </a:rPr>
              <a:t>• Sebagai pelaporan terkait laba bersih apabila ada perubahan terhadap kas perusahaan.</a:t>
            </a:r>
          </a:p>
          <a:p>
            <a:pPr algn="just">
              <a:lnSpc>
                <a:spcPts val="4159"/>
              </a:lnSpc>
              <a:spcBef>
                <a:spcPct val="0"/>
              </a:spcBef>
            </a:pPr>
          </a:p>
          <a:p>
            <a:pPr algn="just">
              <a:lnSpc>
                <a:spcPts val="4159"/>
              </a:lnSpc>
              <a:spcBef>
                <a:spcPct val="0"/>
              </a:spcBef>
            </a:pPr>
            <a:r>
              <a:rPr lang="en-US" sz="3199" spc="-95">
                <a:solidFill>
                  <a:srgbClr val="FFF9D8"/>
                </a:solidFill>
                <a:latin typeface="Childos Arabic Light Bold"/>
              </a:rPr>
              <a:t>Maka dari itu, penyusunan laporan arus kas yang baik dan tepat sangat berguna bagi keberlangsungan perusahaan dalam mengembangkan kegiatan usaha dan investasinya.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372786"/>
        </a:solidFill>
      </p:bgPr>
    </p:bg>
    <p:spTree>
      <p:nvGrpSpPr>
        <p:cNvPr id="1" name=""/>
        <p:cNvGrpSpPr/>
        <p:nvPr/>
      </p:nvGrpSpPr>
      <p:grpSpPr>
        <a:xfrm>
          <a:off x="0" y="0"/>
          <a:ext cx="0" cy="0"/>
          <a:chOff x="0" y="0"/>
          <a:chExt cx="0" cy="0"/>
        </a:xfrm>
      </p:grpSpPr>
      <p:sp>
        <p:nvSpPr>
          <p:cNvPr name="Freeform 2" id="2"/>
          <p:cNvSpPr/>
          <p:nvPr/>
        </p:nvSpPr>
        <p:spPr>
          <a:xfrm flipH="false" flipV="false" rot="0">
            <a:off x="2591873" y="1649405"/>
            <a:ext cx="13549604" cy="7608895"/>
          </a:xfrm>
          <a:custGeom>
            <a:avLst/>
            <a:gdLst/>
            <a:ahLst/>
            <a:cxnLst/>
            <a:rect r="r" b="b" t="t" l="l"/>
            <a:pathLst>
              <a:path h="7608895" w="13549604">
                <a:moveTo>
                  <a:pt x="0" y="0"/>
                </a:moveTo>
                <a:lnTo>
                  <a:pt x="13549604" y="0"/>
                </a:lnTo>
                <a:lnTo>
                  <a:pt x="13549604" y="7608895"/>
                </a:lnTo>
                <a:lnTo>
                  <a:pt x="0" y="76088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62576">
            <a:off x="16092299" y="293459"/>
            <a:ext cx="1774659" cy="2711893"/>
          </a:xfrm>
          <a:custGeom>
            <a:avLst/>
            <a:gdLst/>
            <a:ahLst/>
            <a:cxnLst/>
            <a:rect r="r" b="b" t="t" l="l"/>
            <a:pathLst>
              <a:path h="2711893" w="1774659">
                <a:moveTo>
                  <a:pt x="0" y="0"/>
                </a:moveTo>
                <a:lnTo>
                  <a:pt x="1774659" y="0"/>
                </a:lnTo>
                <a:lnTo>
                  <a:pt x="1774659" y="2711893"/>
                </a:lnTo>
                <a:lnTo>
                  <a:pt x="0" y="2711893"/>
                </a:lnTo>
                <a:lnTo>
                  <a:pt x="0" y="0"/>
                </a:lnTo>
                <a:close/>
              </a:path>
            </a:pathLst>
          </a:custGeom>
          <a:blipFill>
            <a:blip r:embed="rId4"/>
            <a:stretch>
              <a:fillRect l="0" t="-2987" r="0" b="-2987"/>
            </a:stretch>
          </a:blipFill>
        </p:spPr>
      </p:sp>
      <p:sp>
        <p:nvSpPr>
          <p:cNvPr name="Freeform 4" id="4"/>
          <p:cNvSpPr/>
          <p:nvPr/>
        </p:nvSpPr>
        <p:spPr>
          <a:xfrm flipH="false" flipV="false" rot="0">
            <a:off x="879650" y="8258041"/>
            <a:ext cx="1712223" cy="1584584"/>
          </a:xfrm>
          <a:custGeom>
            <a:avLst/>
            <a:gdLst/>
            <a:ahLst/>
            <a:cxnLst/>
            <a:rect r="r" b="b" t="t" l="l"/>
            <a:pathLst>
              <a:path h="1584584" w="1712223">
                <a:moveTo>
                  <a:pt x="0" y="0"/>
                </a:moveTo>
                <a:lnTo>
                  <a:pt x="1712223" y="0"/>
                </a:lnTo>
                <a:lnTo>
                  <a:pt x="1712223" y="1584585"/>
                </a:lnTo>
                <a:lnTo>
                  <a:pt x="0" y="15845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613743" y="338378"/>
            <a:ext cx="3018891" cy="2177375"/>
          </a:xfrm>
          <a:custGeom>
            <a:avLst/>
            <a:gdLst/>
            <a:ahLst/>
            <a:cxnLst/>
            <a:rect r="r" b="b" t="t" l="l"/>
            <a:pathLst>
              <a:path h="2177375" w="3018891">
                <a:moveTo>
                  <a:pt x="0" y="0"/>
                </a:moveTo>
                <a:lnTo>
                  <a:pt x="3018891" y="0"/>
                </a:lnTo>
                <a:lnTo>
                  <a:pt x="3018891" y="2177375"/>
                </a:lnTo>
                <a:lnTo>
                  <a:pt x="0" y="2177375"/>
                </a:lnTo>
                <a:lnTo>
                  <a:pt x="0" y="0"/>
                </a:lnTo>
                <a:close/>
              </a:path>
            </a:pathLst>
          </a:custGeom>
          <a:blipFill>
            <a:blip r:embed="rId7"/>
            <a:stretch>
              <a:fillRect l="0" t="0" r="0" b="0"/>
            </a:stretch>
          </a:blipFill>
        </p:spPr>
      </p:sp>
      <p:sp>
        <p:nvSpPr>
          <p:cNvPr name="Freeform 6" id="6"/>
          <p:cNvSpPr/>
          <p:nvPr/>
        </p:nvSpPr>
        <p:spPr>
          <a:xfrm flipH="false" flipV="false" rot="0">
            <a:off x="15090586" y="7532947"/>
            <a:ext cx="2985424" cy="2754053"/>
          </a:xfrm>
          <a:custGeom>
            <a:avLst/>
            <a:gdLst/>
            <a:ahLst/>
            <a:cxnLst/>
            <a:rect r="r" b="b" t="t" l="l"/>
            <a:pathLst>
              <a:path h="2754053" w="2985424">
                <a:moveTo>
                  <a:pt x="0" y="0"/>
                </a:moveTo>
                <a:lnTo>
                  <a:pt x="2985424" y="0"/>
                </a:lnTo>
                <a:lnTo>
                  <a:pt x="2985424" y="2754053"/>
                </a:lnTo>
                <a:lnTo>
                  <a:pt x="0" y="2754053"/>
                </a:lnTo>
                <a:lnTo>
                  <a:pt x="0" y="0"/>
                </a:lnTo>
                <a:close/>
              </a:path>
            </a:pathLst>
          </a:custGeom>
          <a:blipFill>
            <a:blip r:embed="rId8"/>
            <a:stretch>
              <a:fillRect l="0" t="0" r="0" b="0"/>
            </a:stretch>
          </a:blipFill>
        </p:spPr>
      </p:sp>
      <p:sp>
        <p:nvSpPr>
          <p:cNvPr name="TextBox 7" id="7"/>
          <p:cNvSpPr txBox="true"/>
          <p:nvPr/>
        </p:nvSpPr>
        <p:spPr>
          <a:xfrm rot="0">
            <a:off x="3464443" y="2735870"/>
            <a:ext cx="11804464" cy="5939086"/>
          </a:xfrm>
          <a:prstGeom prst="rect">
            <a:avLst/>
          </a:prstGeom>
        </p:spPr>
        <p:txBody>
          <a:bodyPr anchor="t" rtlCol="false" tIns="0" lIns="0" bIns="0" rIns="0">
            <a:spAutoFit/>
          </a:bodyPr>
          <a:lstStyle/>
          <a:p>
            <a:pPr algn="just" marL="863599" indent="-431800" lvl="1">
              <a:lnSpc>
                <a:spcPts val="5199"/>
              </a:lnSpc>
              <a:buFont typeface="Arial"/>
              <a:buChar char="•"/>
            </a:pPr>
            <a:r>
              <a:rPr lang="en-US" sz="3999" spc="-119">
                <a:solidFill>
                  <a:srgbClr val="372786"/>
                </a:solidFill>
                <a:latin typeface="Childos Arabic Light Bold"/>
              </a:rPr>
              <a:t>Untuk laporan </a:t>
            </a:r>
            <a:r>
              <a:rPr lang="en-US" sz="3999" spc="-119">
                <a:solidFill>
                  <a:srgbClr val="ED195C"/>
                </a:solidFill>
                <a:latin typeface="Childos Arabic Light Bold"/>
              </a:rPr>
              <a:t>arus kas masuk</a:t>
            </a:r>
            <a:r>
              <a:rPr lang="en-US" sz="3999" spc="-119">
                <a:solidFill>
                  <a:srgbClr val="372786"/>
                </a:solidFill>
                <a:latin typeface="Childos Arabic Light Bold"/>
              </a:rPr>
              <a:t>, dapat peserta lihat melalui hasil penjualan barang dan jasa perusahaan dan pendanaan atau pinjaman yang dilakukan oleh perusahaan. </a:t>
            </a:r>
          </a:p>
          <a:p>
            <a:pPr algn="just">
              <a:lnSpc>
                <a:spcPts val="5199"/>
              </a:lnSpc>
            </a:pPr>
          </a:p>
          <a:p>
            <a:pPr algn="just" marL="863599" indent="-431800" lvl="1">
              <a:lnSpc>
                <a:spcPts val="5199"/>
              </a:lnSpc>
              <a:buFont typeface="Arial"/>
              <a:buChar char="•"/>
            </a:pPr>
            <a:r>
              <a:rPr lang="en-US" sz="3999" spc="-119">
                <a:solidFill>
                  <a:srgbClr val="372786"/>
                </a:solidFill>
                <a:latin typeface="Childos Arabic Light Bold"/>
              </a:rPr>
              <a:t>Sedangkan untuk </a:t>
            </a:r>
            <a:r>
              <a:rPr lang="en-US" sz="3999" spc="-119">
                <a:solidFill>
                  <a:srgbClr val="ED195C"/>
                </a:solidFill>
                <a:latin typeface="Childos Arabic Light Bold"/>
              </a:rPr>
              <a:t>arus kas keluar</a:t>
            </a:r>
            <a:r>
              <a:rPr lang="en-US" sz="3999" spc="-119">
                <a:solidFill>
                  <a:srgbClr val="372786"/>
                </a:solidFill>
                <a:latin typeface="Childos Arabic Light Bold"/>
              </a:rPr>
              <a:t>, Anda bisa mengetahuinya melalui seberapa banyak biaya operasional yang dikeluarkan oleh perusahaan tersebut.</a:t>
            </a:r>
          </a:p>
          <a:p>
            <a:pPr algn="just">
              <a:lnSpc>
                <a:spcPts val="5199"/>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9D8"/>
        </a:solidFill>
      </p:bgPr>
    </p:bg>
    <p:spTree>
      <p:nvGrpSpPr>
        <p:cNvPr id="1" name=""/>
        <p:cNvGrpSpPr/>
        <p:nvPr/>
      </p:nvGrpSpPr>
      <p:grpSpPr>
        <a:xfrm>
          <a:off x="0" y="0"/>
          <a:ext cx="0" cy="0"/>
          <a:chOff x="0" y="0"/>
          <a:chExt cx="0" cy="0"/>
        </a:xfrm>
      </p:grpSpPr>
      <p:grpSp>
        <p:nvGrpSpPr>
          <p:cNvPr name="Group 2" id="2"/>
          <p:cNvGrpSpPr/>
          <p:nvPr/>
        </p:nvGrpSpPr>
        <p:grpSpPr>
          <a:xfrm rot="-5400000">
            <a:off x="6864746" y="-1072510"/>
            <a:ext cx="4558508" cy="13769098"/>
            <a:chOff x="0" y="0"/>
            <a:chExt cx="6350000" cy="19180348"/>
          </a:xfrm>
        </p:grpSpPr>
        <p:sp>
          <p:nvSpPr>
            <p:cNvPr name="Freeform 3" id="3"/>
            <p:cNvSpPr/>
            <p:nvPr/>
          </p:nvSpPr>
          <p:spPr>
            <a:xfrm flipH="false" flipV="false" rot="0">
              <a:off x="0" y="82550"/>
              <a:ext cx="6350000" cy="19096529"/>
            </a:xfrm>
            <a:custGeom>
              <a:avLst/>
              <a:gdLst/>
              <a:ahLst/>
              <a:cxnLst/>
              <a:rect r="r" b="b" t="t" l="l"/>
              <a:pathLst>
                <a:path h="19096529" w="635000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9096529"/>
                  </a:lnTo>
                  <a:lnTo>
                    <a:pt x="6350000" y="19096529"/>
                  </a:lnTo>
                  <a:lnTo>
                    <a:pt x="6350000" y="0"/>
                  </a:lnTo>
                  <a:cubicBezTo>
                    <a:pt x="6111240" y="0"/>
                    <a:pt x="5981700" y="82550"/>
                    <a:pt x="5877560" y="149860"/>
                  </a:cubicBezTo>
                  <a:close/>
                </a:path>
              </a:pathLst>
            </a:custGeom>
            <a:solidFill>
              <a:srgbClr val="372786"/>
            </a:solidFill>
          </p:spPr>
        </p:sp>
      </p:grpSp>
      <p:sp>
        <p:nvSpPr>
          <p:cNvPr name="Freeform 4" id="4"/>
          <p:cNvSpPr/>
          <p:nvPr/>
        </p:nvSpPr>
        <p:spPr>
          <a:xfrm flipH="false" flipV="false" rot="0">
            <a:off x="1247547" y="7190252"/>
            <a:ext cx="1781810" cy="1802083"/>
          </a:xfrm>
          <a:custGeom>
            <a:avLst/>
            <a:gdLst/>
            <a:ahLst/>
            <a:cxnLst/>
            <a:rect r="r" b="b" t="t" l="l"/>
            <a:pathLst>
              <a:path h="1802083" w="1781810">
                <a:moveTo>
                  <a:pt x="0" y="0"/>
                </a:moveTo>
                <a:lnTo>
                  <a:pt x="1781810" y="0"/>
                </a:lnTo>
                <a:lnTo>
                  <a:pt x="1781810" y="1802083"/>
                </a:lnTo>
                <a:lnTo>
                  <a:pt x="0" y="1802083"/>
                </a:lnTo>
                <a:lnTo>
                  <a:pt x="0" y="0"/>
                </a:lnTo>
                <a:close/>
              </a:path>
            </a:pathLst>
          </a:custGeom>
          <a:blipFill>
            <a:blip r:embed="rId2"/>
            <a:stretch>
              <a:fillRect l="0" t="0" r="0" b="0"/>
            </a:stretch>
          </a:blipFill>
        </p:spPr>
      </p:sp>
      <p:sp>
        <p:nvSpPr>
          <p:cNvPr name="TextBox 5" id="5"/>
          <p:cNvSpPr txBox="true"/>
          <p:nvPr/>
        </p:nvSpPr>
        <p:spPr>
          <a:xfrm rot="0">
            <a:off x="2825552" y="3927127"/>
            <a:ext cx="13044150" cy="3953497"/>
          </a:xfrm>
          <a:prstGeom prst="rect">
            <a:avLst/>
          </a:prstGeom>
        </p:spPr>
        <p:txBody>
          <a:bodyPr anchor="t" rtlCol="false" tIns="0" lIns="0" bIns="0" rIns="0">
            <a:spAutoFit/>
          </a:bodyPr>
          <a:lstStyle/>
          <a:p>
            <a:pPr algn="just" marL="647700" indent="-323850" lvl="1">
              <a:lnSpc>
                <a:spcPts val="3900"/>
              </a:lnSpc>
              <a:buFont typeface="Arial"/>
              <a:buChar char="•"/>
            </a:pPr>
            <a:r>
              <a:rPr lang="en-US" sz="3000" spc="-89">
                <a:solidFill>
                  <a:srgbClr val="FFF9D8"/>
                </a:solidFill>
                <a:sym typeface="Childos Arabic Light Bold"/>
              </a:rPr>
              <a:t> Hasil Penjualan / Jasa</a:t>
            </a:r>
          </a:p>
          <a:p>
            <a:pPr algn="just">
              <a:lnSpc>
                <a:spcPts val="3900"/>
              </a:lnSpc>
            </a:pPr>
            <a:r>
              <a:rPr lang="en-US" sz="3000" spc="-89">
                <a:solidFill>
                  <a:srgbClr val="FFF9D8"/>
                </a:solidFill>
                <a:latin typeface="Childos Arabic Light Bold"/>
              </a:rPr>
              <a:t>Hasil Penjualan barang dan Pemakaian Jasa yang sudah di bayarkan oleh pembeli / customer maka itu adalah sebagai Penerimaan Arus Kas / Arus Kas Masuk</a:t>
            </a:r>
          </a:p>
          <a:p>
            <a:pPr algn="just">
              <a:lnSpc>
                <a:spcPts val="3900"/>
              </a:lnSpc>
            </a:pPr>
          </a:p>
          <a:p>
            <a:pPr algn="just" marL="647700" indent="-323850" lvl="1">
              <a:lnSpc>
                <a:spcPts val="3900"/>
              </a:lnSpc>
              <a:buFont typeface="Arial"/>
              <a:buChar char="•"/>
            </a:pPr>
            <a:r>
              <a:rPr lang="en-US" sz="3000" spc="-89">
                <a:solidFill>
                  <a:srgbClr val="FFF9D8"/>
                </a:solidFill>
                <a:sym typeface="Childos Arabic Light Bold"/>
              </a:rPr>
              <a:t> Pendanaan atau Pinjaman</a:t>
            </a:r>
          </a:p>
          <a:p>
            <a:pPr algn="just">
              <a:lnSpc>
                <a:spcPts val="3900"/>
              </a:lnSpc>
            </a:pPr>
            <a:r>
              <a:rPr lang="en-US" sz="3000" spc="-89">
                <a:solidFill>
                  <a:srgbClr val="FFF9D8"/>
                </a:solidFill>
                <a:latin typeface="Childos Arabic Light Bold"/>
              </a:rPr>
              <a:t>Pendanaan atau Pinjaman biasa nya di lakukan untuk memulai usaha sebagai biaya untuk pembuatan produksi barang dan biaya operasional usaha.</a:t>
            </a:r>
          </a:p>
          <a:p>
            <a:pPr algn="just">
              <a:lnSpc>
                <a:spcPts val="3643"/>
              </a:lnSpc>
            </a:pPr>
          </a:p>
        </p:txBody>
      </p:sp>
      <p:sp>
        <p:nvSpPr>
          <p:cNvPr name="Freeform 6" id="6"/>
          <p:cNvSpPr/>
          <p:nvPr/>
        </p:nvSpPr>
        <p:spPr>
          <a:xfrm flipH="false" flipV="false" rot="0">
            <a:off x="15011910" y="7190252"/>
            <a:ext cx="2748221" cy="2748221"/>
          </a:xfrm>
          <a:custGeom>
            <a:avLst/>
            <a:gdLst/>
            <a:ahLst/>
            <a:cxnLst/>
            <a:rect r="r" b="b" t="t" l="l"/>
            <a:pathLst>
              <a:path h="2748221" w="2748221">
                <a:moveTo>
                  <a:pt x="0" y="0"/>
                </a:moveTo>
                <a:lnTo>
                  <a:pt x="2748221" y="0"/>
                </a:lnTo>
                <a:lnTo>
                  <a:pt x="2748221" y="2748221"/>
                </a:lnTo>
                <a:lnTo>
                  <a:pt x="0" y="27482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3807869" y="1410521"/>
            <a:ext cx="10672262" cy="1090296"/>
          </a:xfrm>
          <a:prstGeom prst="rect">
            <a:avLst/>
          </a:prstGeom>
        </p:spPr>
        <p:txBody>
          <a:bodyPr anchor="t" rtlCol="false" tIns="0" lIns="0" bIns="0" rIns="0">
            <a:spAutoFit/>
          </a:bodyPr>
          <a:lstStyle/>
          <a:p>
            <a:pPr algn="ctr" marL="0" indent="0" lvl="0">
              <a:lnSpc>
                <a:spcPts val="8319"/>
              </a:lnSpc>
            </a:pPr>
            <a:r>
              <a:rPr lang="en-US" sz="6399">
                <a:solidFill>
                  <a:srgbClr val="372786"/>
                </a:solidFill>
                <a:latin typeface="Childos Arabic Bold"/>
              </a:rPr>
              <a:t>ARUS KAS MASUK </a:t>
            </a:r>
          </a:p>
        </p:txBody>
      </p:sp>
      <p:sp>
        <p:nvSpPr>
          <p:cNvPr name="Freeform 8" id="8"/>
          <p:cNvSpPr/>
          <p:nvPr/>
        </p:nvSpPr>
        <p:spPr>
          <a:xfrm flipH="true" flipV="true" rot="0">
            <a:off x="-152434" y="-317507"/>
            <a:ext cx="3065785" cy="3105307"/>
          </a:xfrm>
          <a:custGeom>
            <a:avLst/>
            <a:gdLst/>
            <a:ahLst/>
            <a:cxnLst/>
            <a:rect r="r" b="b" t="t" l="l"/>
            <a:pathLst>
              <a:path h="3105307" w="3065785">
                <a:moveTo>
                  <a:pt x="3065785" y="3105307"/>
                </a:moveTo>
                <a:lnTo>
                  <a:pt x="0" y="3105307"/>
                </a:lnTo>
                <a:lnTo>
                  <a:pt x="0" y="0"/>
                </a:lnTo>
                <a:lnTo>
                  <a:pt x="3065785" y="0"/>
                </a:lnTo>
                <a:lnTo>
                  <a:pt x="3065785" y="310530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1079780">
            <a:off x="1834958" y="1792917"/>
            <a:ext cx="606988" cy="409441"/>
          </a:xfrm>
          <a:custGeom>
            <a:avLst/>
            <a:gdLst/>
            <a:ahLst/>
            <a:cxnLst/>
            <a:rect r="r" b="b" t="t" l="l"/>
            <a:pathLst>
              <a:path h="409441" w="606988">
                <a:moveTo>
                  <a:pt x="0" y="0"/>
                </a:moveTo>
                <a:lnTo>
                  <a:pt x="606988" y="0"/>
                </a:lnTo>
                <a:lnTo>
                  <a:pt x="606988" y="409441"/>
                </a:lnTo>
                <a:lnTo>
                  <a:pt x="0" y="4094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true" rot="0">
            <a:off x="15372066" y="-317507"/>
            <a:ext cx="3065785" cy="3105307"/>
          </a:xfrm>
          <a:custGeom>
            <a:avLst/>
            <a:gdLst/>
            <a:ahLst/>
            <a:cxnLst/>
            <a:rect r="r" b="b" t="t" l="l"/>
            <a:pathLst>
              <a:path h="3105307" w="3065785">
                <a:moveTo>
                  <a:pt x="0" y="3105307"/>
                </a:moveTo>
                <a:lnTo>
                  <a:pt x="3065785" y="3105307"/>
                </a:lnTo>
                <a:lnTo>
                  <a:pt x="3065785" y="0"/>
                </a:lnTo>
                <a:lnTo>
                  <a:pt x="0" y="0"/>
                </a:lnTo>
                <a:lnTo>
                  <a:pt x="0" y="3105307"/>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10610207">
            <a:off x="17268596" y="2812977"/>
            <a:ext cx="346488" cy="346488"/>
          </a:xfrm>
          <a:custGeom>
            <a:avLst/>
            <a:gdLst/>
            <a:ahLst/>
            <a:cxnLst/>
            <a:rect r="r" b="b" t="t" l="l"/>
            <a:pathLst>
              <a:path h="346488" w="346488">
                <a:moveTo>
                  <a:pt x="0" y="0"/>
                </a:moveTo>
                <a:lnTo>
                  <a:pt x="346488" y="0"/>
                </a:lnTo>
                <a:lnTo>
                  <a:pt x="346488" y="346488"/>
                </a:lnTo>
                <a:lnTo>
                  <a:pt x="0" y="34648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1211855">
            <a:off x="15784535" y="1822938"/>
            <a:ext cx="727271" cy="442974"/>
          </a:xfrm>
          <a:custGeom>
            <a:avLst/>
            <a:gdLst/>
            <a:ahLst/>
            <a:cxnLst/>
            <a:rect r="r" b="b" t="t" l="l"/>
            <a:pathLst>
              <a:path h="442974" w="727271">
                <a:moveTo>
                  <a:pt x="0" y="0"/>
                </a:moveTo>
                <a:lnTo>
                  <a:pt x="727270" y="0"/>
                </a:lnTo>
                <a:lnTo>
                  <a:pt x="727270" y="442973"/>
                </a:lnTo>
                <a:lnTo>
                  <a:pt x="0" y="44297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0">
            <a:off x="3161362" y="1235147"/>
            <a:ext cx="398496" cy="398496"/>
          </a:xfrm>
          <a:custGeom>
            <a:avLst/>
            <a:gdLst/>
            <a:ahLst/>
            <a:cxnLst/>
            <a:rect r="r" b="b" t="t" l="l"/>
            <a:pathLst>
              <a:path h="398496" w="398496">
                <a:moveTo>
                  <a:pt x="0" y="0"/>
                </a:moveTo>
                <a:lnTo>
                  <a:pt x="398496" y="0"/>
                </a:lnTo>
                <a:lnTo>
                  <a:pt x="398496" y="398496"/>
                </a:lnTo>
                <a:lnTo>
                  <a:pt x="0" y="39849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DAFllvDn0zM</dc:identifier>
  <dcterms:modified xsi:type="dcterms:W3CDTF">2011-08-01T06:04:30Z</dcterms:modified>
  <cp:revision>1</cp:revision>
  <dc:title>LITERASI KEUANGAN</dc:title>
</cp:coreProperties>
</file>